
<file path=[Content_Types].xml><?xml version="1.0" encoding="utf-8"?>
<Types xmlns="http://schemas.openxmlformats.org/package/2006/content-types">
  <Default Extension="xml" ContentType="application/xml"/>
  <Default Extension="jpeg" ContentType="image/jpeg"/>
  <Default Extension="m4v" ContentType="video/unknown"/>
  <Default Extension="mp4" ContentType="video/unknown"/>
  <Default Extension="rels" ContentType="application/vnd.openxmlformats-package.relationships+xml"/>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256" r:id="rId2"/>
    <p:sldId id="257" r:id="rId3"/>
    <p:sldId id="305" r:id="rId4"/>
    <p:sldId id="259" r:id="rId5"/>
    <p:sldId id="260" r:id="rId6"/>
    <p:sldId id="261" r:id="rId7"/>
    <p:sldId id="262" r:id="rId8"/>
    <p:sldId id="264" r:id="rId9"/>
    <p:sldId id="265" r:id="rId10"/>
    <p:sldId id="266" r:id="rId11"/>
    <p:sldId id="30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AB"/>
    <a:srgbClr val="0F7820"/>
    <a:srgbClr val="0433FF"/>
    <a:srgbClr val="000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4A9BC294-FFE2-49D5-8D69-9E1BD2C41BD5}"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BBFC77FB-9ED0-4EC9-95AA-A1379042E648}"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3DC5C2F9-1CAC-4260-A1DD-9FCDBB877499}"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6CBB8FF1-D9AA-43F3-AF6F-95CC898621D3}"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60"/>
  </p:normalViewPr>
  <p:slideViewPr>
    <p:cSldViewPr snapToGrid="0" snapToObjects="1">
      <p:cViewPr varScale="1">
        <p:scale>
          <a:sx n="102" d="100"/>
          <a:sy n="102" d="100"/>
        </p:scale>
        <p:origin x="-1752"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xfrm>
            <a:off x="1143000" y="685800"/>
            <a:ext cx="4572000" cy="3429000"/>
          </a:xfrm>
          <a:prstGeom prst="rect">
            <a:avLst/>
          </a:prstGeom>
        </p:spPr>
        <p:txBody>
          <a:bodyPr/>
          <a:lstStyle/>
          <a:p>
            <a:endParaRPr/>
          </a:p>
        </p:txBody>
      </p:sp>
      <p:sp>
        <p:nvSpPr>
          <p:cNvPr id="313" name="Shape 31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666167254"/>
      </p:ext>
    </p:extLst>
  </p:cSld>
  <p:clrMap bg1="lt1" tx1="dk1" bg2="lt2" tx2="dk2" accent1="accent1" accent2="accent2" accent3="accent3" accent4="accent4" accent5="accent5" accent6="accent6" hlink="hlink" folHlink="folHlink"/>
  <p:notesStyle>
    <a:lvl1pPr defTabSz="406400" latinLnBrk="0">
      <a:defRPr sz="1200">
        <a:latin typeface="Lucida Grande"/>
        <a:ea typeface="Lucida Grande"/>
        <a:cs typeface="Lucida Grande"/>
        <a:sym typeface="Lucida Grande"/>
      </a:defRPr>
    </a:lvl1pPr>
    <a:lvl2pPr indent="228600" defTabSz="406400" latinLnBrk="0">
      <a:defRPr sz="1200">
        <a:latin typeface="Lucida Grande"/>
        <a:ea typeface="Lucida Grande"/>
        <a:cs typeface="Lucida Grande"/>
        <a:sym typeface="Lucida Grande"/>
      </a:defRPr>
    </a:lvl2pPr>
    <a:lvl3pPr indent="457200" defTabSz="406400" latinLnBrk="0">
      <a:defRPr sz="1200">
        <a:latin typeface="Lucida Grande"/>
        <a:ea typeface="Lucida Grande"/>
        <a:cs typeface="Lucida Grande"/>
        <a:sym typeface="Lucida Grande"/>
      </a:defRPr>
    </a:lvl3pPr>
    <a:lvl4pPr indent="685800" defTabSz="406400" latinLnBrk="0">
      <a:defRPr sz="1200">
        <a:latin typeface="Lucida Grande"/>
        <a:ea typeface="Lucida Grande"/>
        <a:cs typeface="Lucida Grande"/>
        <a:sym typeface="Lucida Grande"/>
      </a:defRPr>
    </a:lvl4pPr>
    <a:lvl5pPr indent="914400" defTabSz="406400" latinLnBrk="0">
      <a:defRPr sz="1200">
        <a:latin typeface="Lucida Grande"/>
        <a:ea typeface="Lucida Grande"/>
        <a:cs typeface="Lucida Grande"/>
        <a:sym typeface="Lucida Grande"/>
      </a:defRPr>
    </a:lvl5pPr>
    <a:lvl6pPr indent="1143000" defTabSz="406400" latinLnBrk="0">
      <a:defRPr sz="1200">
        <a:latin typeface="Lucida Grande"/>
        <a:ea typeface="Lucida Grande"/>
        <a:cs typeface="Lucida Grande"/>
        <a:sym typeface="Lucida Grande"/>
      </a:defRPr>
    </a:lvl6pPr>
    <a:lvl7pPr indent="1371600" defTabSz="406400" latinLnBrk="0">
      <a:defRPr sz="1200">
        <a:latin typeface="Lucida Grande"/>
        <a:ea typeface="Lucida Grande"/>
        <a:cs typeface="Lucida Grande"/>
        <a:sym typeface="Lucida Grande"/>
      </a:defRPr>
    </a:lvl7pPr>
    <a:lvl8pPr indent="1600200" defTabSz="406400" latinLnBrk="0">
      <a:defRPr sz="1200">
        <a:latin typeface="Lucida Grande"/>
        <a:ea typeface="Lucida Grande"/>
        <a:cs typeface="Lucida Grande"/>
        <a:sym typeface="Lucida Grande"/>
      </a:defRPr>
    </a:lvl8pPr>
    <a:lvl9pPr indent="1828800" defTabSz="406400" latinLnBrk="0">
      <a:defRPr sz="1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1" Type="http://schemas.openxmlformats.org/officeDocument/2006/relationships/hyperlink" Target="http://en.wikipedia.org/wiki/Music" TargetMode="External"/><Relationship Id="rId12" Type="http://schemas.openxmlformats.org/officeDocument/2006/relationships/hyperlink" Target="http://en.wikipedia.org/wiki/Theatre" TargetMode="External"/><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en.wikipedia.org/wiki/Field_of_study" TargetMode="External"/><Relationship Id="rId4" Type="http://schemas.openxmlformats.org/officeDocument/2006/relationships/hyperlink" Target="http://en.wikipedia.org/wiki/Languages" TargetMode="External"/><Relationship Id="rId5" Type="http://schemas.openxmlformats.org/officeDocument/2006/relationships/hyperlink" Target="http://en.wikipedia.org/wiki/Literature" TargetMode="External"/><Relationship Id="rId6" Type="http://schemas.openxmlformats.org/officeDocument/2006/relationships/hyperlink" Target="http://en.wikipedia.org/wiki/History" TargetMode="External"/><Relationship Id="rId7" Type="http://schemas.openxmlformats.org/officeDocument/2006/relationships/hyperlink" Target="http://en.wikipedia.org/wiki/Philosophy" TargetMode="External"/><Relationship Id="rId8" Type="http://schemas.openxmlformats.org/officeDocument/2006/relationships/hyperlink" Target="http://en.wikipedia.org/wiki/Religion" TargetMode="External"/><Relationship Id="rId9" Type="http://schemas.openxmlformats.org/officeDocument/2006/relationships/hyperlink" Target="http://en.wikipedia.org/wiki/Visual_arts" TargetMode="External"/><Relationship Id="rId10" Type="http://schemas.openxmlformats.org/officeDocument/2006/relationships/hyperlink" Target="http://en.wikipedia.org/wiki/Performing_arts"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www.acs.psu.edu/drussell/Demos/waves/wavemotion.html"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commons.wikimedia.org/wiki/File:Gray756.pn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www.laermorama.ch/m1_akustik/tonklang_w.html"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pPr defTabSz="411480">
              <a:defRPr sz="2000">
                <a:solidFill>
                  <a:srgbClr val="FF2600"/>
                </a:solidFill>
                <a:latin typeface="Helvetica"/>
                <a:ea typeface="Helvetica"/>
                <a:cs typeface="Helvetica"/>
                <a:sym typeface="Helvetica"/>
              </a:defRPr>
            </a:pPr>
            <a:r>
              <a:t>Exp: Phys - Chem: Paper, through, tear, crumble etc,  &lt;-&gt; burn</a:t>
            </a:r>
            <a:br/>
            <a:r>
              <a:t>Bio refer to plant in room</a:t>
            </a:r>
          </a:p>
          <a:p>
            <a:pPr defTabSz="411480">
              <a:defRPr sz="1600">
                <a:latin typeface="Times"/>
                <a:ea typeface="Times"/>
                <a:cs typeface="Times"/>
                <a:sym typeface="Times"/>
              </a:defRPr>
            </a:pPr>
            <a:r>
              <a:t>Earth Science: Earthquake, Landslides, Minerals</a:t>
            </a:r>
          </a:p>
          <a:p>
            <a:pPr defTabSz="411480">
              <a:defRPr sz="1600">
                <a:latin typeface="Times"/>
                <a:ea typeface="Times"/>
                <a:cs typeface="Times"/>
                <a:sym typeface="Times"/>
              </a:defRPr>
            </a:pPr>
            <a:r>
              <a:rPr b="1"/>
              <a:t>Social science</a:t>
            </a:r>
            <a:r>
              <a:t> is the </a:t>
            </a:r>
            <a:r>
              <a:rPr u="sng">
                <a:solidFill>
                  <a:srgbClr val="0000EE"/>
                </a:solidFill>
                <a:hlinkClick r:id="rId3"/>
              </a:rPr>
              <a:t>field of study</a:t>
            </a:r>
            <a:r>
              <a:t> concerned with society and human behaviours.</a:t>
            </a:r>
          </a:p>
          <a:p>
            <a:pPr defTabSz="411480">
              <a:defRPr sz="1600" u="sng">
                <a:solidFill>
                  <a:srgbClr val="0000EE"/>
                </a:solidFill>
                <a:latin typeface="Times"/>
                <a:ea typeface="Times"/>
                <a:cs typeface="Times"/>
                <a:sym typeface="Times"/>
              </a:defRPr>
            </a:pPr>
            <a:r>
              <a:rPr u="none">
                <a:solidFill>
                  <a:srgbClr val="000000"/>
                </a:solidFill>
              </a:rPr>
              <a:t>The humanities include </a:t>
            </a:r>
            <a:r>
              <a:rPr>
                <a:hlinkClick r:id="rId4"/>
              </a:rPr>
              <a:t>ancient and modern languages</a:t>
            </a:r>
            <a:r>
              <a:rPr u="none">
                <a:solidFill>
                  <a:srgbClr val="000000"/>
                </a:solidFill>
              </a:rPr>
              <a:t>, </a:t>
            </a:r>
            <a:r>
              <a:rPr>
                <a:hlinkClick r:id="rId5"/>
              </a:rPr>
              <a:t>literature</a:t>
            </a:r>
            <a:r>
              <a:rPr u="none">
                <a:solidFill>
                  <a:srgbClr val="000000"/>
                </a:solidFill>
              </a:rPr>
              <a:t>, </a:t>
            </a:r>
            <a:r>
              <a:rPr>
                <a:hlinkClick r:id="rId6"/>
              </a:rPr>
              <a:t>history</a:t>
            </a:r>
            <a:r>
              <a:rPr u="none">
                <a:solidFill>
                  <a:srgbClr val="000000"/>
                </a:solidFill>
              </a:rPr>
              <a:t>, </a:t>
            </a:r>
            <a:r>
              <a:rPr>
                <a:hlinkClick r:id="rId7"/>
              </a:rPr>
              <a:t>philosophy</a:t>
            </a:r>
            <a:r>
              <a:rPr u="none">
                <a:solidFill>
                  <a:srgbClr val="000000"/>
                </a:solidFill>
              </a:rPr>
              <a:t>, </a:t>
            </a:r>
            <a:r>
              <a:rPr>
                <a:hlinkClick r:id="rId8"/>
              </a:rPr>
              <a:t>religion</a:t>
            </a:r>
            <a:r>
              <a:rPr u="none">
                <a:solidFill>
                  <a:srgbClr val="000000"/>
                </a:solidFill>
              </a:rPr>
              <a:t>, and </a:t>
            </a:r>
            <a:r>
              <a:rPr>
                <a:hlinkClick r:id="rId9"/>
              </a:rPr>
              <a:t>visual</a:t>
            </a:r>
            <a:r>
              <a:rPr u="none">
                <a:solidFill>
                  <a:srgbClr val="000000"/>
                </a:solidFill>
              </a:rPr>
              <a:t> and </a:t>
            </a:r>
            <a:r>
              <a:rPr>
                <a:hlinkClick r:id="rId10"/>
              </a:rPr>
              <a:t>performing arts</a:t>
            </a:r>
            <a:r>
              <a:rPr u="none">
                <a:solidFill>
                  <a:srgbClr val="000000"/>
                </a:solidFill>
              </a:rPr>
              <a:t> such as </a:t>
            </a:r>
            <a:r>
              <a:rPr>
                <a:hlinkClick r:id="rId11"/>
              </a:rPr>
              <a:t>music</a:t>
            </a:r>
            <a:r>
              <a:rPr u="none">
                <a:solidFill>
                  <a:srgbClr val="000000"/>
                </a:solidFill>
              </a:rPr>
              <a:t> and </a:t>
            </a:r>
            <a:r>
              <a:rPr>
                <a:hlinkClick r:id="rId12"/>
              </a:rPr>
              <a:t>theatre</a:t>
            </a:r>
            <a:r>
              <a:rPr u="none">
                <a:solidFill>
                  <a:srgbClr val="000000"/>
                </a:solidFill>
              </a:rPr>
              <a:t>.</a:t>
            </a:r>
          </a:p>
          <a:p>
            <a:pPr defTabSz="411480">
              <a:defRPr sz="1600" u="sng">
                <a:solidFill>
                  <a:srgbClr val="0000EE"/>
                </a:solidFill>
                <a:latin typeface="Times"/>
                <a:ea typeface="Times"/>
                <a:cs typeface="Times"/>
                <a:sym typeface="Times"/>
              </a:defRPr>
            </a:pPr>
            <a:r>
              <a:rPr u="none">
                <a:solidFill>
                  <a:srgbClr val="000000"/>
                </a:solidFill>
              </a:rPr>
              <a:t>Def Phys, Chemie, Bio</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prstGeom prst="rect">
            <a:avLst/>
          </a:prstGeom>
        </p:spPr>
        <p:txBody>
          <a:bodyPr/>
          <a:lstStyle/>
          <a:p>
            <a:endParaRPr/>
          </a:p>
        </p:txBody>
      </p:sp>
      <p:sp>
        <p:nvSpPr>
          <p:cNvPr id="482" name="Shape 482"/>
          <p:cNvSpPr>
            <a:spLocks noGrp="1"/>
          </p:cNvSpPr>
          <p:nvPr>
            <p:ph type="body" sz="quarter" idx="1"/>
          </p:nvPr>
        </p:nvSpPr>
        <p:spPr>
          <a:prstGeom prst="rect">
            <a:avLst/>
          </a:prstGeom>
        </p:spPr>
        <p:txBody>
          <a:bodyPr/>
          <a:lstStyle/>
          <a:p>
            <a:pPr>
              <a:defRPr sz="2400">
                <a:solidFill>
                  <a:srgbClr val="FF2600"/>
                </a:solidFill>
              </a:defRPr>
            </a:pPr>
            <a:r>
              <a:t>Exp:</a:t>
            </a:r>
            <a:r>
              <a:rPr>
                <a:latin typeface="+mn-lt"/>
                <a:ea typeface="+mn-ea"/>
                <a:cs typeface="+mn-cs"/>
                <a:sym typeface="Arial"/>
              </a:rPr>
              <a:t> </a:t>
            </a:r>
          </a:p>
          <a:p>
            <a:pPr marL="423333" indent="-423333">
              <a:buSzPct val="100000"/>
              <a:buAutoNum type="arabicPeriod"/>
              <a:defRPr sz="2400">
                <a:solidFill>
                  <a:srgbClr val="FF2600"/>
                </a:solidFill>
              </a:defRPr>
            </a:pPr>
            <a:r>
              <a:rPr>
                <a:latin typeface="+mn-lt"/>
                <a:ea typeface="+mn-ea"/>
                <a:cs typeface="+mn-cs"/>
                <a:sym typeface="Arial"/>
              </a:rPr>
              <a:t>optional: Spreading of Water under pressure (prepared PET bottle  + balloon)</a:t>
            </a:r>
          </a:p>
          <a:p>
            <a:pPr marL="423333" indent="-423333">
              <a:buSzPct val="100000"/>
              <a:buAutoNum type="arabicPeriod"/>
              <a:defRPr sz="2400">
                <a:solidFill>
                  <a:srgbClr val="FF2600"/>
                </a:solidFill>
              </a:defRPr>
            </a:pPr>
            <a:r>
              <a:rPr>
                <a:latin typeface="+mn-lt"/>
                <a:ea typeface="+mn-ea"/>
                <a:cs typeface="+mn-cs"/>
                <a:sym typeface="Arial"/>
              </a:rPr>
              <a:t>Drum, Drum with salt as indicator</a:t>
            </a:r>
          </a:p>
          <a:p>
            <a:pPr marL="423333" indent="-423333">
              <a:buSzPct val="100000"/>
              <a:buAutoNum type="arabicPeriod"/>
              <a:defRPr sz="2400">
                <a:solidFill>
                  <a:srgbClr val="FF2600"/>
                </a:solidFill>
              </a:defRPr>
            </a:pPr>
            <a:r>
              <a:rPr>
                <a:latin typeface="+mn-lt"/>
                <a:ea typeface="+mn-ea"/>
                <a:cs typeface="+mn-cs"/>
                <a:sym typeface="Arial"/>
              </a:rPr>
              <a:t>2 Drums one with attached pendulum, candle in between</a:t>
            </a:r>
          </a:p>
          <a:p>
            <a:pPr marL="423333" indent="-423333">
              <a:buSzPct val="100000"/>
              <a:buAutoNum type="arabicPeriod"/>
              <a:defRPr sz="2400">
                <a:solidFill>
                  <a:srgbClr val="FF2600"/>
                </a:solidFill>
              </a:defRPr>
            </a:pPr>
            <a:r>
              <a:rPr>
                <a:latin typeface="+mn-lt"/>
                <a:ea typeface="+mn-ea"/>
                <a:cs typeface="+mn-cs"/>
                <a:sym typeface="Arial"/>
              </a:rPr>
              <a:t>Chopping two tiny wooden boards in 150 m distance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a:spLocks noGrp="1" noRot="1" noChangeAspect="1"/>
          </p:cNvSpPr>
          <p:nvPr>
            <p:ph type="sldImg"/>
          </p:nvPr>
        </p:nvSpPr>
        <p:spPr>
          <a:prstGeom prst="rect">
            <a:avLst/>
          </a:prstGeom>
        </p:spPr>
        <p:txBody>
          <a:bodyPr/>
          <a:lstStyle/>
          <a:p>
            <a:endParaRPr/>
          </a:p>
        </p:txBody>
      </p:sp>
      <p:sp>
        <p:nvSpPr>
          <p:cNvPr id="489" name="Shape 489"/>
          <p:cNvSpPr>
            <a:spLocks noGrp="1"/>
          </p:cNvSpPr>
          <p:nvPr>
            <p:ph type="body" sz="quarter" idx="1"/>
          </p:nvPr>
        </p:nvSpPr>
        <p:spPr>
          <a:prstGeom prst="rect">
            <a:avLst/>
          </a:prstGeom>
        </p:spPr>
        <p:txBody>
          <a:bodyPr/>
          <a:lstStyle>
            <a:lvl1pPr>
              <a:defRPr sz="2400">
                <a:latin typeface="Helvetica"/>
                <a:ea typeface="Helvetica"/>
                <a:cs typeface="Helvetica"/>
                <a:sym typeface="Helvetica"/>
              </a:defRPr>
            </a:lvl1pPr>
          </a:lstStyle>
          <a:p>
            <a:r>
              <a:t>Compare with speed of light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prstGeom prst="rect">
            <a:avLst/>
          </a:prstGeom>
        </p:spPr>
        <p:txBody>
          <a:bodyPr/>
          <a:lstStyle/>
          <a:p>
            <a:endParaRPr/>
          </a:p>
        </p:txBody>
      </p:sp>
      <p:sp>
        <p:nvSpPr>
          <p:cNvPr id="497" name="Shape 497"/>
          <p:cNvSpPr>
            <a:spLocks noGrp="1"/>
          </p:cNvSpPr>
          <p:nvPr>
            <p:ph type="body" sz="quarter" idx="1"/>
          </p:nvPr>
        </p:nvSpPr>
        <p:spPr>
          <a:prstGeom prst="rect">
            <a:avLst/>
          </a:prstGeom>
        </p:spPr>
        <p:txBody>
          <a:bodyPr/>
          <a:lstStyle/>
          <a:p>
            <a:r>
              <a:t>From: </a:t>
            </a:r>
            <a:r>
              <a:rPr u="sng">
                <a:hlinkClick r:id="rId3"/>
              </a:rPr>
              <a:t>http://www.acs.psu.edu/drussell/Demos/waves/wavemotion.html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a:spLocks noGrp="1" noRot="1" noChangeAspect="1"/>
          </p:cNvSpPr>
          <p:nvPr>
            <p:ph type="sldImg"/>
          </p:nvPr>
        </p:nvSpPr>
        <p:spPr>
          <a:prstGeom prst="rect">
            <a:avLst/>
          </a:prstGeom>
        </p:spPr>
        <p:txBody>
          <a:bodyPr/>
          <a:lstStyle/>
          <a:p>
            <a:endParaRPr/>
          </a:p>
        </p:txBody>
      </p:sp>
      <p:sp>
        <p:nvSpPr>
          <p:cNvPr id="508" name="Shape 508"/>
          <p:cNvSpPr>
            <a:spLocks noGrp="1"/>
          </p:cNvSpPr>
          <p:nvPr>
            <p:ph type="body" sz="quarter" idx="1"/>
          </p:nvPr>
        </p:nvSpPr>
        <p:spPr>
          <a:prstGeom prst="rect">
            <a:avLst/>
          </a:prstGeom>
        </p:spPr>
        <p:txBody>
          <a:bodyPr/>
          <a:lstStyle>
            <a:lvl1pPr>
              <a:defRPr sz="2400">
                <a:latin typeface="Helvetica"/>
                <a:ea typeface="Helvetica"/>
                <a:cs typeface="Helvetica"/>
                <a:sym typeface="Helvetica"/>
              </a:defRPr>
            </a:lvl1pPr>
          </a:lstStyle>
          <a:p>
            <a:r>
              <a:t>Ear = open tube into head: -&gt; atmospheric pressure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noRot="1" noChangeAspect="1"/>
          </p:cNvSpPr>
          <p:nvPr>
            <p:ph type="sldImg"/>
          </p:nvPr>
        </p:nvSpPr>
        <p:spPr>
          <a:prstGeom prst="rect">
            <a:avLst/>
          </a:prstGeom>
        </p:spPr>
        <p:txBody>
          <a:bodyPr/>
          <a:lstStyle/>
          <a:p>
            <a:endParaRPr/>
          </a:p>
        </p:txBody>
      </p:sp>
      <p:sp>
        <p:nvSpPr>
          <p:cNvPr id="547" name="Shape 547"/>
          <p:cNvSpPr>
            <a:spLocks noGrp="1"/>
          </p:cNvSpPr>
          <p:nvPr>
            <p:ph type="body" sz="quarter" idx="1"/>
          </p:nvPr>
        </p:nvSpPr>
        <p:spPr>
          <a:prstGeom prst="rect">
            <a:avLst/>
          </a:prstGeom>
        </p:spPr>
        <p:txBody>
          <a:bodyPr/>
          <a:lstStyle>
            <a:lvl1pPr>
              <a:defRPr sz="2400">
                <a:latin typeface="Helvetica"/>
                <a:ea typeface="Helvetica"/>
                <a:cs typeface="Helvetica"/>
                <a:sym typeface="Helvetica"/>
              </a:defRPr>
            </a:lvl1pPr>
          </a:lstStyle>
          <a:p>
            <a:r>
              <a:t>Compare with speed of light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a:spLocks noGrp="1" noRot="1" noChangeAspect="1"/>
          </p:cNvSpPr>
          <p:nvPr>
            <p:ph type="sldImg"/>
          </p:nvPr>
        </p:nvSpPr>
        <p:spPr>
          <a:prstGeom prst="rect">
            <a:avLst/>
          </a:prstGeom>
        </p:spPr>
        <p:txBody>
          <a:bodyPr/>
          <a:lstStyle/>
          <a:p>
            <a:endParaRPr/>
          </a:p>
        </p:txBody>
      </p:sp>
      <p:sp>
        <p:nvSpPr>
          <p:cNvPr id="593" name="Shape 593"/>
          <p:cNvSpPr>
            <a:spLocks noGrp="1"/>
          </p:cNvSpPr>
          <p:nvPr>
            <p:ph type="body" sz="quarter" idx="1"/>
          </p:nvPr>
        </p:nvSpPr>
        <p:spPr>
          <a:prstGeom prst="rect">
            <a:avLst/>
          </a:prstGeom>
        </p:spPr>
        <p:txBody>
          <a:bodyPr/>
          <a:lstStyle/>
          <a:p>
            <a:pPr marL="211666" indent="-211666">
              <a:buSzPct val="100000"/>
              <a:buAutoNum type="arabicPeriod"/>
              <a:defRPr sz="2400">
                <a:latin typeface="Helvetica"/>
                <a:ea typeface="Helvetica"/>
                <a:cs typeface="Helvetica"/>
                <a:sym typeface="Helvetica"/>
              </a:defRPr>
            </a:pPr>
            <a:r>
              <a:t>Sound waves</a:t>
            </a:r>
          </a:p>
          <a:p>
            <a:pPr marL="211666" indent="-211666">
              <a:buSzPct val="100000"/>
              <a:buAutoNum type="arabicPeriod"/>
              <a:defRPr sz="2400">
                <a:latin typeface="Helvetica"/>
                <a:ea typeface="Helvetica"/>
                <a:cs typeface="Helvetica"/>
                <a:sym typeface="Helvetica"/>
              </a:defRPr>
            </a:pPr>
            <a:r>
              <a:t>funnel to collect sound waves</a:t>
            </a:r>
          </a:p>
          <a:p>
            <a:pPr marL="211666" indent="-211666">
              <a:buSzPct val="100000"/>
              <a:buAutoNum type="arabicPeriod"/>
              <a:defRPr sz="2400">
                <a:latin typeface="Helvetica"/>
                <a:ea typeface="Helvetica"/>
                <a:cs typeface="Helvetica"/>
                <a:sym typeface="Helvetica"/>
              </a:defRPr>
            </a:pPr>
            <a:r>
              <a:t>Ear drum</a:t>
            </a:r>
          </a:p>
          <a:p>
            <a:pPr marL="211666" indent="-211666">
              <a:buSzPct val="100000"/>
              <a:buAutoNum type="arabicPeriod"/>
              <a:defRPr sz="2400">
                <a:latin typeface="Helvetica"/>
                <a:ea typeface="Helvetica"/>
                <a:cs typeface="Helvetica"/>
                <a:sym typeface="Helvetica"/>
              </a:defRPr>
            </a:pPr>
            <a:r>
              <a:t>hammer+anvil+stirrup</a:t>
            </a:r>
          </a:p>
          <a:p>
            <a:pPr marL="211666" indent="-211666">
              <a:buSzPct val="100000"/>
              <a:buAutoNum type="arabicPeriod"/>
              <a:defRPr sz="2400">
                <a:latin typeface="Helvetica"/>
                <a:ea typeface="Helvetica"/>
                <a:cs typeface="Helvetica"/>
                <a:sym typeface="Helvetica"/>
              </a:defRPr>
            </a:pPr>
            <a:r>
              <a:t>Coiled tube filled with liquid</a:t>
            </a:r>
          </a:p>
          <a:p>
            <a:pPr marL="211666" indent="-211666">
              <a:buSzPct val="100000"/>
              <a:buAutoNum type="arabicPeriod"/>
              <a:defRPr sz="2400">
                <a:latin typeface="Helvetica"/>
                <a:ea typeface="Helvetica"/>
                <a:cs typeface="Helvetica"/>
                <a:sym typeface="Helvetica"/>
              </a:defRPr>
            </a:pPr>
            <a:r>
              <a:t>Inside: Sensory cells in form like „hairs“</a:t>
            </a:r>
          </a:p>
          <a:p>
            <a:pPr marL="211666" indent="-211666">
              <a:buSzPct val="100000"/>
              <a:buAutoNum type="arabicPeriod"/>
              <a:defRPr sz="2400">
                <a:latin typeface="Helvetica"/>
                <a:ea typeface="Helvetica"/>
                <a:cs typeface="Helvetica"/>
                <a:sym typeface="Helvetica"/>
              </a:defRPr>
            </a:pPr>
            <a:r>
              <a:t>nerve cells</a:t>
            </a:r>
          </a:p>
          <a:p>
            <a:pPr marL="211666" indent="-211666">
              <a:buSzPct val="100000"/>
              <a:buAutoNum type="arabicPeriod"/>
              <a:defRPr sz="2400">
                <a:latin typeface="Helvetica"/>
                <a:ea typeface="Helvetica"/>
                <a:cs typeface="Helvetica"/>
                <a:sym typeface="Helvetica"/>
              </a:defRPr>
            </a:pPr>
            <a:r>
              <a:t>brain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Shape 622"/>
          <p:cNvSpPr>
            <a:spLocks noGrp="1" noRot="1" noChangeAspect="1"/>
          </p:cNvSpPr>
          <p:nvPr>
            <p:ph type="sldImg"/>
          </p:nvPr>
        </p:nvSpPr>
        <p:spPr>
          <a:prstGeom prst="rect">
            <a:avLst/>
          </a:prstGeom>
        </p:spPr>
        <p:txBody>
          <a:bodyPr/>
          <a:lstStyle/>
          <a:p>
            <a:endParaRPr/>
          </a:p>
        </p:txBody>
      </p:sp>
      <p:sp>
        <p:nvSpPr>
          <p:cNvPr id="623" name="Shape 623"/>
          <p:cNvSpPr>
            <a:spLocks noGrp="1"/>
          </p:cNvSpPr>
          <p:nvPr>
            <p:ph type="body" sz="quarter" idx="1"/>
          </p:nvPr>
        </p:nvSpPr>
        <p:spPr>
          <a:prstGeom prst="rect">
            <a:avLst/>
          </a:prstGeom>
        </p:spPr>
        <p:txBody>
          <a:bodyPr/>
          <a:lstStyle>
            <a:lvl1pPr>
              <a:defRPr sz="2000"/>
            </a:lvl1pPr>
          </a:lstStyle>
          <a:p>
            <a:r>
              <a:t>“hairs” (yellow) in the organ of Corti</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noRot="1" noChangeAspect="1"/>
          </p:cNvSpPr>
          <p:nvPr>
            <p:ph type="sldImg"/>
          </p:nvPr>
        </p:nvSpPr>
        <p:spPr>
          <a:prstGeom prst="rect">
            <a:avLst/>
          </a:prstGeom>
        </p:spPr>
        <p:txBody>
          <a:bodyPr/>
          <a:lstStyle/>
          <a:p>
            <a:endParaRPr/>
          </a:p>
        </p:txBody>
      </p:sp>
      <p:sp>
        <p:nvSpPr>
          <p:cNvPr id="642" name="Shape 642"/>
          <p:cNvSpPr>
            <a:spLocks noGrp="1"/>
          </p:cNvSpPr>
          <p:nvPr>
            <p:ph type="body" sz="quarter" idx="1"/>
          </p:nvPr>
        </p:nvSpPr>
        <p:spPr>
          <a:prstGeom prst="rect">
            <a:avLst/>
          </a:prstGeom>
        </p:spPr>
        <p:txBody>
          <a:bodyPr/>
          <a:lstStyle>
            <a:lvl1pPr defTabSz="457200">
              <a:defRPr sz="2400">
                <a:latin typeface="Helvetica"/>
                <a:ea typeface="Helvetica"/>
                <a:cs typeface="Helvetica"/>
                <a:sym typeface="Helvetica"/>
              </a:defRPr>
            </a:lvl1pPr>
          </a:lstStyle>
          <a:p>
            <a:r>
              <a:t>Two hemispheres. Average weighs about three pounds. Billions and billions of neurons.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Shape 647"/>
          <p:cNvSpPr>
            <a:spLocks noGrp="1" noRot="1" noChangeAspect="1"/>
          </p:cNvSpPr>
          <p:nvPr>
            <p:ph type="sldImg"/>
          </p:nvPr>
        </p:nvSpPr>
        <p:spPr>
          <a:prstGeom prst="rect">
            <a:avLst/>
          </a:prstGeom>
        </p:spPr>
        <p:txBody>
          <a:bodyPr/>
          <a:lstStyle/>
          <a:p>
            <a:endParaRPr/>
          </a:p>
        </p:txBody>
      </p:sp>
      <p:sp>
        <p:nvSpPr>
          <p:cNvPr id="648" name="Shape 648"/>
          <p:cNvSpPr>
            <a:spLocks noGrp="1"/>
          </p:cNvSpPr>
          <p:nvPr>
            <p:ph type="body" sz="quarter" idx="1"/>
          </p:nvPr>
        </p:nvSpPr>
        <p:spPr>
          <a:prstGeom prst="rect">
            <a:avLst/>
          </a:prstGeom>
        </p:spPr>
        <p:txBody>
          <a:bodyPr/>
          <a:lstStyle/>
          <a:p>
            <a:pPr>
              <a:defRPr sz="2400">
                <a:solidFill>
                  <a:srgbClr val="FF2600"/>
                </a:solidFill>
              </a:defRPr>
            </a:pPr>
            <a:r>
              <a:t>Exp:</a:t>
            </a:r>
            <a:r>
              <a:rPr>
                <a:latin typeface="+mn-lt"/>
                <a:ea typeface="+mn-ea"/>
                <a:cs typeface="+mn-cs"/>
                <a:sym typeface="Arial"/>
              </a:rPr>
              <a:t> </a:t>
            </a:r>
          </a:p>
          <a:p>
            <a:pPr>
              <a:defRPr sz="2400">
                <a:solidFill>
                  <a:srgbClr val="FF2600"/>
                </a:solidFill>
              </a:defRPr>
            </a:pPr>
            <a:endParaRPr>
              <a:latin typeface="+mn-lt"/>
              <a:ea typeface="+mn-ea"/>
              <a:cs typeface="+mn-cs"/>
              <a:sym typeface="Arial"/>
            </a:endParaRPr>
          </a:p>
          <a:p>
            <a:pPr marL="423333" indent="-423333">
              <a:buSzPct val="100000"/>
              <a:buAutoNum type="arabicPeriod"/>
              <a:defRPr sz="2400">
                <a:solidFill>
                  <a:srgbClr val="FF2600"/>
                </a:solidFill>
              </a:defRPr>
            </a:pPr>
            <a:r>
              <a:rPr>
                <a:latin typeface="+mn-lt"/>
                <a:ea typeface="+mn-ea"/>
                <a:cs typeface="+mn-cs"/>
                <a:sym typeface="Arial"/>
              </a:rPr>
              <a:t>1.5 m hose ear to ear + hammer</a:t>
            </a:r>
          </a:p>
          <a:p>
            <a:pPr marL="423333" indent="-423333">
              <a:buSzPct val="100000"/>
              <a:buAutoNum type="arabicPeriod"/>
              <a:defRPr sz="2400">
                <a:solidFill>
                  <a:srgbClr val="FF2600"/>
                </a:solidFill>
              </a:defRPr>
            </a:pPr>
            <a:r>
              <a:rPr>
                <a:latin typeface="+mn-lt"/>
                <a:ea typeface="+mn-ea"/>
                <a:cs typeface="+mn-cs"/>
                <a:sym typeface="Arial"/>
              </a:rPr>
              <a:t>2 Tins with thread (Schnurtelefon)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pPr>
              <a:defRPr sz="2400">
                <a:latin typeface="Helvetica"/>
                <a:ea typeface="Helvetica"/>
                <a:cs typeface="Helvetica"/>
                <a:sym typeface="Helvetica"/>
              </a:defRPr>
            </a:pPr>
            <a:r>
              <a:t>Areas of localization on lateral surface of hemisphere. Motor area in red. Area of general sensations in blue. Auditory area in green. Visula area in yellow. The psychic portions are in lighter tints.</a:t>
            </a:r>
          </a:p>
          <a:p>
            <a:pPr>
              <a:defRPr sz="1800">
                <a:latin typeface="Helvetica"/>
                <a:ea typeface="Helvetica"/>
                <a:cs typeface="Helvetica"/>
                <a:sym typeface="Helvetica"/>
              </a:defRPr>
            </a:pPr>
            <a:r>
              <a:t>From: </a:t>
            </a:r>
            <a:r>
              <a:rPr u="sng">
                <a:hlinkClick r:id="rId3"/>
              </a:rPr>
              <a:t>https://commons.wikimedia.org/wiki/File:Gray756.png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pPr>
              <a:defRPr sz="2400">
                <a:solidFill>
                  <a:srgbClr val="FF2600"/>
                </a:solidFill>
              </a:defRPr>
            </a:pPr>
            <a:r>
              <a:t>Exp:</a:t>
            </a:r>
            <a:r>
              <a:rPr>
                <a:latin typeface="+mn-lt"/>
                <a:ea typeface="+mn-ea"/>
                <a:cs typeface="+mn-cs"/>
                <a:sym typeface="Arial"/>
              </a:rPr>
              <a:t> </a:t>
            </a:r>
            <a:br>
              <a:rPr>
                <a:latin typeface="+mn-lt"/>
                <a:ea typeface="+mn-ea"/>
                <a:cs typeface="+mn-cs"/>
                <a:sym typeface="Arial"/>
              </a:rPr>
            </a:br>
            <a:r>
              <a:rPr>
                <a:latin typeface="+mn-lt"/>
                <a:ea typeface="+mn-ea"/>
                <a:cs typeface="+mn-cs"/>
                <a:sym typeface="Arial"/>
              </a:rPr>
              <a:t>1. Scale press on table and pull down at the free end, let go</a:t>
            </a:r>
          </a:p>
          <a:p>
            <a:pPr>
              <a:defRPr sz="2400">
                <a:solidFill>
                  <a:srgbClr val="FF2600"/>
                </a:solidFill>
              </a:defRPr>
            </a:pPr>
            <a:r>
              <a:rPr>
                <a:latin typeface="+mn-lt"/>
                <a:ea typeface="+mn-ea"/>
                <a:cs typeface="+mn-cs"/>
                <a:sym typeface="Arial"/>
              </a:rPr>
              <a:t>2. Rubberband over matchbox</a:t>
            </a:r>
          </a:p>
          <a:p>
            <a:pPr>
              <a:defRPr sz="2400">
                <a:solidFill>
                  <a:srgbClr val="FF2600"/>
                </a:solidFill>
              </a:defRPr>
            </a:pPr>
            <a:r>
              <a:rPr>
                <a:latin typeface="+mn-lt"/>
                <a:ea typeface="+mn-ea"/>
                <a:cs typeface="+mn-cs"/>
                <a:sym typeface="Arial"/>
              </a:rPr>
              <a:t>3. Mass on spring let oscillate vertically (Spring pendulum)</a:t>
            </a:r>
          </a:p>
          <a:p>
            <a:pPr>
              <a:defRPr sz="2400">
                <a:solidFill>
                  <a:srgbClr val="FF2600"/>
                </a:solidFill>
              </a:defRPr>
            </a:pPr>
            <a:r>
              <a:rPr>
                <a:latin typeface="+mn-lt"/>
                <a:ea typeface="+mn-ea"/>
                <a:cs typeface="+mn-cs"/>
                <a:sym typeface="Arial"/>
              </a:rPr>
              <a:t>4. Physical pendulum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Shape 659"/>
          <p:cNvSpPr>
            <a:spLocks noGrp="1" noRot="1" noChangeAspect="1"/>
          </p:cNvSpPr>
          <p:nvPr>
            <p:ph type="sldImg"/>
          </p:nvPr>
        </p:nvSpPr>
        <p:spPr>
          <a:prstGeom prst="rect">
            <a:avLst/>
          </a:prstGeom>
        </p:spPr>
        <p:txBody>
          <a:bodyPr/>
          <a:lstStyle/>
          <a:p>
            <a:endParaRPr/>
          </a:p>
        </p:txBody>
      </p:sp>
      <p:sp>
        <p:nvSpPr>
          <p:cNvPr id="660" name="Shape 660"/>
          <p:cNvSpPr>
            <a:spLocks noGrp="1"/>
          </p:cNvSpPr>
          <p:nvPr>
            <p:ph type="body" sz="quarter" idx="1"/>
          </p:nvPr>
        </p:nvSpPr>
        <p:spPr>
          <a:prstGeom prst="rect">
            <a:avLst/>
          </a:prstGeom>
        </p:spPr>
        <p:txBody>
          <a:bodyPr/>
          <a:lstStyle/>
          <a:p>
            <a:pPr>
              <a:defRPr sz="2400">
                <a:solidFill>
                  <a:srgbClr val="FF2600"/>
                </a:solidFill>
              </a:defRPr>
            </a:pPr>
            <a:r>
              <a:t>Exp:</a:t>
            </a:r>
            <a:r>
              <a:rPr>
                <a:latin typeface="+mn-lt"/>
                <a:ea typeface="+mn-ea"/>
                <a:cs typeface="+mn-cs"/>
                <a:sym typeface="Arial"/>
              </a:rPr>
              <a:t> </a:t>
            </a:r>
          </a:p>
          <a:p>
            <a:pPr marL="423333" indent="-423333">
              <a:buSzPct val="100000"/>
              <a:buAutoNum type="arabicPeriod"/>
              <a:defRPr sz="2400">
                <a:solidFill>
                  <a:srgbClr val="FF2600"/>
                </a:solidFill>
              </a:defRPr>
            </a:pPr>
            <a:r>
              <a:rPr>
                <a:latin typeface="+mn-lt"/>
                <a:ea typeface="+mn-ea"/>
                <a:cs typeface="+mn-cs"/>
                <a:sym typeface="Arial"/>
              </a:rPr>
              <a:t>Vibration of ruler, detect with App: Oscilloppoi</a:t>
            </a:r>
          </a:p>
          <a:p>
            <a:pPr marL="423333" indent="-423333">
              <a:buSzPct val="100000"/>
              <a:buAutoNum type="arabicPeriod"/>
              <a:defRPr sz="2400">
                <a:solidFill>
                  <a:srgbClr val="FF2600"/>
                </a:solidFill>
              </a:defRPr>
            </a:pPr>
            <a:r>
              <a:rPr>
                <a:latin typeface="+mn-lt"/>
                <a:ea typeface="+mn-ea"/>
                <a:cs typeface="+mn-cs"/>
                <a:sym typeface="Arial"/>
              </a:rPr>
              <a:t>Tongenerator iPhone Sinus: Change Frequency and Amplitude</a:t>
            </a:r>
          </a:p>
          <a:p>
            <a:pPr marL="423333" indent="-423333">
              <a:buSzPct val="100000"/>
              <a:buAutoNum type="arabicPeriod"/>
              <a:defRPr sz="2400">
                <a:solidFill>
                  <a:srgbClr val="FF2600"/>
                </a:solidFill>
              </a:defRPr>
            </a:pPr>
            <a:r>
              <a:rPr>
                <a:latin typeface="+mn-lt"/>
                <a:ea typeface="+mn-ea"/>
                <a:cs typeface="+mn-cs"/>
                <a:sym typeface="Arial"/>
              </a:rPr>
              <a:t>Timbre: create/sing different tones and detect with App: Soundview</a:t>
            </a:r>
          </a:p>
          <a:p>
            <a:pPr>
              <a:defRPr sz="2400"/>
            </a:pPr>
            <a:endParaRPr>
              <a:latin typeface="+mn-lt"/>
              <a:ea typeface="+mn-ea"/>
              <a:cs typeface="+mn-cs"/>
              <a:sym typeface="Arial"/>
            </a:endParaRPr>
          </a:p>
          <a:p>
            <a:pPr marL="423333" indent="-423333">
              <a:buSzPct val="100000"/>
              <a:buAutoNum type="arabicPeriod" startAt="4"/>
              <a:defRPr sz="2400"/>
            </a:pPr>
            <a:endParaRPr>
              <a:latin typeface="+mn-lt"/>
              <a:ea typeface="+mn-ea"/>
              <a:cs typeface="+mn-cs"/>
              <a:sym typeface="Arial"/>
            </a:endParaRPr>
          </a:p>
          <a:p>
            <a:pPr marL="423333" indent="-423333">
              <a:buSzPct val="100000"/>
              <a:buAutoNum type="arabicPeriod" startAt="5"/>
              <a:defRPr sz="2400"/>
            </a:pPr>
            <a:endParaRPr>
              <a:latin typeface="+mn-lt"/>
              <a:ea typeface="+mn-ea"/>
              <a:cs typeface="+mn-cs"/>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noRot="1" noChangeAspect="1"/>
          </p:cNvSpPr>
          <p:nvPr>
            <p:ph type="sldImg"/>
          </p:nvPr>
        </p:nvSpPr>
        <p:spPr>
          <a:prstGeom prst="rect">
            <a:avLst/>
          </a:prstGeom>
        </p:spPr>
        <p:txBody>
          <a:bodyPr/>
          <a:lstStyle/>
          <a:p>
            <a:endParaRPr/>
          </a:p>
        </p:txBody>
      </p:sp>
      <p:sp>
        <p:nvSpPr>
          <p:cNvPr id="693" name="Shape 693"/>
          <p:cNvSpPr>
            <a:spLocks noGrp="1"/>
          </p:cNvSpPr>
          <p:nvPr>
            <p:ph type="body" sz="quarter" idx="1"/>
          </p:nvPr>
        </p:nvSpPr>
        <p:spPr>
          <a:prstGeom prst="rect">
            <a:avLst/>
          </a:prstGeom>
        </p:spPr>
        <p:txBody>
          <a:bodyPr/>
          <a:lstStyle/>
          <a:p>
            <a:pPr>
              <a:defRPr sz="2400">
                <a:latin typeface="Helvetica"/>
                <a:ea typeface="Helvetica"/>
                <a:cs typeface="Helvetica"/>
                <a:sym typeface="Helvetica"/>
              </a:defRPr>
            </a:pPr>
            <a:r>
              <a:t>Pitch of a violin tone a’. Time scale: 1 Unit = 1 ms</a:t>
            </a:r>
          </a:p>
          <a:p>
            <a:endParaRPr/>
          </a:p>
          <a:p>
            <a:endParaRPr/>
          </a:p>
          <a:p>
            <a:r>
              <a:t>From: </a:t>
            </a:r>
            <a:r>
              <a:rPr u="sng">
                <a:hlinkClick r:id="rId3"/>
              </a:rPr>
              <a:t>http://www.laermorama.ch/m1_akustik/tonklang_w.html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Shape 698"/>
          <p:cNvSpPr>
            <a:spLocks noGrp="1" noRot="1" noChangeAspect="1"/>
          </p:cNvSpPr>
          <p:nvPr>
            <p:ph type="sldImg"/>
          </p:nvPr>
        </p:nvSpPr>
        <p:spPr>
          <a:prstGeom prst="rect">
            <a:avLst/>
          </a:prstGeom>
        </p:spPr>
        <p:txBody>
          <a:bodyPr/>
          <a:lstStyle/>
          <a:p>
            <a:endParaRPr/>
          </a:p>
        </p:txBody>
      </p:sp>
      <p:sp>
        <p:nvSpPr>
          <p:cNvPr id="699" name="Shape 699"/>
          <p:cNvSpPr>
            <a:spLocks noGrp="1"/>
          </p:cNvSpPr>
          <p:nvPr>
            <p:ph type="body" sz="quarter" idx="1"/>
          </p:nvPr>
        </p:nvSpPr>
        <p:spPr>
          <a:prstGeom prst="rect">
            <a:avLst/>
          </a:prstGeom>
        </p:spPr>
        <p:txBody>
          <a:bodyPr/>
          <a:lstStyle/>
          <a:p>
            <a:pPr>
              <a:defRPr sz="2400">
                <a:solidFill>
                  <a:srgbClr val="FF2600"/>
                </a:solidFill>
              </a:defRPr>
            </a:pPr>
            <a:r>
              <a:t>Exp:</a:t>
            </a:r>
          </a:p>
          <a:p>
            <a:pPr>
              <a:defRPr sz="2400">
                <a:solidFill>
                  <a:srgbClr val="FF2600"/>
                </a:solidFill>
              </a:defRPr>
            </a:pPr>
            <a:r>
              <a:rPr>
                <a:latin typeface="+mn-lt"/>
                <a:ea typeface="+mn-ea"/>
                <a:cs typeface="+mn-cs"/>
                <a:sym typeface="Arial"/>
              </a:rPr>
              <a:t>2 m hose ear to ear + hammer</a:t>
            </a:r>
          </a:p>
          <a:p>
            <a:pPr>
              <a:defRPr sz="2400">
                <a:solidFill>
                  <a:srgbClr val="FF2600"/>
                </a:solidFill>
              </a:defRPr>
            </a:pPr>
            <a:r>
              <a:rPr>
                <a:latin typeface="+mn-lt"/>
                <a:ea typeface="+mn-ea"/>
                <a:cs typeface="+mn-cs"/>
                <a:sym typeface="Arial"/>
              </a:rPr>
              <a:t>2 Funnels with hose (Schnurtelefon)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Shape 733"/>
          <p:cNvSpPr>
            <a:spLocks noGrp="1" noRot="1" noChangeAspect="1"/>
          </p:cNvSpPr>
          <p:nvPr>
            <p:ph type="sldImg"/>
          </p:nvPr>
        </p:nvSpPr>
        <p:spPr>
          <a:prstGeom prst="rect">
            <a:avLst/>
          </a:prstGeom>
        </p:spPr>
        <p:txBody>
          <a:bodyPr/>
          <a:lstStyle/>
          <a:p>
            <a:endParaRPr/>
          </a:p>
        </p:txBody>
      </p:sp>
      <p:sp>
        <p:nvSpPr>
          <p:cNvPr id="734" name="Shape 734"/>
          <p:cNvSpPr>
            <a:spLocks noGrp="1"/>
          </p:cNvSpPr>
          <p:nvPr>
            <p:ph type="body" sz="quarter" idx="1"/>
          </p:nvPr>
        </p:nvSpPr>
        <p:spPr>
          <a:prstGeom prst="rect">
            <a:avLst/>
          </a:prstGeom>
        </p:spPr>
        <p:txBody>
          <a:bodyPr/>
          <a:lstStyle/>
          <a:p>
            <a:pPr>
              <a:defRPr sz="2400">
                <a:latin typeface="Helvetica"/>
                <a:ea typeface="Helvetica"/>
                <a:cs typeface="Helvetica"/>
                <a:sym typeface="Helvetica"/>
              </a:defRPr>
            </a:pPr>
            <a:r>
              <a:t>Difference to Seeing</a:t>
            </a:r>
          </a:p>
          <a:p>
            <a:pPr>
              <a:defRPr sz="2400">
                <a:latin typeface="Helvetica"/>
                <a:ea typeface="Helvetica"/>
                <a:cs typeface="Helvetica"/>
                <a:sym typeface="Helvetica"/>
              </a:defRPr>
            </a:pPr>
            <a:r>
              <a:t>Example Bats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Shape 764"/>
          <p:cNvSpPr>
            <a:spLocks noGrp="1" noRot="1" noChangeAspect="1"/>
          </p:cNvSpPr>
          <p:nvPr>
            <p:ph type="sldImg"/>
          </p:nvPr>
        </p:nvSpPr>
        <p:spPr>
          <a:prstGeom prst="rect">
            <a:avLst/>
          </a:prstGeom>
        </p:spPr>
        <p:txBody>
          <a:bodyPr/>
          <a:lstStyle/>
          <a:p>
            <a:endParaRPr/>
          </a:p>
        </p:txBody>
      </p:sp>
      <p:sp>
        <p:nvSpPr>
          <p:cNvPr id="765" name="Shape 765"/>
          <p:cNvSpPr>
            <a:spLocks noGrp="1"/>
          </p:cNvSpPr>
          <p:nvPr>
            <p:ph type="body" sz="quarter" idx="1"/>
          </p:nvPr>
        </p:nvSpPr>
        <p:spPr>
          <a:prstGeom prst="rect">
            <a:avLst/>
          </a:prstGeom>
        </p:spPr>
        <p:txBody>
          <a:bodyPr/>
          <a:lstStyle/>
          <a:p>
            <a:pPr>
              <a:defRPr sz="2400">
                <a:latin typeface="Helvetica"/>
                <a:ea typeface="Helvetica"/>
                <a:cs typeface="Helvetica"/>
                <a:sym typeface="Helvetica"/>
              </a:defRPr>
            </a:pPr>
            <a:r>
              <a:t>Difference to Seeing</a:t>
            </a:r>
          </a:p>
          <a:p>
            <a:pPr>
              <a:defRPr sz="2400">
                <a:latin typeface="Helvetica"/>
                <a:ea typeface="Helvetica"/>
                <a:cs typeface="Helvetica"/>
                <a:sym typeface="Helvetica"/>
              </a:defRPr>
            </a:pPr>
            <a:r>
              <a:t>Example Bats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Shape 833"/>
          <p:cNvSpPr>
            <a:spLocks noGrp="1" noRot="1" noChangeAspect="1"/>
          </p:cNvSpPr>
          <p:nvPr>
            <p:ph type="sldImg"/>
          </p:nvPr>
        </p:nvSpPr>
        <p:spPr>
          <a:prstGeom prst="rect">
            <a:avLst/>
          </a:prstGeom>
        </p:spPr>
        <p:txBody>
          <a:bodyPr/>
          <a:lstStyle/>
          <a:p>
            <a:endParaRPr/>
          </a:p>
        </p:txBody>
      </p:sp>
      <p:sp>
        <p:nvSpPr>
          <p:cNvPr id="834" name="Shape 834"/>
          <p:cNvSpPr>
            <a:spLocks noGrp="1"/>
          </p:cNvSpPr>
          <p:nvPr>
            <p:ph type="body" sz="quarter" idx="1"/>
          </p:nvPr>
        </p:nvSpPr>
        <p:spPr>
          <a:prstGeom prst="rect">
            <a:avLst/>
          </a:prstGeom>
        </p:spPr>
        <p:txBody>
          <a:bodyPr/>
          <a:lstStyle/>
          <a:p>
            <a:pPr>
              <a:defRPr sz="2400"/>
            </a:pPr>
            <a:r>
              <a:t>Exp:</a:t>
            </a:r>
            <a:r>
              <a:rPr>
                <a:latin typeface="+mn-lt"/>
                <a:ea typeface="+mn-ea"/>
                <a:cs typeface="+mn-cs"/>
                <a:sym typeface="Arial"/>
              </a:rPr>
              <a:t> </a:t>
            </a:r>
          </a:p>
          <a:p>
            <a:pPr marL="423333" indent="-423333">
              <a:buSzPct val="100000"/>
              <a:buAutoNum type="arabicPeriod"/>
              <a:defRPr sz="2400"/>
            </a:pPr>
            <a:r>
              <a:rPr>
                <a:latin typeface="+mn-lt"/>
                <a:ea typeface="+mn-ea"/>
                <a:cs typeface="+mn-cs"/>
                <a:sym typeface="Arial"/>
              </a:rPr>
              <a:t>Tongenerator Sinus: Change Frequency and listen</a:t>
            </a:r>
          </a:p>
          <a:p>
            <a:pPr>
              <a:defRPr sz="2400"/>
            </a:pPr>
            <a:endParaRPr>
              <a:latin typeface="+mn-lt"/>
              <a:ea typeface="+mn-ea"/>
              <a:cs typeface="+mn-cs"/>
              <a:sym typeface="Arial"/>
            </a:endParaRPr>
          </a:p>
          <a:p>
            <a:pPr marL="423333" indent="-423333">
              <a:buSzPct val="100000"/>
              <a:buAutoNum type="arabicPeriod" startAt="2"/>
              <a:defRPr sz="2400"/>
            </a:pPr>
            <a:endParaRPr>
              <a:latin typeface="+mn-lt"/>
              <a:ea typeface="+mn-ea"/>
              <a:cs typeface="+mn-cs"/>
              <a:sym typeface="Arial"/>
            </a:endParaRPr>
          </a:p>
          <a:p>
            <a:pPr marL="423333" indent="-423333">
              <a:buSzPct val="100000"/>
              <a:buAutoNum type="arabicPeriod" startAt="3"/>
              <a:defRPr sz="2400"/>
            </a:pPr>
            <a:endParaRPr>
              <a:latin typeface="+mn-lt"/>
              <a:ea typeface="+mn-ea"/>
              <a:cs typeface="+mn-cs"/>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hape 863"/>
          <p:cNvSpPr>
            <a:spLocks noGrp="1" noRot="1" noChangeAspect="1"/>
          </p:cNvSpPr>
          <p:nvPr>
            <p:ph type="sldImg"/>
          </p:nvPr>
        </p:nvSpPr>
        <p:spPr>
          <a:prstGeom prst="rect">
            <a:avLst/>
          </a:prstGeom>
        </p:spPr>
        <p:txBody>
          <a:bodyPr/>
          <a:lstStyle/>
          <a:p>
            <a:endParaRPr/>
          </a:p>
        </p:txBody>
      </p:sp>
      <p:sp>
        <p:nvSpPr>
          <p:cNvPr id="864" name="Shape 864"/>
          <p:cNvSpPr>
            <a:spLocks noGrp="1"/>
          </p:cNvSpPr>
          <p:nvPr>
            <p:ph type="body" sz="quarter" idx="1"/>
          </p:nvPr>
        </p:nvSpPr>
        <p:spPr>
          <a:prstGeom prst="rect">
            <a:avLst/>
          </a:prstGeom>
        </p:spPr>
        <p:txBody>
          <a:bodyPr/>
          <a:lstStyle>
            <a:lvl1pPr>
              <a:defRPr sz="2400">
                <a:latin typeface="Helvetica"/>
                <a:ea typeface="Helvetica"/>
                <a:cs typeface="Helvetica"/>
                <a:sym typeface="Helvetica"/>
              </a:defRPr>
            </a:lvl1pPr>
          </a:lstStyle>
          <a:p>
            <a:r>
              <a:t>trombone = Posaune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 name="Shape 878"/>
          <p:cNvSpPr>
            <a:spLocks noGrp="1" noRot="1" noChangeAspect="1"/>
          </p:cNvSpPr>
          <p:nvPr>
            <p:ph type="sldImg"/>
          </p:nvPr>
        </p:nvSpPr>
        <p:spPr>
          <a:prstGeom prst="rect">
            <a:avLst/>
          </a:prstGeom>
        </p:spPr>
        <p:txBody>
          <a:bodyPr/>
          <a:lstStyle/>
          <a:p>
            <a:endParaRPr/>
          </a:p>
        </p:txBody>
      </p:sp>
      <p:sp>
        <p:nvSpPr>
          <p:cNvPr id="879" name="Shape 879"/>
          <p:cNvSpPr>
            <a:spLocks noGrp="1"/>
          </p:cNvSpPr>
          <p:nvPr>
            <p:ph type="body" sz="quarter" idx="1"/>
          </p:nvPr>
        </p:nvSpPr>
        <p:spPr>
          <a:prstGeom prst="rect">
            <a:avLst/>
          </a:prstGeom>
        </p:spPr>
        <p:txBody>
          <a:bodyPr/>
          <a:lstStyle/>
          <a:p>
            <a:r>
              <a:t>trombone = Posaune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52429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093493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p>
            <a:pPr>
              <a:defRPr sz="2400">
                <a:solidFill>
                  <a:srgbClr val="FF2600"/>
                </a:solidFill>
                <a:latin typeface="Helvetica"/>
                <a:ea typeface="Helvetica"/>
                <a:cs typeface="Helvetica"/>
                <a:sym typeface="Helvetica"/>
              </a:defRPr>
            </a:pPr>
            <a:r>
              <a:rPr dirty="0" err="1"/>
              <a:t>Exp:Drums</a:t>
            </a:r>
            <a:endParaRPr dirty="0"/>
          </a:p>
          <a:p>
            <a:pPr>
              <a:defRPr sz="2400">
                <a:solidFill>
                  <a:srgbClr val="FF2600"/>
                </a:solidFill>
                <a:latin typeface="Helvetica"/>
                <a:ea typeface="Helvetica"/>
                <a:cs typeface="Helvetica"/>
                <a:sym typeface="Helvetica"/>
              </a:defRPr>
            </a:pPr>
            <a:r>
              <a:rPr dirty="0"/>
              <a:t>Tuning fork</a:t>
            </a:r>
          </a:p>
          <a:p>
            <a:pPr>
              <a:defRPr sz="2400">
                <a:solidFill>
                  <a:srgbClr val="FF2600"/>
                </a:solidFill>
                <a:latin typeface="Helvetica"/>
                <a:ea typeface="Helvetica"/>
                <a:cs typeface="Helvetica"/>
                <a:sym typeface="Helvetica"/>
              </a:defRPr>
            </a:pPr>
            <a:r>
              <a:rPr dirty="0" err="1"/>
              <a:t>Rubberband</a:t>
            </a:r>
            <a:r>
              <a:rPr dirty="0"/>
              <a:t> over matchbox</a:t>
            </a:r>
          </a:p>
          <a:p>
            <a:pPr>
              <a:defRPr sz="2400">
                <a:solidFill>
                  <a:srgbClr val="FF2600"/>
                </a:solidFill>
                <a:latin typeface="Helvetica"/>
                <a:ea typeface="Helvetica"/>
                <a:cs typeface="Helvetica"/>
                <a:sym typeface="Helvetica"/>
              </a:defRPr>
            </a:pPr>
            <a:r>
              <a:rPr dirty="0"/>
              <a:t>Glass with water</a:t>
            </a:r>
          </a:p>
          <a:p>
            <a:pPr>
              <a:defRPr sz="2400">
                <a:solidFill>
                  <a:srgbClr val="FF2600"/>
                </a:solidFill>
                <a:latin typeface="Helvetica"/>
                <a:ea typeface="Helvetica"/>
                <a:cs typeface="Helvetica"/>
                <a:sym typeface="Helvetica"/>
              </a:defRPr>
            </a:pPr>
            <a:r>
              <a:rPr dirty="0"/>
              <a:t>Bottles to blow</a:t>
            </a:r>
          </a:p>
          <a:p>
            <a:pPr>
              <a:defRPr sz="2400">
                <a:solidFill>
                  <a:srgbClr val="FF2600"/>
                </a:solidFill>
                <a:latin typeface="Helvetica"/>
                <a:ea typeface="Helvetica"/>
                <a:cs typeface="Helvetica"/>
                <a:sym typeface="Helvetica"/>
              </a:defRPr>
            </a:pPr>
            <a:r>
              <a:rPr dirty="0" err="1"/>
              <a:t>Ballon</a:t>
            </a:r>
            <a:r>
              <a:rPr dirty="0"/>
              <a:t> filled with air</a:t>
            </a:r>
          </a:p>
          <a:p>
            <a:pPr>
              <a:defRPr sz="2400">
                <a:solidFill>
                  <a:srgbClr val="FF2600"/>
                </a:solidFill>
                <a:latin typeface="Helvetica"/>
                <a:ea typeface="Helvetica"/>
                <a:cs typeface="Helvetica"/>
                <a:sym typeface="Helvetica"/>
              </a:defRPr>
            </a:pPr>
            <a:r>
              <a:rPr dirty="0"/>
              <a:t>Flute</a:t>
            </a:r>
          </a:p>
          <a:p>
            <a:pPr>
              <a:defRPr sz="2400">
                <a:solidFill>
                  <a:srgbClr val="FF2600"/>
                </a:solidFill>
                <a:latin typeface="Helvetica"/>
                <a:ea typeface="Helvetica"/>
                <a:cs typeface="Helvetica"/>
                <a:sym typeface="Helvetica"/>
              </a:defRPr>
            </a:pPr>
            <a:r>
              <a:rPr dirty="0"/>
              <a:t>Scale on table</a:t>
            </a:r>
          </a:p>
          <a:p>
            <a:pPr>
              <a:defRPr sz="2400">
                <a:solidFill>
                  <a:srgbClr val="FF2600"/>
                </a:solidFill>
                <a:latin typeface="Helvetica"/>
                <a:ea typeface="Helvetica"/>
                <a:cs typeface="Helvetica"/>
                <a:sym typeface="Helvetica"/>
              </a:defRPr>
            </a:pPr>
            <a:r>
              <a:rPr dirty="0"/>
              <a:t>Bell</a:t>
            </a:r>
          </a:p>
          <a:p>
            <a:pPr>
              <a:defRPr sz="2400">
                <a:solidFill>
                  <a:srgbClr val="FF2600"/>
                </a:solidFill>
                <a:latin typeface="Helvetica"/>
                <a:ea typeface="Helvetica"/>
                <a:cs typeface="Helvetica"/>
                <a:sym typeface="Helvetica"/>
              </a:defRPr>
            </a:pPr>
            <a:r>
              <a:rPr dirty="0"/>
              <a:t>Plates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pPr>
              <a:defRPr sz="2400">
                <a:solidFill>
                  <a:srgbClr val="FF2600"/>
                </a:solidFill>
                <a:latin typeface="Helvetica"/>
                <a:ea typeface="Helvetica"/>
                <a:cs typeface="Helvetica"/>
                <a:sym typeface="Helvetica"/>
              </a:defRPr>
            </a:pPr>
            <a:r>
              <a:t>Exp:Drums</a:t>
            </a:r>
          </a:p>
          <a:p>
            <a:pPr>
              <a:defRPr sz="2400">
                <a:solidFill>
                  <a:srgbClr val="FF2600"/>
                </a:solidFill>
                <a:latin typeface="Helvetica"/>
                <a:ea typeface="Helvetica"/>
                <a:cs typeface="Helvetica"/>
                <a:sym typeface="Helvetica"/>
              </a:defRPr>
            </a:pPr>
            <a:r>
              <a:t>Tuning fork</a:t>
            </a:r>
          </a:p>
          <a:p>
            <a:pPr>
              <a:defRPr sz="2400">
                <a:solidFill>
                  <a:srgbClr val="FF2600"/>
                </a:solidFill>
                <a:latin typeface="Helvetica"/>
                <a:ea typeface="Helvetica"/>
                <a:cs typeface="Helvetica"/>
                <a:sym typeface="Helvetica"/>
              </a:defRPr>
            </a:pPr>
            <a:r>
              <a:t>Rubberband over matchbox</a:t>
            </a:r>
          </a:p>
          <a:p>
            <a:pPr>
              <a:defRPr sz="2400">
                <a:solidFill>
                  <a:srgbClr val="FF2600"/>
                </a:solidFill>
                <a:latin typeface="Helvetica"/>
                <a:ea typeface="Helvetica"/>
                <a:cs typeface="Helvetica"/>
                <a:sym typeface="Helvetica"/>
              </a:defRPr>
            </a:pPr>
            <a:r>
              <a:t>Glass with water</a:t>
            </a:r>
          </a:p>
          <a:p>
            <a:pPr>
              <a:defRPr sz="2400">
                <a:solidFill>
                  <a:srgbClr val="FF2600"/>
                </a:solidFill>
                <a:latin typeface="Helvetica"/>
                <a:ea typeface="Helvetica"/>
                <a:cs typeface="Helvetica"/>
                <a:sym typeface="Helvetica"/>
              </a:defRPr>
            </a:pPr>
            <a:r>
              <a:t>Bottles to blow</a:t>
            </a:r>
          </a:p>
          <a:p>
            <a:pPr>
              <a:defRPr sz="2400">
                <a:solidFill>
                  <a:srgbClr val="FF2600"/>
                </a:solidFill>
                <a:latin typeface="Helvetica"/>
                <a:ea typeface="Helvetica"/>
                <a:cs typeface="Helvetica"/>
                <a:sym typeface="Helvetica"/>
              </a:defRPr>
            </a:pPr>
            <a:r>
              <a:t>Ballon filled with air</a:t>
            </a:r>
          </a:p>
          <a:p>
            <a:pPr>
              <a:defRPr sz="2400">
                <a:solidFill>
                  <a:srgbClr val="FF2600"/>
                </a:solidFill>
                <a:latin typeface="Helvetica"/>
                <a:ea typeface="Helvetica"/>
                <a:cs typeface="Helvetica"/>
                <a:sym typeface="Helvetica"/>
              </a:defRPr>
            </a:pPr>
            <a:r>
              <a:t>Flute</a:t>
            </a:r>
          </a:p>
          <a:p>
            <a:pPr>
              <a:defRPr sz="2400">
                <a:solidFill>
                  <a:srgbClr val="FF2600"/>
                </a:solidFill>
                <a:latin typeface="Helvetica"/>
                <a:ea typeface="Helvetica"/>
                <a:cs typeface="Helvetica"/>
                <a:sym typeface="Helvetica"/>
              </a:defRPr>
            </a:pPr>
            <a:r>
              <a:t>Scale on table</a:t>
            </a:r>
          </a:p>
          <a:p>
            <a:pPr>
              <a:defRPr sz="2400">
                <a:solidFill>
                  <a:srgbClr val="FF2600"/>
                </a:solidFill>
                <a:latin typeface="Helvetica"/>
                <a:ea typeface="Helvetica"/>
                <a:cs typeface="Helvetica"/>
                <a:sym typeface="Helvetica"/>
              </a:defRPr>
            </a:pPr>
            <a:r>
              <a:t>Bell</a:t>
            </a:r>
          </a:p>
          <a:p>
            <a:pPr>
              <a:defRPr sz="2400">
                <a:solidFill>
                  <a:srgbClr val="FF2600"/>
                </a:solidFill>
                <a:latin typeface="Helvetica"/>
                <a:ea typeface="Helvetica"/>
                <a:cs typeface="Helvetica"/>
                <a:sym typeface="Helvetica"/>
              </a:defRPr>
            </a:pPr>
            <a:r>
              <a:t>Plates (Gong)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lvl1pPr>
              <a:defRPr sz="2400">
                <a:latin typeface="Helvetica"/>
                <a:ea typeface="Helvetica"/>
                <a:cs typeface="Helvetica"/>
                <a:sym typeface="Helvetica"/>
              </a:defRPr>
            </a:lvl1pPr>
          </a:lstStyle>
          <a:p>
            <a:r>
              <a:t>A wave transports energy, but no material over distances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lvl1pPr>
              <a:defRPr sz="2400">
                <a:latin typeface="Helvetica"/>
                <a:ea typeface="Helvetica"/>
                <a:cs typeface="Helvetica"/>
                <a:sym typeface="Helvetica"/>
              </a:defRPr>
            </a:lvl1pPr>
          </a:lstStyle>
          <a:p>
            <a:r>
              <a:t>A wave transports energy, but no material over distances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nvPr>
        </p:nvSpPr>
        <p:spPr>
          <a:prstGeom prst="rect">
            <a:avLst/>
          </a:prstGeom>
        </p:spPr>
        <p:txBody>
          <a:bodyPr/>
          <a:lstStyle/>
          <a:p>
            <a:endParaRPr/>
          </a:p>
        </p:txBody>
      </p:sp>
      <p:sp>
        <p:nvSpPr>
          <p:cNvPr id="420" name="Shape 420"/>
          <p:cNvSpPr>
            <a:spLocks noGrp="1"/>
          </p:cNvSpPr>
          <p:nvPr>
            <p:ph type="body" sz="quarter" idx="1"/>
          </p:nvPr>
        </p:nvSpPr>
        <p:spPr>
          <a:prstGeom prst="rect">
            <a:avLst/>
          </a:prstGeom>
        </p:spPr>
        <p:txBody>
          <a:bodyPr/>
          <a:lstStyle/>
          <a:p>
            <a:pPr>
              <a:defRPr sz="2400">
                <a:solidFill>
                  <a:schemeClr val="accent5">
                    <a:hueOff val="-444211"/>
                    <a:satOff val="-14915"/>
                    <a:lumOff val="22857"/>
                  </a:schemeClr>
                </a:solidFill>
              </a:defRPr>
            </a:pPr>
            <a:r>
              <a:t>Exp:</a:t>
            </a:r>
            <a:r>
              <a:rPr>
                <a:latin typeface="+mn-lt"/>
                <a:ea typeface="+mn-ea"/>
                <a:cs typeface="+mn-cs"/>
                <a:sym typeface="Arial"/>
              </a:rPr>
              <a:t> </a:t>
            </a:r>
          </a:p>
          <a:p>
            <a:pPr>
              <a:defRPr sz="2400">
                <a:solidFill>
                  <a:schemeClr val="accent5">
                    <a:hueOff val="-444211"/>
                    <a:satOff val="-14915"/>
                    <a:lumOff val="22857"/>
                  </a:schemeClr>
                </a:solidFill>
              </a:defRPr>
            </a:pPr>
            <a:r>
              <a:rPr>
                <a:latin typeface="+mn-lt"/>
                <a:ea typeface="+mn-ea"/>
                <a:cs typeface="+mn-cs"/>
                <a:sym typeface="Arial"/>
              </a:rPr>
              <a:t>1. Throw stone into water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pPr>
              <a:defRPr sz="2400">
                <a:solidFill>
                  <a:srgbClr val="FF2600"/>
                </a:solidFill>
              </a:defRPr>
            </a:pPr>
            <a:r>
              <a:t>Exp:</a:t>
            </a:r>
            <a:r>
              <a:rPr>
                <a:latin typeface="+mn-lt"/>
                <a:ea typeface="+mn-ea"/>
                <a:cs typeface="+mn-cs"/>
                <a:sym typeface="Arial"/>
              </a:rPr>
              <a:t> </a:t>
            </a:r>
          </a:p>
          <a:p>
            <a:pPr marL="423333" indent="-423333">
              <a:buSzPct val="100000"/>
              <a:buAutoNum type="arabicPeriod"/>
              <a:defRPr sz="2400">
                <a:solidFill>
                  <a:srgbClr val="FF2600"/>
                </a:solidFill>
              </a:defRPr>
            </a:pPr>
            <a:r>
              <a:rPr>
                <a:latin typeface="+mn-lt"/>
                <a:ea typeface="+mn-ea"/>
                <a:cs typeface="+mn-cs"/>
                <a:sym typeface="Arial"/>
              </a:rPr>
              <a:t>Wave with rope one end fixed on wall</a:t>
            </a:r>
          </a:p>
          <a:p>
            <a:pPr marL="423333" indent="-423333">
              <a:buSzPct val="100000"/>
              <a:buAutoNum type="arabicPeriod"/>
              <a:defRPr sz="2400">
                <a:solidFill>
                  <a:srgbClr val="FF2600"/>
                </a:solidFill>
              </a:defRPr>
            </a:pPr>
            <a:r>
              <a:rPr>
                <a:latin typeface="+mn-lt"/>
                <a:ea typeface="+mn-ea"/>
                <a:cs typeface="+mn-cs"/>
                <a:sym typeface="Arial"/>
              </a:rPr>
              <a:t>Wave with big spring (Slinky)</a:t>
            </a:r>
          </a:p>
          <a:p>
            <a:pPr marL="423333" indent="-423333">
              <a:buSzPct val="100000"/>
              <a:buAutoNum type="arabicPeriod"/>
              <a:defRPr sz="2400">
                <a:solidFill>
                  <a:srgbClr val="FF2600"/>
                </a:solidFill>
              </a:defRPr>
            </a:pPr>
            <a:r>
              <a:rPr>
                <a:latin typeface="+mn-lt"/>
                <a:ea typeface="+mn-ea"/>
                <a:cs typeface="+mn-cs"/>
                <a:sym typeface="Arial"/>
              </a:rPr>
              <a:t>2 bottles filled with water/air. Stand on it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prstGeom prst="rect">
            <a:avLst/>
          </a:prstGeom>
        </p:spPr>
        <p:txBody>
          <a:bodyPr/>
          <a:lstStyle/>
          <a:p>
            <a:endParaRPr/>
          </a:p>
        </p:txBody>
      </p:sp>
      <p:sp>
        <p:nvSpPr>
          <p:cNvPr id="476" name="Shape 476"/>
          <p:cNvSpPr>
            <a:spLocks noGrp="1"/>
          </p:cNvSpPr>
          <p:nvPr>
            <p:ph type="body" sz="quarter" idx="1"/>
          </p:nvPr>
        </p:nvSpPr>
        <p:spPr>
          <a:prstGeom prst="rect">
            <a:avLst/>
          </a:prstGeom>
        </p:spPr>
        <p:txBody>
          <a:bodyPr/>
          <a:lstStyle>
            <a:lvl1pPr>
              <a:defRPr sz="2400">
                <a:latin typeface="Helvetica"/>
                <a:ea typeface="Helvetica"/>
                <a:cs typeface="Helvetica"/>
                <a:sym typeface="Helvetica"/>
              </a:defRPr>
            </a:lvl1pPr>
          </a:lstStyle>
          <a:p>
            <a:r>
              <a:t>Students: Complete drawing in script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SmDnormal">
    <p:bg>
      <p:bgPr>
        <a:solidFill>
          <a:srgbClr val="FFFFFF"/>
        </a:solidFill>
        <a:effectLst/>
      </p:bgPr>
    </p:bg>
    <p:spTree>
      <p:nvGrpSpPr>
        <p:cNvPr id="1" name=""/>
        <p:cNvGrpSpPr/>
        <p:nvPr/>
      </p:nvGrpSpPr>
      <p:grpSpPr>
        <a:xfrm>
          <a:off x="0" y="0"/>
          <a:ext cx="0" cy="0"/>
          <a:chOff x="0" y="0"/>
          <a:chExt cx="0" cy="0"/>
        </a:xfrm>
      </p:grpSpPr>
      <p:grpSp>
        <p:nvGrpSpPr>
          <p:cNvPr id="14" name="Group 14"/>
          <p:cNvGrpSpPr/>
          <p:nvPr/>
        </p:nvGrpSpPr>
        <p:grpSpPr>
          <a:xfrm>
            <a:off x="0" y="6629400"/>
            <a:ext cx="9192270" cy="279400"/>
            <a:chOff x="0" y="0"/>
            <a:chExt cx="9192269" cy="279400"/>
          </a:xfrm>
        </p:grpSpPr>
        <p:sp>
          <p:nvSpPr>
            <p:cNvPr id="11" name="Shape 11"/>
            <p:cNvSpPr/>
            <p:nvPr/>
          </p:nvSpPr>
          <p:spPr>
            <a:xfrm>
              <a:off x="0" y="0"/>
              <a:ext cx="1701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i="1">
                  <a:solidFill>
                    <a:srgbClr val="011A9A"/>
                  </a:solidFill>
                </a:defRPr>
              </a:lvl1pPr>
            </a:lstStyle>
            <a:p>
              <a:pPr>
                <a:defRPr i="0"/>
              </a:pPr>
              <a:r>
                <a:rPr i="1"/>
                <a:t>Science meets Dharma</a:t>
              </a:r>
            </a:p>
          </p:txBody>
        </p:sp>
        <p:sp>
          <p:nvSpPr>
            <p:cNvPr id="12" name="Shape 12"/>
            <p:cNvSpPr/>
            <p:nvPr/>
          </p:nvSpPr>
          <p:spPr>
            <a:xfrm flipV="1">
              <a:off x="0" y="34926"/>
              <a:ext cx="9192270" cy="3175"/>
            </a:xfrm>
            <a:prstGeom prst="line">
              <a:avLst/>
            </a:prstGeom>
            <a:noFill/>
            <a:ln w="38100" cap="flat">
              <a:solidFill>
                <a:srgbClr val="15248C"/>
              </a:solidFill>
              <a:prstDash val="solid"/>
              <a:miter lim="400000"/>
            </a:ln>
            <a:effectLst/>
          </p:spPr>
          <p:txBody>
            <a:bodyPr wrap="square" lIns="50800" tIns="50800" rIns="50800" bIns="50800" numCol="1" anchor="ctr">
              <a:noAutofit/>
            </a:bodyPr>
            <a:lstStyle/>
            <a:p>
              <a:endParaRPr/>
            </a:p>
          </p:txBody>
        </p:sp>
        <p:sp>
          <p:nvSpPr>
            <p:cNvPr id="13" name="Shape 13"/>
            <p:cNvSpPr/>
            <p:nvPr/>
          </p:nvSpPr>
          <p:spPr>
            <a:xfrm>
              <a:off x="8115300" y="0"/>
              <a:ext cx="1066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a:solidFill>
                    <a:srgbClr val="011A9A"/>
                  </a:solidFill>
                </a:defRPr>
              </a:lvl1pPr>
            </a:lstStyle>
            <a:p>
              <a:r>
                <a:t>Werner Nater</a:t>
              </a:r>
            </a:p>
          </p:txBody>
        </p:sp>
      </p:grpSp>
      <p:sp>
        <p:nvSpPr>
          <p:cNvPr id="15" name="Shape 15"/>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mD normal mit 2 Balken">
    <p:bg>
      <p:bgPr>
        <a:solidFill>
          <a:srgbClr val="FFFFFF"/>
        </a:solidFill>
        <a:effectLst/>
      </p:bgPr>
    </p:bg>
    <p:spTree>
      <p:nvGrpSpPr>
        <p:cNvPr id="1" name=""/>
        <p:cNvGrpSpPr/>
        <p:nvPr/>
      </p:nvGrpSpPr>
      <p:grpSpPr>
        <a:xfrm>
          <a:off x="0" y="0"/>
          <a:ext cx="0" cy="0"/>
          <a:chOff x="0" y="0"/>
          <a:chExt cx="0" cy="0"/>
        </a:xfrm>
      </p:grpSpPr>
      <p:sp>
        <p:nvSpPr>
          <p:cNvPr id="95" name="Shape 95"/>
          <p:cNvSpPr/>
          <p:nvPr/>
        </p:nvSpPr>
        <p:spPr>
          <a:xfrm>
            <a:off x="38100" y="-50800"/>
            <a:ext cx="1778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a:t>
            </a:r>
          </a:p>
        </p:txBody>
      </p:sp>
      <p:sp>
        <p:nvSpPr>
          <p:cNvPr id="96" name="Shape 96"/>
          <p:cNvSpPr/>
          <p:nvPr/>
        </p:nvSpPr>
        <p:spPr>
          <a:xfrm>
            <a:off x="7467600" y="-50800"/>
            <a:ext cx="16764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Gönneranlass 25.8.12 </a:t>
            </a:r>
          </a:p>
        </p:txBody>
      </p:sp>
      <p:sp>
        <p:nvSpPr>
          <p:cNvPr id="97" name="Shape 97"/>
          <p:cNvSpPr/>
          <p:nvPr/>
        </p:nvSpPr>
        <p:spPr>
          <a:xfrm>
            <a:off x="0" y="6629400"/>
            <a:ext cx="10287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Werner Nater</a:t>
            </a:r>
          </a:p>
        </p:txBody>
      </p:sp>
      <p:sp>
        <p:nvSpPr>
          <p:cNvPr id="98" name="Shape 98"/>
          <p:cNvSpPr/>
          <p:nvPr/>
        </p:nvSpPr>
        <p:spPr>
          <a:xfrm>
            <a:off x="0" y="190500"/>
            <a:ext cx="9131300" cy="0"/>
          </a:xfrm>
          <a:prstGeom prst="line">
            <a:avLst/>
          </a:prstGeom>
          <a:ln w="38100">
            <a:solidFill>
              <a:srgbClr val="15248C"/>
            </a:solidFill>
            <a:miter lim="400000"/>
          </a:ln>
        </p:spPr>
        <p:txBody>
          <a:bodyPr lIns="50800" tIns="50800" rIns="50800" bIns="50800" anchor="ctr"/>
          <a:lstStyle/>
          <a:p>
            <a:endParaRPr/>
          </a:p>
        </p:txBody>
      </p:sp>
      <p:sp>
        <p:nvSpPr>
          <p:cNvPr id="99" name="Shape 99"/>
          <p:cNvSpPr/>
          <p:nvPr/>
        </p:nvSpPr>
        <p:spPr>
          <a:xfrm>
            <a:off x="0" y="6667500"/>
            <a:ext cx="9131300" cy="0"/>
          </a:xfrm>
          <a:prstGeom prst="line">
            <a:avLst/>
          </a:prstGeom>
          <a:ln w="38100">
            <a:solidFill>
              <a:srgbClr val="15248C"/>
            </a:solidFill>
            <a:miter lim="400000"/>
          </a:ln>
        </p:spPr>
        <p:txBody>
          <a:bodyPr lIns="50800" tIns="50800" rIns="50800" bIns="50800" anchor="ctr"/>
          <a:lstStyle/>
          <a:p>
            <a:endParaRPr/>
          </a:p>
        </p:txBody>
      </p:sp>
      <p:sp>
        <p:nvSpPr>
          <p:cNvPr id="100" name="Shape 100"/>
          <p:cNvSpPr>
            <a:spLocks noGrp="1"/>
          </p:cNvSpPr>
          <p:nvPr>
            <p:ph type="sldNum" sz="quarter" idx="2"/>
          </p:nvPr>
        </p:nvSpPr>
        <p:spPr>
          <a:xfrm>
            <a:off x="88376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mD black">
    <p:bg>
      <p:bgPr>
        <a:solidFill>
          <a:srgbClr val="FFFFFF"/>
        </a:solidFill>
        <a:effectLst/>
      </p:bgPr>
    </p:bg>
    <p:spTree>
      <p:nvGrpSpPr>
        <p:cNvPr id="1" name=""/>
        <p:cNvGrpSpPr/>
        <p:nvPr/>
      </p:nvGrpSpPr>
      <p:grpSpPr>
        <a:xfrm>
          <a:off x="0" y="0"/>
          <a:ext cx="0" cy="0"/>
          <a:chOff x="0" y="0"/>
          <a:chExt cx="0" cy="0"/>
        </a:xfrm>
      </p:grpSpPr>
      <p:sp>
        <p:nvSpPr>
          <p:cNvPr id="107" name="Shape 107"/>
          <p:cNvSpPr/>
          <p:nvPr/>
        </p:nvSpPr>
        <p:spPr>
          <a:xfrm>
            <a:off x="-12700" y="-927100"/>
            <a:ext cx="9156700" cy="7569200"/>
          </a:xfrm>
          <a:prstGeom prst="rect">
            <a:avLst/>
          </a:prstGeom>
          <a:solidFill>
            <a:srgbClr val="000000"/>
          </a:solidFill>
          <a:ln w="25400">
            <a:solidFill>
              <a:srgbClr val="000000"/>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111" name="Group 111"/>
          <p:cNvGrpSpPr/>
          <p:nvPr/>
        </p:nvGrpSpPr>
        <p:grpSpPr>
          <a:xfrm>
            <a:off x="0" y="6629400"/>
            <a:ext cx="9192270" cy="279400"/>
            <a:chOff x="0" y="0"/>
            <a:chExt cx="9192269" cy="279400"/>
          </a:xfrm>
        </p:grpSpPr>
        <p:sp>
          <p:nvSpPr>
            <p:cNvPr id="108" name="Shape 108"/>
            <p:cNvSpPr/>
            <p:nvPr/>
          </p:nvSpPr>
          <p:spPr>
            <a:xfrm>
              <a:off x="0" y="0"/>
              <a:ext cx="1701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i="1">
                  <a:solidFill>
                    <a:srgbClr val="011A9A"/>
                  </a:solidFill>
                </a:defRPr>
              </a:lvl1pPr>
            </a:lstStyle>
            <a:p>
              <a:pPr>
                <a:defRPr i="0"/>
              </a:pPr>
              <a:r>
                <a:rPr i="1"/>
                <a:t>Science meets Dharma</a:t>
              </a:r>
            </a:p>
          </p:txBody>
        </p:sp>
        <p:sp>
          <p:nvSpPr>
            <p:cNvPr id="109" name="Shape 109"/>
            <p:cNvSpPr/>
            <p:nvPr/>
          </p:nvSpPr>
          <p:spPr>
            <a:xfrm flipV="1">
              <a:off x="0" y="34926"/>
              <a:ext cx="9192270" cy="3175"/>
            </a:xfrm>
            <a:prstGeom prst="line">
              <a:avLst/>
            </a:prstGeom>
            <a:noFill/>
            <a:ln w="38100" cap="flat">
              <a:solidFill>
                <a:srgbClr val="15248C"/>
              </a:solidFill>
              <a:prstDash val="solid"/>
              <a:miter lim="400000"/>
            </a:ln>
            <a:effectLst/>
          </p:spPr>
          <p:txBody>
            <a:bodyPr wrap="square" lIns="50800" tIns="50800" rIns="50800" bIns="50800" numCol="1" anchor="ctr">
              <a:noAutofit/>
            </a:bodyPr>
            <a:lstStyle/>
            <a:p>
              <a:endParaRPr/>
            </a:p>
          </p:txBody>
        </p:sp>
        <p:sp>
          <p:nvSpPr>
            <p:cNvPr id="110" name="Shape 110"/>
            <p:cNvSpPr/>
            <p:nvPr/>
          </p:nvSpPr>
          <p:spPr>
            <a:xfrm>
              <a:off x="8115300" y="0"/>
              <a:ext cx="1066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a:solidFill>
                    <a:srgbClr val="011A9A"/>
                  </a:solidFill>
                </a:defRPr>
              </a:lvl1pPr>
            </a:lstStyle>
            <a:p>
              <a:r>
                <a:t>Werner Nater</a:t>
              </a:r>
            </a:p>
          </p:txBody>
        </p:sp>
      </p:grpSp>
      <p:sp>
        <p:nvSpPr>
          <p:cNvPr id="112" name="Shape 112"/>
          <p:cNvSpPr>
            <a:spLocks noGrp="1"/>
          </p:cNvSpPr>
          <p:nvPr>
            <p:ph type="sldNum" sz="quarter" idx="2"/>
          </p:nvPr>
        </p:nvSpPr>
        <p:spPr>
          <a:xfrm>
            <a:off x="44434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mDTT normal">
    <p:bg>
      <p:bgPr>
        <a:solidFill>
          <a:srgbClr val="FFFFFF"/>
        </a:solidFill>
        <a:effectLst/>
      </p:bgPr>
    </p:bg>
    <p:spTree>
      <p:nvGrpSpPr>
        <p:cNvPr id="1" name=""/>
        <p:cNvGrpSpPr/>
        <p:nvPr/>
      </p:nvGrpSpPr>
      <p:grpSpPr>
        <a:xfrm>
          <a:off x="0" y="0"/>
          <a:ext cx="0" cy="0"/>
          <a:chOff x="0" y="0"/>
          <a:chExt cx="0" cy="0"/>
        </a:xfrm>
      </p:grpSpPr>
      <p:grpSp>
        <p:nvGrpSpPr>
          <p:cNvPr id="122" name="Group 122"/>
          <p:cNvGrpSpPr/>
          <p:nvPr/>
        </p:nvGrpSpPr>
        <p:grpSpPr>
          <a:xfrm>
            <a:off x="0" y="6616700"/>
            <a:ext cx="9131300" cy="279400"/>
            <a:chOff x="0" y="0"/>
            <a:chExt cx="9131300" cy="279400"/>
          </a:xfrm>
        </p:grpSpPr>
        <p:sp>
          <p:nvSpPr>
            <p:cNvPr id="119" name="Shape 119"/>
            <p:cNvSpPr/>
            <p:nvPr/>
          </p:nvSpPr>
          <p:spPr>
            <a:xfrm>
              <a:off x="0" y="0"/>
              <a:ext cx="29972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406400">
                <a:lnSpc>
                  <a:spcPts val="1400"/>
                </a:lnSpc>
                <a:tabLst>
                  <a:tab pos="749300" algn="l"/>
                  <a:tab pos="1892300" algn="l"/>
                </a:tabLst>
                <a:defRPr>
                  <a:solidFill>
                    <a:srgbClr val="011A9A"/>
                  </a:solidFill>
                </a:defRPr>
              </a:pPr>
              <a:r>
                <a:rPr i="1"/>
                <a:t>Science meets Dharma</a:t>
              </a:r>
              <a:r>
                <a:t> Teachers‘ Training</a:t>
              </a:r>
            </a:p>
          </p:txBody>
        </p:sp>
        <p:sp>
          <p:nvSpPr>
            <p:cNvPr id="120" name="Shape 120"/>
            <p:cNvSpPr/>
            <p:nvPr/>
          </p:nvSpPr>
          <p:spPr>
            <a:xfrm>
              <a:off x="0" y="50800"/>
              <a:ext cx="9131300" cy="0"/>
            </a:xfrm>
            <a:prstGeom prst="line">
              <a:avLst/>
            </a:prstGeom>
            <a:noFill/>
            <a:ln w="38100" cap="flat">
              <a:solidFill>
                <a:srgbClr val="15248C"/>
              </a:solidFill>
              <a:prstDash val="solid"/>
              <a:miter lim="400000"/>
            </a:ln>
            <a:effectLst/>
          </p:spPr>
          <p:txBody>
            <a:bodyPr wrap="square" lIns="50800" tIns="50800" rIns="50800" bIns="50800" numCol="1" anchor="ctr">
              <a:noAutofit/>
            </a:bodyPr>
            <a:lstStyle/>
            <a:p>
              <a:endParaRPr/>
            </a:p>
          </p:txBody>
        </p:sp>
        <p:sp>
          <p:nvSpPr>
            <p:cNvPr id="121" name="Shape 121"/>
            <p:cNvSpPr/>
            <p:nvPr/>
          </p:nvSpPr>
          <p:spPr>
            <a:xfrm>
              <a:off x="8064500" y="0"/>
              <a:ext cx="1066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a:solidFill>
                    <a:srgbClr val="011A9A"/>
                  </a:solidFill>
                </a:defRPr>
              </a:lvl1pPr>
            </a:lstStyle>
            <a:p>
              <a:r>
                <a:t>Werner Nater</a:t>
              </a:r>
            </a:p>
          </p:txBody>
        </p:sp>
      </p:grpSp>
      <p:sp>
        <p:nvSpPr>
          <p:cNvPr id="123" name="Shape 123"/>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mDTT normal red">
    <p:bg>
      <p:bgPr>
        <a:solidFill>
          <a:srgbClr val="FFFFFF"/>
        </a:solidFill>
        <a:effectLst/>
      </p:bgPr>
    </p:bg>
    <p:spTree>
      <p:nvGrpSpPr>
        <p:cNvPr id="1" name=""/>
        <p:cNvGrpSpPr/>
        <p:nvPr/>
      </p:nvGrpSpPr>
      <p:grpSpPr>
        <a:xfrm>
          <a:off x="0" y="0"/>
          <a:ext cx="0" cy="0"/>
          <a:chOff x="0" y="0"/>
          <a:chExt cx="0" cy="0"/>
        </a:xfrm>
      </p:grpSpPr>
      <p:sp>
        <p:nvSpPr>
          <p:cNvPr id="130" name="Shape 130"/>
          <p:cNvSpPr/>
          <p:nvPr/>
        </p:nvSpPr>
        <p:spPr>
          <a:xfrm>
            <a:off x="0" y="6616700"/>
            <a:ext cx="29972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1400"/>
              </a:lnSpc>
              <a:tabLst>
                <a:tab pos="749300" algn="l"/>
                <a:tab pos="1892300" algn="l"/>
              </a:tabLst>
              <a:defRPr>
                <a:solidFill>
                  <a:srgbClr val="011A9A"/>
                </a:solidFill>
              </a:defRPr>
            </a:pPr>
            <a:r>
              <a:rPr i="1"/>
              <a:t>Science meets Dharma</a:t>
            </a:r>
            <a:r>
              <a:t> </a:t>
            </a:r>
          </a:p>
        </p:txBody>
      </p:sp>
      <p:sp>
        <p:nvSpPr>
          <p:cNvPr id="131" name="Shape 131"/>
          <p:cNvSpPr/>
          <p:nvPr/>
        </p:nvSpPr>
        <p:spPr>
          <a:xfrm>
            <a:off x="0" y="6667500"/>
            <a:ext cx="9131300" cy="0"/>
          </a:xfrm>
          <a:prstGeom prst="line">
            <a:avLst/>
          </a:prstGeom>
          <a:ln w="38100">
            <a:solidFill>
              <a:srgbClr val="15248C"/>
            </a:solidFill>
            <a:miter lim="400000"/>
          </a:ln>
        </p:spPr>
        <p:txBody>
          <a:bodyPr lIns="50800" tIns="50800" rIns="50800" bIns="50800" anchor="ctr"/>
          <a:lstStyle/>
          <a:p>
            <a:endParaRPr/>
          </a:p>
        </p:txBody>
      </p:sp>
      <p:sp>
        <p:nvSpPr>
          <p:cNvPr id="132" name="Shape 132"/>
          <p:cNvSpPr/>
          <p:nvPr/>
        </p:nvSpPr>
        <p:spPr>
          <a:xfrm>
            <a:off x="8064500" y="6616700"/>
            <a:ext cx="10668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Werner Nater</a:t>
            </a:r>
          </a:p>
        </p:txBody>
      </p:sp>
      <p:sp>
        <p:nvSpPr>
          <p:cNvPr id="133" name="Shape 133"/>
          <p:cNvSpPr/>
          <p:nvPr/>
        </p:nvSpPr>
        <p:spPr>
          <a:xfrm>
            <a:off x="-63500" y="-38100"/>
            <a:ext cx="9245600" cy="6692900"/>
          </a:xfrm>
          <a:prstGeom prst="rect">
            <a:avLst/>
          </a:prstGeom>
          <a:solidFill>
            <a:srgbClr val="470702"/>
          </a:solidFill>
          <a:ln w="254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4" name="Shape 134"/>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orlage 5">
    <p:bg>
      <p:bgPr>
        <a:solidFill>
          <a:srgbClr val="FFFFFF"/>
        </a:solidFill>
        <a:effectLst/>
      </p:bgPr>
    </p:bg>
    <p:spTree>
      <p:nvGrpSpPr>
        <p:cNvPr id="1" name=""/>
        <p:cNvGrpSpPr/>
        <p:nvPr/>
      </p:nvGrpSpPr>
      <p:grpSpPr>
        <a:xfrm>
          <a:off x="0" y="0"/>
          <a:ext cx="0" cy="0"/>
          <a:chOff x="0" y="0"/>
          <a:chExt cx="0" cy="0"/>
        </a:xfrm>
      </p:grpSpPr>
      <p:sp>
        <p:nvSpPr>
          <p:cNvPr id="141" name="Shape 141"/>
          <p:cNvSpPr/>
          <p:nvPr/>
        </p:nvSpPr>
        <p:spPr>
          <a:xfrm>
            <a:off x="-88900" y="-12700"/>
            <a:ext cx="9283700" cy="6858000"/>
          </a:xfrm>
          <a:prstGeom prst="rect">
            <a:avLst/>
          </a:prstGeom>
          <a:solidFill>
            <a:srgbClr val="FFFFFF"/>
          </a:solidFill>
          <a:ln w="254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2" name="Shape 142"/>
          <p:cNvSpPr/>
          <p:nvPr/>
        </p:nvSpPr>
        <p:spPr>
          <a:xfrm>
            <a:off x="12700" y="12700"/>
            <a:ext cx="9118600" cy="6858000"/>
          </a:xfrm>
          <a:prstGeom prst="rect">
            <a:avLst/>
          </a:prstGeom>
          <a:solidFill>
            <a:srgbClr val="470702"/>
          </a:solidFill>
          <a:ln w="254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3" name="Shape 143"/>
          <p:cNvSpPr>
            <a:spLocks noGrp="1"/>
          </p:cNvSpPr>
          <p:nvPr>
            <p:ph type="sldNum" sz="quarter" idx="2"/>
          </p:nvPr>
        </p:nvSpPr>
        <p:spPr>
          <a:xfrm>
            <a:off x="4445000" y="6527800"/>
            <a:ext cx="241300" cy="241300"/>
          </a:xfrm>
          <a:prstGeom prst="rect">
            <a:avLst/>
          </a:prstGeom>
        </p:spPr>
        <p:txBody>
          <a:bodyPr/>
          <a:lstStyle>
            <a:lvl1pPr defTabSz="406400">
              <a:defRPr sz="1000">
                <a:uFillTx/>
                <a:latin typeface="Gill Sans"/>
                <a:ea typeface="Gill Sans"/>
                <a:cs typeface="Gill Sans"/>
                <a:sym typeface="Gill Sans"/>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mD Dharamsala weiss normal">
    <p:bg>
      <p:bgPr>
        <a:solidFill>
          <a:srgbClr val="FFFFFF"/>
        </a:solidFill>
        <a:effectLst/>
      </p:bgPr>
    </p:bg>
    <p:spTree>
      <p:nvGrpSpPr>
        <p:cNvPr id="1" name=""/>
        <p:cNvGrpSpPr/>
        <p:nvPr/>
      </p:nvGrpSpPr>
      <p:grpSpPr>
        <a:xfrm>
          <a:off x="0" y="0"/>
          <a:ext cx="0" cy="0"/>
          <a:chOff x="0" y="0"/>
          <a:chExt cx="0" cy="0"/>
        </a:xfrm>
      </p:grpSpPr>
      <p:sp>
        <p:nvSpPr>
          <p:cNvPr id="150" name="Shape 150"/>
          <p:cNvSpPr/>
          <p:nvPr/>
        </p:nvSpPr>
        <p:spPr>
          <a:xfrm>
            <a:off x="12700" y="6629400"/>
            <a:ext cx="30353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1400"/>
              </a:lnSpc>
              <a:tabLst>
                <a:tab pos="749300" algn="l"/>
                <a:tab pos="1892300" algn="l"/>
              </a:tabLst>
              <a:defRPr>
                <a:solidFill>
                  <a:srgbClr val="011A9A"/>
                </a:solidFill>
              </a:defRPr>
            </a:pPr>
            <a:r>
              <a:rPr i="1"/>
              <a:t>Science meets Dharma</a:t>
            </a:r>
            <a:r>
              <a:t> </a:t>
            </a:r>
          </a:p>
        </p:txBody>
      </p:sp>
      <p:sp>
        <p:nvSpPr>
          <p:cNvPr id="151" name="Shape 151"/>
          <p:cNvSpPr/>
          <p:nvPr/>
        </p:nvSpPr>
        <p:spPr>
          <a:xfrm>
            <a:off x="0" y="6667500"/>
            <a:ext cx="9131300" cy="0"/>
          </a:xfrm>
          <a:prstGeom prst="line">
            <a:avLst/>
          </a:prstGeom>
          <a:ln w="38100">
            <a:solidFill>
              <a:srgbClr val="15248C"/>
            </a:solidFill>
            <a:miter lim="400000"/>
          </a:ln>
        </p:spPr>
        <p:txBody>
          <a:bodyPr lIns="50800" tIns="50800" rIns="50800" bIns="50800" anchor="ctr"/>
          <a:lstStyle/>
          <a:p>
            <a:endParaRPr/>
          </a:p>
        </p:txBody>
      </p:sp>
      <p:sp>
        <p:nvSpPr>
          <p:cNvPr id="152" name="Shape 152"/>
          <p:cNvSpPr/>
          <p:nvPr/>
        </p:nvSpPr>
        <p:spPr>
          <a:xfrm>
            <a:off x="8064500" y="6629400"/>
            <a:ext cx="10668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Werner Nater</a:t>
            </a:r>
          </a:p>
        </p:txBody>
      </p:sp>
      <p:sp>
        <p:nvSpPr>
          <p:cNvPr id="153" name="Shape 153"/>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SmD experience weiss normal Kopie 2">
    <p:bg>
      <p:bgPr>
        <a:solidFill>
          <a:srgbClr val="FFFFFF"/>
        </a:solidFill>
        <a:effectLst/>
      </p:bgPr>
    </p:bg>
    <p:spTree>
      <p:nvGrpSpPr>
        <p:cNvPr id="1" name=""/>
        <p:cNvGrpSpPr/>
        <p:nvPr/>
      </p:nvGrpSpPr>
      <p:grpSpPr>
        <a:xfrm>
          <a:off x="0" y="0"/>
          <a:ext cx="0" cy="0"/>
          <a:chOff x="0" y="0"/>
          <a:chExt cx="0" cy="0"/>
        </a:xfrm>
      </p:grpSpPr>
      <p:sp>
        <p:nvSpPr>
          <p:cNvPr id="160" name="Shape 160"/>
          <p:cNvSpPr/>
          <p:nvPr/>
        </p:nvSpPr>
        <p:spPr>
          <a:xfrm>
            <a:off x="0" y="6616700"/>
            <a:ext cx="32131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  Dharamsala 2013</a:t>
            </a:r>
          </a:p>
        </p:txBody>
      </p:sp>
      <p:sp>
        <p:nvSpPr>
          <p:cNvPr id="161" name="Shape 161"/>
          <p:cNvSpPr/>
          <p:nvPr/>
        </p:nvSpPr>
        <p:spPr>
          <a:xfrm>
            <a:off x="0" y="6667500"/>
            <a:ext cx="9131300" cy="0"/>
          </a:xfrm>
          <a:prstGeom prst="line">
            <a:avLst/>
          </a:prstGeom>
          <a:ln w="38100">
            <a:solidFill>
              <a:srgbClr val="15248C"/>
            </a:solidFill>
            <a:miter lim="400000"/>
          </a:ln>
        </p:spPr>
        <p:txBody>
          <a:bodyPr lIns="50800" tIns="50800" rIns="50800" bIns="50800" anchor="ctr"/>
          <a:lstStyle/>
          <a:p>
            <a:endParaRPr/>
          </a:p>
        </p:txBody>
      </p:sp>
      <p:sp>
        <p:nvSpPr>
          <p:cNvPr id="162" name="Shape 162"/>
          <p:cNvSpPr/>
          <p:nvPr/>
        </p:nvSpPr>
        <p:spPr>
          <a:xfrm>
            <a:off x="8064500" y="6616700"/>
            <a:ext cx="10668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Werner Nater</a:t>
            </a:r>
          </a:p>
        </p:txBody>
      </p:sp>
      <p:sp>
        <p:nvSpPr>
          <p:cNvPr id="163" name="Shape 163"/>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mD experience weiss normal Kopie 3">
    <p:bg>
      <p:bgPr>
        <a:solidFill>
          <a:srgbClr val="FFFFFF"/>
        </a:solidFill>
        <a:effectLst/>
      </p:bgPr>
    </p:bg>
    <p:spTree>
      <p:nvGrpSpPr>
        <p:cNvPr id="1" name=""/>
        <p:cNvGrpSpPr/>
        <p:nvPr/>
      </p:nvGrpSpPr>
      <p:grpSpPr>
        <a:xfrm>
          <a:off x="0" y="0"/>
          <a:ext cx="0" cy="0"/>
          <a:chOff x="0" y="0"/>
          <a:chExt cx="0" cy="0"/>
        </a:xfrm>
      </p:grpSpPr>
      <p:sp>
        <p:nvSpPr>
          <p:cNvPr id="170" name="Shape 170"/>
          <p:cNvSpPr/>
          <p:nvPr/>
        </p:nvSpPr>
        <p:spPr>
          <a:xfrm>
            <a:off x="0" y="6616700"/>
            <a:ext cx="32131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  Dharamsala 2013</a:t>
            </a:r>
          </a:p>
        </p:txBody>
      </p:sp>
      <p:sp>
        <p:nvSpPr>
          <p:cNvPr id="171" name="Shape 171"/>
          <p:cNvSpPr/>
          <p:nvPr/>
        </p:nvSpPr>
        <p:spPr>
          <a:xfrm>
            <a:off x="0" y="6667500"/>
            <a:ext cx="9131300" cy="0"/>
          </a:xfrm>
          <a:prstGeom prst="line">
            <a:avLst/>
          </a:prstGeom>
          <a:ln w="38100">
            <a:solidFill>
              <a:srgbClr val="15248C"/>
            </a:solidFill>
            <a:miter lim="400000"/>
          </a:ln>
        </p:spPr>
        <p:txBody>
          <a:bodyPr lIns="50800" tIns="50800" rIns="50800" bIns="50800" anchor="ctr"/>
          <a:lstStyle/>
          <a:p>
            <a:endParaRPr/>
          </a:p>
        </p:txBody>
      </p:sp>
      <p:sp>
        <p:nvSpPr>
          <p:cNvPr id="172" name="Shape 172"/>
          <p:cNvSpPr/>
          <p:nvPr/>
        </p:nvSpPr>
        <p:spPr>
          <a:xfrm>
            <a:off x="8064500" y="6616700"/>
            <a:ext cx="10668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Werner Nater</a:t>
            </a:r>
          </a:p>
        </p:txBody>
      </p:sp>
      <p:sp>
        <p:nvSpPr>
          <p:cNvPr id="173" name="Shape 173"/>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mD experience weiss normal Kopie 4">
    <p:bg>
      <p:bgPr>
        <a:solidFill>
          <a:srgbClr val="FFFFFF"/>
        </a:solidFill>
        <a:effectLst/>
      </p:bgPr>
    </p:bg>
    <p:spTree>
      <p:nvGrpSpPr>
        <p:cNvPr id="1" name=""/>
        <p:cNvGrpSpPr/>
        <p:nvPr/>
      </p:nvGrpSpPr>
      <p:grpSpPr>
        <a:xfrm>
          <a:off x="0" y="0"/>
          <a:ext cx="0" cy="0"/>
          <a:chOff x="0" y="0"/>
          <a:chExt cx="0" cy="0"/>
        </a:xfrm>
      </p:grpSpPr>
      <p:sp>
        <p:nvSpPr>
          <p:cNvPr id="180" name="Shape 180"/>
          <p:cNvSpPr/>
          <p:nvPr/>
        </p:nvSpPr>
        <p:spPr>
          <a:xfrm>
            <a:off x="0" y="6616700"/>
            <a:ext cx="32131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  Dharamsala 2013</a:t>
            </a:r>
          </a:p>
        </p:txBody>
      </p:sp>
      <p:sp>
        <p:nvSpPr>
          <p:cNvPr id="181" name="Shape 181"/>
          <p:cNvSpPr/>
          <p:nvPr/>
        </p:nvSpPr>
        <p:spPr>
          <a:xfrm>
            <a:off x="0" y="6667500"/>
            <a:ext cx="9131300" cy="0"/>
          </a:xfrm>
          <a:prstGeom prst="line">
            <a:avLst/>
          </a:prstGeom>
          <a:ln w="38100">
            <a:solidFill>
              <a:srgbClr val="15248C"/>
            </a:solidFill>
            <a:miter lim="400000"/>
          </a:ln>
        </p:spPr>
        <p:txBody>
          <a:bodyPr lIns="50800" tIns="50800" rIns="50800" bIns="50800" anchor="ctr"/>
          <a:lstStyle/>
          <a:p>
            <a:endParaRPr/>
          </a:p>
        </p:txBody>
      </p:sp>
      <p:sp>
        <p:nvSpPr>
          <p:cNvPr id="182" name="Shape 182"/>
          <p:cNvSpPr/>
          <p:nvPr/>
        </p:nvSpPr>
        <p:spPr>
          <a:xfrm>
            <a:off x="8064500" y="6616700"/>
            <a:ext cx="10668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Werner Nater</a:t>
            </a:r>
          </a:p>
        </p:txBody>
      </p:sp>
      <p:sp>
        <p:nvSpPr>
          <p:cNvPr id="183" name="Shape 183"/>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SmD experience weiss normal Kopie 5">
    <p:bg>
      <p:bgPr>
        <a:solidFill>
          <a:srgbClr val="FFFFFF"/>
        </a:solidFill>
        <a:effectLst/>
      </p:bgPr>
    </p:bg>
    <p:spTree>
      <p:nvGrpSpPr>
        <p:cNvPr id="1" name=""/>
        <p:cNvGrpSpPr/>
        <p:nvPr/>
      </p:nvGrpSpPr>
      <p:grpSpPr>
        <a:xfrm>
          <a:off x="0" y="0"/>
          <a:ext cx="0" cy="0"/>
          <a:chOff x="0" y="0"/>
          <a:chExt cx="0" cy="0"/>
        </a:xfrm>
      </p:grpSpPr>
      <p:sp>
        <p:nvSpPr>
          <p:cNvPr id="190" name="Shape 190"/>
          <p:cNvSpPr/>
          <p:nvPr/>
        </p:nvSpPr>
        <p:spPr>
          <a:xfrm>
            <a:off x="0" y="6616700"/>
            <a:ext cx="32131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  Dharamsala 2013</a:t>
            </a:r>
          </a:p>
        </p:txBody>
      </p:sp>
      <p:sp>
        <p:nvSpPr>
          <p:cNvPr id="191" name="Shape 191"/>
          <p:cNvSpPr/>
          <p:nvPr/>
        </p:nvSpPr>
        <p:spPr>
          <a:xfrm>
            <a:off x="0" y="6667500"/>
            <a:ext cx="9131300" cy="0"/>
          </a:xfrm>
          <a:prstGeom prst="line">
            <a:avLst/>
          </a:prstGeom>
          <a:ln w="38100">
            <a:solidFill>
              <a:srgbClr val="15248C"/>
            </a:solidFill>
            <a:miter lim="400000"/>
          </a:ln>
        </p:spPr>
        <p:txBody>
          <a:bodyPr lIns="50800" tIns="50800" rIns="50800" bIns="50800" anchor="ctr"/>
          <a:lstStyle/>
          <a:p>
            <a:endParaRPr/>
          </a:p>
        </p:txBody>
      </p:sp>
      <p:sp>
        <p:nvSpPr>
          <p:cNvPr id="192" name="Shape 192"/>
          <p:cNvSpPr/>
          <p:nvPr/>
        </p:nvSpPr>
        <p:spPr>
          <a:xfrm>
            <a:off x="8064500" y="6616700"/>
            <a:ext cx="10668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Werner Nater</a:t>
            </a:r>
          </a:p>
        </p:txBody>
      </p:sp>
      <p:sp>
        <p:nvSpPr>
          <p:cNvPr id="193" name="Shape 193"/>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mDnormal red">
    <p:bg>
      <p:bgPr>
        <a:solidFill>
          <a:srgbClr val="FFFFFF"/>
        </a:solidFill>
        <a:effectLst/>
      </p:bgPr>
    </p:bg>
    <p:spTree>
      <p:nvGrpSpPr>
        <p:cNvPr id="1" name=""/>
        <p:cNvGrpSpPr/>
        <p:nvPr/>
      </p:nvGrpSpPr>
      <p:grpSpPr>
        <a:xfrm>
          <a:off x="0" y="0"/>
          <a:ext cx="0" cy="0"/>
          <a:chOff x="0" y="0"/>
          <a:chExt cx="0" cy="0"/>
        </a:xfrm>
      </p:grpSpPr>
      <p:sp>
        <p:nvSpPr>
          <p:cNvPr id="22" name="Shape 22"/>
          <p:cNvSpPr/>
          <p:nvPr/>
        </p:nvSpPr>
        <p:spPr>
          <a:xfrm>
            <a:off x="-63500" y="-38100"/>
            <a:ext cx="9245600" cy="6692900"/>
          </a:xfrm>
          <a:prstGeom prst="rect">
            <a:avLst/>
          </a:prstGeom>
          <a:solidFill>
            <a:srgbClr val="470702"/>
          </a:solidFill>
          <a:ln w="254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26" name="Group 26"/>
          <p:cNvGrpSpPr/>
          <p:nvPr/>
        </p:nvGrpSpPr>
        <p:grpSpPr>
          <a:xfrm>
            <a:off x="0" y="6616700"/>
            <a:ext cx="9192270" cy="279400"/>
            <a:chOff x="0" y="0"/>
            <a:chExt cx="9192269" cy="279400"/>
          </a:xfrm>
        </p:grpSpPr>
        <p:sp>
          <p:nvSpPr>
            <p:cNvPr id="23" name="Shape 23"/>
            <p:cNvSpPr/>
            <p:nvPr/>
          </p:nvSpPr>
          <p:spPr>
            <a:xfrm>
              <a:off x="0" y="0"/>
              <a:ext cx="1701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i="1">
                  <a:solidFill>
                    <a:srgbClr val="011A9A"/>
                  </a:solidFill>
                </a:defRPr>
              </a:lvl1pPr>
            </a:lstStyle>
            <a:p>
              <a:pPr>
                <a:defRPr i="0"/>
              </a:pPr>
              <a:r>
                <a:rPr i="1"/>
                <a:t>Science meets Dharma</a:t>
              </a:r>
            </a:p>
          </p:txBody>
        </p:sp>
        <p:sp>
          <p:nvSpPr>
            <p:cNvPr id="24" name="Shape 24"/>
            <p:cNvSpPr/>
            <p:nvPr/>
          </p:nvSpPr>
          <p:spPr>
            <a:xfrm flipV="1">
              <a:off x="0" y="34926"/>
              <a:ext cx="9192270" cy="3175"/>
            </a:xfrm>
            <a:prstGeom prst="line">
              <a:avLst/>
            </a:prstGeom>
            <a:noFill/>
            <a:ln w="38100" cap="flat">
              <a:solidFill>
                <a:srgbClr val="15248C"/>
              </a:solidFill>
              <a:prstDash val="solid"/>
              <a:miter lim="400000"/>
            </a:ln>
            <a:effectLst/>
          </p:spPr>
          <p:txBody>
            <a:bodyPr wrap="square" lIns="50800" tIns="50800" rIns="50800" bIns="50800" numCol="1" anchor="ctr">
              <a:noAutofit/>
            </a:bodyPr>
            <a:lstStyle/>
            <a:p>
              <a:endParaRPr/>
            </a:p>
          </p:txBody>
        </p:sp>
        <p:sp>
          <p:nvSpPr>
            <p:cNvPr id="25" name="Shape 25"/>
            <p:cNvSpPr/>
            <p:nvPr/>
          </p:nvSpPr>
          <p:spPr>
            <a:xfrm>
              <a:off x="8115300" y="0"/>
              <a:ext cx="1066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a:solidFill>
                    <a:srgbClr val="011A9A"/>
                  </a:solidFill>
                </a:defRPr>
              </a:lvl1pPr>
            </a:lstStyle>
            <a:p>
              <a:r>
                <a:t>Werner Nater</a:t>
              </a:r>
            </a:p>
          </p:txBody>
        </p:sp>
      </p:grpSp>
      <p:sp>
        <p:nvSpPr>
          <p:cNvPr id="27" name="Shape 27"/>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History light + propagation">
    <p:bg>
      <p:bgPr>
        <a:solidFill>
          <a:srgbClr val="FFFFFF"/>
        </a:solidFill>
        <a:effectLst/>
      </p:bgPr>
    </p:bg>
    <p:spTree>
      <p:nvGrpSpPr>
        <p:cNvPr id="1" name=""/>
        <p:cNvGrpSpPr/>
        <p:nvPr/>
      </p:nvGrpSpPr>
      <p:grpSpPr>
        <a:xfrm>
          <a:off x="0" y="0"/>
          <a:ext cx="0" cy="0"/>
          <a:chOff x="0" y="0"/>
          <a:chExt cx="0" cy="0"/>
        </a:xfrm>
      </p:grpSpPr>
      <p:sp>
        <p:nvSpPr>
          <p:cNvPr id="200" name="Shape 200"/>
          <p:cNvSpPr/>
          <p:nvPr/>
        </p:nvSpPr>
        <p:spPr>
          <a:xfrm>
            <a:off x="38100" y="-50800"/>
            <a:ext cx="1778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a:t>
            </a:r>
          </a:p>
        </p:txBody>
      </p:sp>
      <p:pic>
        <p:nvPicPr>
          <p:cNvPr id="201" name="pasted.pdf"/>
          <p:cNvPicPr>
            <a:picLocks noChangeAspect="1"/>
          </p:cNvPicPr>
          <p:nvPr/>
        </p:nvPicPr>
        <p:blipFill>
          <a:blip r:embed="rId2"/>
          <a:stretch>
            <a:fillRect/>
          </a:stretch>
        </p:blipFill>
        <p:spPr>
          <a:xfrm>
            <a:off x="-12700" y="190500"/>
            <a:ext cx="9205397" cy="45305"/>
          </a:xfrm>
          <a:prstGeom prst="rect">
            <a:avLst/>
          </a:prstGeom>
          <a:ln w="12700">
            <a:miter lim="400000"/>
          </a:ln>
        </p:spPr>
      </p:pic>
      <p:sp>
        <p:nvSpPr>
          <p:cNvPr id="202" name="Shape 202"/>
          <p:cNvSpPr/>
          <p:nvPr/>
        </p:nvSpPr>
        <p:spPr>
          <a:xfrm>
            <a:off x="6337300" y="-50800"/>
            <a:ext cx="27813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History of Light and Light Propagation</a:t>
            </a:r>
          </a:p>
        </p:txBody>
      </p:sp>
      <p:pic>
        <p:nvPicPr>
          <p:cNvPr id="203" name="pasted.pdf"/>
          <p:cNvPicPr>
            <a:picLocks noChangeAspect="1"/>
          </p:cNvPicPr>
          <p:nvPr/>
        </p:nvPicPr>
        <p:blipFill>
          <a:blip r:embed="rId2"/>
          <a:stretch>
            <a:fillRect/>
          </a:stretch>
        </p:blipFill>
        <p:spPr>
          <a:xfrm>
            <a:off x="-50800" y="6642100"/>
            <a:ext cx="9205397" cy="45305"/>
          </a:xfrm>
          <a:prstGeom prst="rect">
            <a:avLst/>
          </a:prstGeom>
          <a:ln w="12700">
            <a:miter lim="400000"/>
          </a:ln>
        </p:spPr>
      </p:pic>
      <p:sp>
        <p:nvSpPr>
          <p:cNvPr id="204" name="Shape 204"/>
          <p:cNvSpPr/>
          <p:nvPr/>
        </p:nvSpPr>
        <p:spPr>
          <a:xfrm>
            <a:off x="0" y="6616700"/>
            <a:ext cx="2286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Study Week Mundgod 2013</a:t>
            </a:r>
          </a:p>
        </p:txBody>
      </p:sp>
      <p:sp>
        <p:nvSpPr>
          <p:cNvPr id="205" name="Shape 205"/>
          <p:cNvSpPr>
            <a:spLocks noGrp="1"/>
          </p:cNvSpPr>
          <p:nvPr>
            <p:ph type="sldNum" sz="quarter" idx="2"/>
          </p:nvPr>
        </p:nvSpPr>
        <p:spPr>
          <a:xfrm>
            <a:off x="88376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History light + propagation Kopie">
    <p:bg>
      <p:bgPr>
        <a:solidFill>
          <a:srgbClr val="FFFFFF"/>
        </a:solidFill>
        <a:effectLst/>
      </p:bgPr>
    </p:bg>
    <p:spTree>
      <p:nvGrpSpPr>
        <p:cNvPr id="1" name=""/>
        <p:cNvGrpSpPr/>
        <p:nvPr/>
      </p:nvGrpSpPr>
      <p:grpSpPr>
        <a:xfrm>
          <a:off x="0" y="0"/>
          <a:ext cx="0" cy="0"/>
          <a:chOff x="0" y="0"/>
          <a:chExt cx="0" cy="0"/>
        </a:xfrm>
      </p:grpSpPr>
      <p:sp>
        <p:nvSpPr>
          <p:cNvPr id="212" name="Shape 212"/>
          <p:cNvSpPr/>
          <p:nvPr/>
        </p:nvSpPr>
        <p:spPr>
          <a:xfrm>
            <a:off x="38100" y="-50800"/>
            <a:ext cx="1778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a:t>
            </a:r>
          </a:p>
        </p:txBody>
      </p:sp>
      <p:pic>
        <p:nvPicPr>
          <p:cNvPr id="213" name="pasted.pdf"/>
          <p:cNvPicPr>
            <a:picLocks noChangeAspect="1"/>
          </p:cNvPicPr>
          <p:nvPr/>
        </p:nvPicPr>
        <p:blipFill>
          <a:blip r:embed="rId2"/>
          <a:stretch>
            <a:fillRect/>
          </a:stretch>
        </p:blipFill>
        <p:spPr>
          <a:xfrm>
            <a:off x="-12700" y="190500"/>
            <a:ext cx="9205397" cy="45305"/>
          </a:xfrm>
          <a:prstGeom prst="rect">
            <a:avLst/>
          </a:prstGeom>
          <a:ln w="12700">
            <a:miter lim="400000"/>
          </a:ln>
        </p:spPr>
      </p:pic>
      <p:sp>
        <p:nvSpPr>
          <p:cNvPr id="214" name="Shape 214"/>
          <p:cNvSpPr/>
          <p:nvPr/>
        </p:nvSpPr>
        <p:spPr>
          <a:xfrm>
            <a:off x="6337300" y="-50800"/>
            <a:ext cx="27813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History of Light and Light Propagation</a:t>
            </a:r>
          </a:p>
        </p:txBody>
      </p:sp>
      <p:pic>
        <p:nvPicPr>
          <p:cNvPr id="215" name="pasted.pdf"/>
          <p:cNvPicPr>
            <a:picLocks noChangeAspect="1"/>
          </p:cNvPicPr>
          <p:nvPr/>
        </p:nvPicPr>
        <p:blipFill>
          <a:blip r:embed="rId2"/>
          <a:stretch>
            <a:fillRect/>
          </a:stretch>
        </p:blipFill>
        <p:spPr>
          <a:xfrm>
            <a:off x="-50800" y="6642100"/>
            <a:ext cx="9205397" cy="45305"/>
          </a:xfrm>
          <a:prstGeom prst="rect">
            <a:avLst/>
          </a:prstGeom>
          <a:ln w="12700">
            <a:miter lim="400000"/>
          </a:ln>
        </p:spPr>
      </p:pic>
      <p:sp>
        <p:nvSpPr>
          <p:cNvPr id="216" name="Shape 216"/>
          <p:cNvSpPr/>
          <p:nvPr/>
        </p:nvSpPr>
        <p:spPr>
          <a:xfrm>
            <a:off x="0" y="6616700"/>
            <a:ext cx="2286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Study Week Mundgod 2013</a:t>
            </a:r>
          </a:p>
        </p:txBody>
      </p:sp>
      <p:sp>
        <p:nvSpPr>
          <p:cNvPr id="217" name="Shape 217"/>
          <p:cNvSpPr>
            <a:spLocks noGrp="1"/>
          </p:cNvSpPr>
          <p:nvPr>
            <p:ph type="sldNum" sz="quarter" idx="2"/>
          </p:nvPr>
        </p:nvSpPr>
        <p:spPr>
          <a:xfrm>
            <a:off x="88376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History light + propagation Kopie 1">
    <p:bg>
      <p:bgPr>
        <a:solidFill>
          <a:srgbClr val="FFFFFF"/>
        </a:solidFill>
        <a:effectLst/>
      </p:bgPr>
    </p:bg>
    <p:spTree>
      <p:nvGrpSpPr>
        <p:cNvPr id="1" name=""/>
        <p:cNvGrpSpPr/>
        <p:nvPr/>
      </p:nvGrpSpPr>
      <p:grpSpPr>
        <a:xfrm>
          <a:off x="0" y="0"/>
          <a:ext cx="0" cy="0"/>
          <a:chOff x="0" y="0"/>
          <a:chExt cx="0" cy="0"/>
        </a:xfrm>
      </p:grpSpPr>
      <p:sp>
        <p:nvSpPr>
          <p:cNvPr id="224" name="Shape 224"/>
          <p:cNvSpPr/>
          <p:nvPr/>
        </p:nvSpPr>
        <p:spPr>
          <a:xfrm>
            <a:off x="38100" y="-50800"/>
            <a:ext cx="1778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a:t>
            </a:r>
          </a:p>
        </p:txBody>
      </p:sp>
      <p:pic>
        <p:nvPicPr>
          <p:cNvPr id="225" name="pasted.pdf"/>
          <p:cNvPicPr>
            <a:picLocks noChangeAspect="1"/>
          </p:cNvPicPr>
          <p:nvPr/>
        </p:nvPicPr>
        <p:blipFill>
          <a:blip r:embed="rId2"/>
          <a:stretch>
            <a:fillRect/>
          </a:stretch>
        </p:blipFill>
        <p:spPr>
          <a:xfrm>
            <a:off x="-12700" y="190500"/>
            <a:ext cx="9205397" cy="45305"/>
          </a:xfrm>
          <a:prstGeom prst="rect">
            <a:avLst/>
          </a:prstGeom>
          <a:ln w="12700">
            <a:miter lim="400000"/>
          </a:ln>
        </p:spPr>
      </p:pic>
      <p:sp>
        <p:nvSpPr>
          <p:cNvPr id="226" name="Shape 226"/>
          <p:cNvSpPr/>
          <p:nvPr/>
        </p:nvSpPr>
        <p:spPr>
          <a:xfrm>
            <a:off x="6337300" y="-50800"/>
            <a:ext cx="27813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History of Light and Light Propagation</a:t>
            </a:r>
          </a:p>
        </p:txBody>
      </p:sp>
      <p:pic>
        <p:nvPicPr>
          <p:cNvPr id="227" name="pasted.pdf"/>
          <p:cNvPicPr>
            <a:picLocks noChangeAspect="1"/>
          </p:cNvPicPr>
          <p:nvPr/>
        </p:nvPicPr>
        <p:blipFill>
          <a:blip r:embed="rId2"/>
          <a:stretch>
            <a:fillRect/>
          </a:stretch>
        </p:blipFill>
        <p:spPr>
          <a:xfrm>
            <a:off x="-50800" y="6642100"/>
            <a:ext cx="9205397" cy="45305"/>
          </a:xfrm>
          <a:prstGeom prst="rect">
            <a:avLst/>
          </a:prstGeom>
          <a:ln w="12700">
            <a:miter lim="400000"/>
          </a:ln>
        </p:spPr>
      </p:pic>
      <p:sp>
        <p:nvSpPr>
          <p:cNvPr id="228" name="Shape 228"/>
          <p:cNvSpPr/>
          <p:nvPr/>
        </p:nvSpPr>
        <p:spPr>
          <a:xfrm>
            <a:off x="0" y="6616700"/>
            <a:ext cx="2286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Study Week Mundgod 2013</a:t>
            </a:r>
          </a:p>
        </p:txBody>
      </p:sp>
      <p:sp>
        <p:nvSpPr>
          <p:cNvPr id="229" name="Shape 229"/>
          <p:cNvSpPr>
            <a:spLocks noGrp="1"/>
          </p:cNvSpPr>
          <p:nvPr>
            <p:ph type="sldNum" sz="quarter" idx="2"/>
          </p:nvPr>
        </p:nvSpPr>
        <p:spPr>
          <a:xfrm>
            <a:off x="88376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History light + propagation Kopie 2">
    <p:bg>
      <p:bgPr>
        <a:solidFill>
          <a:srgbClr val="FFFFFF"/>
        </a:solidFill>
        <a:effectLst/>
      </p:bgPr>
    </p:bg>
    <p:spTree>
      <p:nvGrpSpPr>
        <p:cNvPr id="1" name=""/>
        <p:cNvGrpSpPr/>
        <p:nvPr/>
      </p:nvGrpSpPr>
      <p:grpSpPr>
        <a:xfrm>
          <a:off x="0" y="0"/>
          <a:ext cx="0" cy="0"/>
          <a:chOff x="0" y="0"/>
          <a:chExt cx="0" cy="0"/>
        </a:xfrm>
      </p:grpSpPr>
      <p:sp>
        <p:nvSpPr>
          <p:cNvPr id="236" name="Shape 236"/>
          <p:cNvSpPr/>
          <p:nvPr/>
        </p:nvSpPr>
        <p:spPr>
          <a:xfrm>
            <a:off x="38100" y="-50800"/>
            <a:ext cx="1778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a:t>
            </a:r>
          </a:p>
        </p:txBody>
      </p:sp>
      <p:pic>
        <p:nvPicPr>
          <p:cNvPr id="237" name="pasted.pdf"/>
          <p:cNvPicPr>
            <a:picLocks noChangeAspect="1"/>
          </p:cNvPicPr>
          <p:nvPr/>
        </p:nvPicPr>
        <p:blipFill>
          <a:blip r:embed="rId2"/>
          <a:stretch>
            <a:fillRect/>
          </a:stretch>
        </p:blipFill>
        <p:spPr>
          <a:xfrm>
            <a:off x="-12700" y="190500"/>
            <a:ext cx="9205397" cy="45305"/>
          </a:xfrm>
          <a:prstGeom prst="rect">
            <a:avLst/>
          </a:prstGeom>
          <a:ln w="12700">
            <a:miter lim="400000"/>
          </a:ln>
        </p:spPr>
      </p:pic>
      <p:sp>
        <p:nvSpPr>
          <p:cNvPr id="238" name="Shape 238"/>
          <p:cNvSpPr/>
          <p:nvPr/>
        </p:nvSpPr>
        <p:spPr>
          <a:xfrm>
            <a:off x="6337300" y="-50800"/>
            <a:ext cx="27813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History of Light and Light Propagation</a:t>
            </a:r>
          </a:p>
        </p:txBody>
      </p:sp>
      <p:pic>
        <p:nvPicPr>
          <p:cNvPr id="239" name="pasted.pdf"/>
          <p:cNvPicPr>
            <a:picLocks noChangeAspect="1"/>
          </p:cNvPicPr>
          <p:nvPr/>
        </p:nvPicPr>
        <p:blipFill>
          <a:blip r:embed="rId2"/>
          <a:stretch>
            <a:fillRect/>
          </a:stretch>
        </p:blipFill>
        <p:spPr>
          <a:xfrm>
            <a:off x="-50800" y="6642100"/>
            <a:ext cx="9205397" cy="45305"/>
          </a:xfrm>
          <a:prstGeom prst="rect">
            <a:avLst/>
          </a:prstGeom>
          <a:ln w="12700">
            <a:miter lim="400000"/>
          </a:ln>
        </p:spPr>
      </p:pic>
      <p:sp>
        <p:nvSpPr>
          <p:cNvPr id="240" name="Shape 240"/>
          <p:cNvSpPr/>
          <p:nvPr/>
        </p:nvSpPr>
        <p:spPr>
          <a:xfrm>
            <a:off x="0" y="6616700"/>
            <a:ext cx="2286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Study Week Mundgod 2013</a:t>
            </a:r>
          </a:p>
        </p:txBody>
      </p:sp>
      <p:sp>
        <p:nvSpPr>
          <p:cNvPr id="241" name="Shape 241"/>
          <p:cNvSpPr>
            <a:spLocks noGrp="1"/>
          </p:cNvSpPr>
          <p:nvPr>
            <p:ph type="sldNum" sz="quarter" idx="2"/>
          </p:nvPr>
        </p:nvSpPr>
        <p:spPr>
          <a:xfrm>
            <a:off x="88376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History light + propagation Kopie 3">
    <p:bg>
      <p:bgPr>
        <a:solidFill>
          <a:srgbClr val="FFFFFF"/>
        </a:solidFill>
        <a:effectLst/>
      </p:bgPr>
    </p:bg>
    <p:spTree>
      <p:nvGrpSpPr>
        <p:cNvPr id="1" name=""/>
        <p:cNvGrpSpPr/>
        <p:nvPr/>
      </p:nvGrpSpPr>
      <p:grpSpPr>
        <a:xfrm>
          <a:off x="0" y="0"/>
          <a:ext cx="0" cy="0"/>
          <a:chOff x="0" y="0"/>
          <a:chExt cx="0" cy="0"/>
        </a:xfrm>
      </p:grpSpPr>
      <p:sp>
        <p:nvSpPr>
          <p:cNvPr id="248" name="Shape 248"/>
          <p:cNvSpPr/>
          <p:nvPr/>
        </p:nvSpPr>
        <p:spPr>
          <a:xfrm>
            <a:off x="38100" y="-50800"/>
            <a:ext cx="1778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a:t>
            </a:r>
          </a:p>
        </p:txBody>
      </p:sp>
      <p:pic>
        <p:nvPicPr>
          <p:cNvPr id="249" name="pasted.pdf"/>
          <p:cNvPicPr>
            <a:picLocks noChangeAspect="1"/>
          </p:cNvPicPr>
          <p:nvPr/>
        </p:nvPicPr>
        <p:blipFill>
          <a:blip r:embed="rId2"/>
          <a:stretch>
            <a:fillRect/>
          </a:stretch>
        </p:blipFill>
        <p:spPr>
          <a:xfrm>
            <a:off x="-12700" y="190500"/>
            <a:ext cx="9205397" cy="45305"/>
          </a:xfrm>
          <a:prstGeom prst="rect">
            <a:avLst/>
          </a:prstGeom>
          <a:ln w="12700">
            <a:miter lim="400000"/>
          </a:ln>
        </p:spPr>
      </p:pic>
      <p:sp>
        <p:nvSpPr>
          <p:cNvPr id="250" name="Shape 250"/>
          <p:cNvSpPr/>
          <p:nvPr/>
        </p:nvSpPr>
        <p:spPr>
          <a:xfrm>
            <a:off x="6337300" y="-50800"/>
            <a:ext cx="27813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History of Light and Light Propagation</a:t>
            </a:r>
          </a:p>
        </p:txBody>
      </p:sp>
      <p:pic>
        <p:nvPicPr>
          <p:cNvPr id="251" name="pasted.pdf"/>
          <p:cNvPicPr>
            <a:picLocks noChangeAspect="1"/>
          </p:cNvPicPr>
          <p:nvPr/>
        </p:nvPicPr>
        <p:blipFill>
          <a:blip r:embed="rId2"/>
          <a:stretch>
            <a:fillRect/>
          </a:stretch>
        </p:blipFill>
        <p:spPr>
          <a:xfrm>
            <a:off x="-50800" y="6642100"/>
            <a:ext cx="9205397" cy="45305"/>
          </a:xfrm>
          <a:prstGeom prst="rect">
            <a:avLst/>
          </a:prstGeom>
          <a:ln w="12700">
            <a:miter lim="400000"/>
          </a:ln>
        </p:spPr>
      </p:pic>
      <p:sp>
        <p:nvSpPr>
          <p:cNvPr id="252" name="Shape 252"/>
          <p:cNvSpPr/>
          <p:nvPr/>
        </p:nvSpPr>
        <p:spPr>
          <a:xfrm>
            <a:off x="0" y="6616700"/>
            <a:ext cx="2286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Study Week Mundgod 2013</a:t>
            </a:r>
          </a:p>
        </p:txBody>
      </p:sp>
      <p:sp>
        <p:nvSpPr>
          <p:cNvPr id="253" name="Shape 253"/>
          <p:cNvSpPr>
            <a:spLocks noGrp="1"/>
          </p:cNvSpPr>
          <p:nvPr>
            <p:ph type="sldNum" sz="quarter" idx="2"/>
          </p:nvPr>
        </p:nvSpPr>
        <p:spPr>
          <a:xfrm>
            <a:off x="88376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sensing light  Illusion Script weiss normal">
    <p:bg>
      <p:bgPr>
        <a:solidFill>
          <a:srgbClr val="FFFFFF"/>
        </a:solidFill>
        <a:effectLst/>
      </p:bgPr>
    </p:bg>
    <p:spTree>
      <p:nvGrpSpPr>
        <p:cNvPr id="1" name=""/>
        <p:cNvGrpSpPr/>
        <p:nvPr/>
      </p:nvGrpSpPr>
      <p:grpSpPr>
        <a:xfrm>
          <a:off x="0" y="0"/>
          <a:ext cx="0" cy="0"/>
          <a:chOff x="0" y="0"/>
          <a:chExt cx="0" cy="0"/>
        </a:xfrm>
      </p:grpSpPr>
      <p:sp>
        <p:nvSpPr>
          <p:cNvPr id="260" name="Shape 260"/>
          <p:cNvSpPr/>
          <p:nvPr/>
        </p:nvSpPr>
        <p:spPr>
          <a:xfrm>
            <a:off x="38100" y="-50800"/>
            <a:ext cx="1778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a:t>
            </a:r>
          </a:p>
        </p:txBody>
      </p:sp>
      <p:pic>
        <p:nvPicPr>
          <p:cNvPr id="261" name="pasted.pdf"/>
          <p:cNvPicPr>
            <a:picLocks noChangeAspect="1"/>
          </p:cNvPicPr>
          <p:nvPr/>
        </p:nvPicPr>
        <p:blipFill>
          <a:blip r:embed="rId2"/>
          <a:stretch>
            <a:fillRect/>
          </a:stretch>
        </p:blipFill>
        <p:spPr>
          <a:xfrm>
            <a:off x="-12700" y="190500"/>
            <a:ext cx="9205397" cy="45305"/>
          </a:xfrm>
          <a:prstGeom prst="rect">
            <a:avLst/>
          </a:prstGeom>
          <a:ln w="12700">
            <a:miter lim="400000"/>
          </a:ln>
        </p:spPr>
      </p:pic>
      <p:sp>
        <p:nvSpPr>
          <p:cNvPr id="262" name="Shape 262"/>
          <p:cNvSpPr/>
          <p:nvPr/>
        </p:nvSpPr>
        <p:spPr>
          <a:xfrm>
            <a:off x="7035800" y="-50800"/>
            <a:ext cx="20701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Sensing Light and Illusions</a:t>
            </a:r>
          </a:p>
        </p:txBody>
      </p:sp>
      <p:pic>
        <p:nvPicPr>
          <p:cNvPr id="263" name="pasted.pdf"/>
          <p:cNvPicPr>
            <a:picLocks noChangeAspect="1"/>
          </p:cNvPicPr>
          <p:nvPr/>
        </p:nvPicPr>
        <p:blipFill>
          <a:blip r:embed="rId2"/>
          <a:stretch>
            <a:fillRect/>
          </a:stretch>
        </p:blipFill>
        <p:spPr>
          <a:xfrm>
            <a:off x="-50800" y="6642100"/>
            <a:ext cx="9205397" cy="45305"/>
          </a:xfrm>
          <a:prstGeom prst="rect">
            <a:avLst/>
          </a:prstGeom>
          <a:ln w="12700">
            <a:miter lim="400000"/>
          </a:ln>
        </p:spPr>
      </p:pic>
      <p:sp>
        <p:nvSpPr>
          <p:cNvPr id="264" name="Shape 264"/>
          <p:cNvSpPr/>
          <p:nvPr/>
        </p:nvSpPr>
        <p:spPr>
          <a:xfrm>
            <a:off x="0" y="6616700"/>
            <a:ext cx="2286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Study Week Mundgod 2013</a:t>
            </a:r>
          </a:p>
        </p:txBody>
      </p:sp>
      <p:sp>
        <p:nvSpPr>
          <p:cNvPr id="265" name="Shape 265"/>
          <p:cNvSpPr>
            <a:spLocks noGrp="1"/>
          </p:cNvSpPr>
          <p:nvPr>
            <p:ph type="sldNum" sz="quarter" idx="2"/>
          </p:nvPr>
        </p:nvSpPr>
        <p:spPr>
          <a:xfrm>
            <a:off x="88376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lain wight">
    <p:bg>
      <p:bgPr>
        <a:solidFill>
          <a:srgbClr val="FFFFFF"/>
        </a:solidFill>
        <a:effectLst/>
      </p:bgPr>
    </p:bg>
    <p:spTree>
      <p:nvGrpSpPr>
        <p:cNvPr id="1" name=""/>
        <p:cNvGrpSpPr/>
        <p:nvPr/>
      </p:nvGrpSpPr>
      <p:grpSpPr>
        <a:xfrm>
          <a:off x="0" y="0"/>
          <a:ext cx="0" cy="0"/>
          <a:chOff x="0" y="0"/>
          <a:chExt cx="0" cy="0"/>
        </a:xfrm>
      </p:grpSpPr>
      <p:sp>
        <p:nvSpPr>
          <p:cNvPr id="272" name="Shape 272"/>
          <p:cNvSpPr>
            <a:spLocks noGrp="1"/>
          </p:cNvSpPr>
          <p:nvPr>
            <p:ph type="sldNum" sz="quarter" idx="2"/>
          </p:nvPr>
        </p:nvSpPr>
        <p:spPr>
          <a:xfrm>
            <a:off x="4445000" y="6527800"/>
            <a:ext cx="241300" cy="254000"/>
          </a:xfrm>
          <a:prstGeom prst="rect">
            <a:avLst/>
          </a:prstGeom>
        </p:spPr>
        <p:txBody>
          <a:bodyPr lIns="38100" tIns="38100" rIns="38100" bIns="38100" anchor="ctr"/>
          <a:lstStyle>
            <a:lvl1pPr defTabSz="406400">
              <a:lnSpc>
                <a:spcPts val="1400"/>
              </a:lnSpc>
              <a:tabLst>
                <a:tab pos="749300" algn="l"/>
              </a:tabLst>
              <a:defRPr sz="1200">
                <a:uFillTx/>
                <a:latin typeface="Gill Sans"/>
                <a:ea typeface="Gill Sans"/>
                <a:cs typeface="Gill Sans"/>
                <a:sym typeface="Gill Sans"/>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optical Illusion Script weiss normal">
    <p:bg>
      <p:bgPr>
        <a:solidFill>
          <a:srgbClr val="FFFFFF"/>
        </a:solidFill>
        <a:effectLst/>
      </p:bgPr>
    </p:bg>
    <p:spTree>
      <p:nvGrpSpPr>
        <p:cNvPr id="1" name=""/>
        <p:cNvGrpSpPr/>
        <p:nvPr/>
      </p:nvGrpSpPr>
      <p:grpSpPr>
        <a:xfrm>
          <a:off x="0" y="0"/>
          <a:ext cx="0" cy="0"/>
          <a:chOff x="0" y="0"/>
          <a:chExt cx="0" cy="0"/>
        </a:xfrm>
      </p:grpSpPr>
      <p:sp>
        <p:nvSpPr>
          <p:cNvPr id="279" name="Shape 279"/>
          <p:cNvSpPr/>
          <p:nvPr/>
        </p:nvSpPr>
        <p:spPr>
          <a:xfrm>
            <a:off x="38100" y="-50800"/>
            <a:ext cx="1778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a:t>
            </a:r>
          </a:p>
        </p:txBody>
      </p:sp>
      <p:pic>
        <p:nvPicPr>
          <p:cNvPr id="280" name="pasted.pdf"/>
          <p:cNvPicPr>
            <a:picLocks noChangeAspect="1"/>
          </p:cNvPicPr>
          <p:nvPr/>
        </p:nvPicPr>
        <p:blipFill>
          <a:blip r:embed="rId2"/>
          <a:stretch>
            <a:fillRect/>
          </a:stretch>
        </p:blipFill>
        <p:spPr>
          <a:xfrm>
            <a:off x="-12700" y="190500"/>
            <a:ext cx="9205397" cy="45305"/>
          </a:xfrm>
          <a:prstGeom prst="rect">
            <a:avLst/>
          </a:prstGeom>
          <a:ln w="12700">
            <a:miter lim="400000"/>
          </a:ln>
        </p:spPr>
      </p:pic>
      <p:sp>
        <p:nvSpPr>
          <p:cNvPr id="281" name="Shape 281"/>
          <p:cNvSpPr/>
          <p:nvPr/>
        </p:nvSpPr>
        <p:spPr>
          <a:xfrm>
            <a:off x="7035800" y="-50800"/>
            <a:ext cx="20701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Sensing Light and Illusions</a:t>
            </a:r>
          </a:p>
        </p:txBody>
      </p:sp>
      <p:pic>
        <p:nvPicPr>
          <p:cNvPr id="282" name="pasted.pdf"/>
          <p:cNvPicPr>
            <a:picLocks noChangeAspect="1"/>
          </p:cNvPicPr>
          <p:nvPr/>
        </p:nvPicPr>
        <p:blipFill>
          <a:blip r:embed="rId2"/>
          <a:stretch>
            <a:fillRect/>
          </a:stretch>
        </p:blipFill>
        <p:spPr>
          <a:xfrm>
            <a:off x="-50800" y="6642100"/>
            <a:ext cx="9205397" cy="45305"/>
          </a:xfrm>
          <a:prstGeom prst="rect">
            <a:avLst/>
          </a:prstGeom>
          <a:ln w="12700">
            <a:miter lim="400000"/>
          </a:ln>
        </p:spPr>
      </p:pic>
      <p:sp>
        <p:nvSpPr>
          <p:cNvPr id="283" name="Shape 283"/>
          <p:cNvSpPr/>
          <p:nvPr/>
        </p:nvSpPr>
        <p:spPr>
          <a:xfrm>
            <a:off x="0" y="6616700"/>
            <a:ext cx="2286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Study Week Bylakuppe 2013</a:t>
            </a:r>
          </a:p>
        </p:txBody>
      </p:sp>
      <p:sp>
        <p:nvSpPr>
          <p:cNvPr id="284" name="Shape 284"/>
          <p:cNvSpPr>
            <a:spLocks noGrp="1"/>
          </p:cNvSpPr>
          <p:nvPr>
            <p:ph type="sldNum" sz="quarter" idx="2"/>
          </p:nvPr>
        </p:nvSpPr>
        <p:spPr>
          <a:xfrm>
            <a:off x="88376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SmD blue Kopie">
    <p:bg>
      <p:bgPr>
        <a:solidFill>
          <a:srgbClr val="FFFFFF"/>
        </a:solidFill>
        <a:effectLst/>
      </p:bgPr>
    </p:bg>
    <p:spTree>
      <p:nvGrpSpPr>
        <p:cNvPr id="1" name=""/>
        <p:cNvGrpSpPr/>
        <p:nvPr/>
      </p:nvGrpSpPr>
      <p:grpSpPr>
        <a:xfrm>
          <a:off x="0" y="0"/>
          <a:ext cx="0" cy="0"/>
          <a:chOff x="0" y="0"/>
          <a:chExt cx="0" cy="0"/>
        </a:xfrm>
      </p:grpSpPr>
      <p:sp>
        <p:nvSpPr>
          <p:cNvPr id="291" name="Shape 291"/>
          <p:cNvSpPr/>
          <p:nvPr/>
        </p:nvSpPr>
        <p:spPr>
          <a:xfrm>
            <a:off x="-50800" y="-76200"/>
            <a:ext cx="9182100" cy="6934200"/>
          </a:xfrm>
          <a:prstGeom prst="rect">
            <a:avLst/>
          </a:prstGeom>
          <a:solidFill>
            <a:srgbClr val="DCEDFF"/>
          </a:solidFill>
          <a:ln w="25400">
            <a:solidFill>
              <a:srgbClr val="DCEDFF"/>
            </a:solidFill>
            <a:miter lim="400000"/>
          </a:ln>
        </p:spPr>
        <p:txBody>
          <a:bodyPr lIns="38100" tIns="38100" rIns="38100" bIns="38100" anchor="ctr"/>
          <a:lstStyle/>
          <a:p>
            <a:pPr algn="ctr" defTabSz="406400">
              <a:lnSpc>
                <a:spcPts val="3100"/>
              </a:lnSpc>
              <a:tabLst>
                <a:tab pos="749300" algn="l"/>
              </a:tabLst>
              <a:defRPr sz="26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92" name="Shape 292"/>
          <p:cNvSpPr/>
          <p:nvPr/>
        </p:nvSpPr>
        <p:spPr>
          <a:xfrm>
            <a:off x="0" y="6629400"/>
            <a:ext cx="2984500" cy="25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06400">
              <a:lnSpc>
                <a:spcPts val="1200"/>
              </a:lnSpc>
              <a:tabLst>
                <a:tab pos="749300" algn="l"/>
                <a:tab pos="1892300" algn="l"/>
              </a:tabLst>
              <a:defRPr sz="1000" i="1">
                <a:solidFill>
                  <a:srgbClr val="011A9A"/>
                </a:solidFill>
              </a:defRPr>
            </a:lvl1pPr>
          </a:lstStyle>
          <a:p>
            <a:pPr>
              <a:defRPr i="0"/>
            </a:pPr>
            <a:r>
              <a:rPr i="1"/>
              <a:t>Science meets Dharma</a:t>
            </a:r>
          </a:p>
        </p:txBody>
      </p:sp>
      <p:sp>
        <p:nvSpPr>
          <p:cNvPr id="293" name="Shape 293"/>
          <p:cNvSpPr/>
          <p:nvPr/>
        </p:nvSpPr>
        <p:spPr>
          <a:xfrm flipV="1">
            <a:off x="0" y="6664326"/>
            <a:ext cx="9192270" cy="3175"/>
          </a:xfrm>
          <a:prstGeom prst="line">
            <a:avLst/>
          </a:prstGeom>
          <a:ln w="38100">
            <a:solidFill>
              <a:srgbClr val="15248C"/>
            </a:solidFill>
            <a:miter lim="400000"/>
          </a:ln>
        </p:spPr>
        <p:txBody>
          <a:bodyPr lIns="50800" tIns="50800" rIns="50800" bIns="50800" anchor="ctr"/>
          <a:lstStyle/>
          <a:p>
            <a:endParaRPr/>
          </a:p>
        </p:txBody>
      </p:sp>
      <p:sp>
        <p:nvSpPr>
          <p:cNvPr id="294" name="Shape 294"/>
          <p:cNvSpPr/>
          <p:nvPr/>
        </p:nvSpPr>
        <p:spPr>
          <a:xfrm>
            <a:off x="8115300" y="6629400"/>
            <a:ext cx="1066800" cy="25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200"/>
              </a:lnSpc>
              <a:tabLst>
                <a:tab pos="749300" algn="l"/>
                <a:tab pos="1892300" algn="l"/>
              </a:tabLst>
              <a:defRPr sz="1000">
                <a:solidFill>
                  <a:srgbClr val="011A9A"/>
                </a:solidFill>
              </a:defRPr>
            </a:lvl1pPr>
          </a:lstStyle>
          <a:p>
            <a:r>
              <a:t>Werner Nater</a:t>
            </a:r>
          </a:p>
        </p:txBody>
      </p:sp>
      <p:sp>
        <p:nvSpPr>
          <p:cNvPr id="295" name="Shape 295"/>
          <p:cNvSpPr>
            <a:spLocks noGrp="1"/>
          </p:cNvSpPr>
          <p:nvPr>
            <p:ph type="sldNum" sz="quarter" idx="2"/>
          </p:nvPr>
        </p:nvSpPr>
        <p:spPr>
          <a:xfrm>
            <a:off x="4457553" y="6667500"/>
            <a:ext cx="230164" cy="228600"/>
          </a:xfrm>
          <a:prstGeom prst="rect">
            <a:avLst/>
          </a:prstGeom>
        </p:spPr>
        <p:txBody>
          <a:bodyPr lIns="38100" tIns="38100" rIns="38100" bIns="38100" anchor="ctr"/>
          <a:lstStyle>
            <a:lvl1pPr defTabSz="406400">
              <a:lnSpc>
                <a:spcPts val="1200"/>
              </a:lnSpc>
              <a:tabLst>
                <a:tab pos="749300" algn="l"/>
              </a:tabLst>
              <a:defRPr sz="10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mDTT normal">
    <p:bg>
      <p:bgPr>
        <a:solidFill>
          <a:srgbClr val="FFFFFF"/>
        </a:solidFill>
        <a:effectLst/>
      </p:bgPr>
    </p:bg>
    <p:spTree>
      <p:nvGrpSpPr>
        <p:cNvPr id="1" name=""/>
        <p:cNvGrpSpPr/>
        <p:nvPr/>
      </p:nvGrpSpPr>
      <p:grpSpPr>
        <a:xfrm>
          <a:off x="0" y="0"/>
          <a:ext cx="0" cy="0"/>
          <a:chOff x="0" y="0"/>
          <a:chExt cx="0" cy="0"/>
        </a:xfrm>
      </p:grpSpPr>
      <p:grpSp>
        <p:nvGrpSpPr>
          <p:cNvPr id="305" name="Group 305"/>
          <p:cNvGrpSpPr/>
          <p:nvPr/>
        </p:nvGrpSpPr>
        <p:grpSpPr>
          <a:xfrm>
            <a:off x="0" y="6616700"/>
            <a:ext cx="9131300" cy="279400"/>
            <a:chOff x="0" y="0"/>
            <a:chExt cx="9131300" cy="279400"/>
          </a:xfrm>
        </p:grpSpPr>
        <p:sp>
          <p:nvSpPr>
            <p:cNvPr id="302" name="Shape 302"/>
            <p:cNvSpPr/>
            <p:nvPr/>
          </p:nvSpPr>
          <p:spPr>
            <a:xfrm>
              <a:off x="0" y="0"/>
              <a:ext cx="29972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406400">
                <a:lnSpc>
                  <a:spcPts val="1400"/>
                </a:lnSpc>
                <a:tabLst>
                  <a:tab pos="749300" algn="l"/>
                  <a:tab pos="1892300" algn="l"/>
                </a:tabLst>
                <a:defRPr>
                  <a:solidFill>
                    <a:srgbClr val="011A9A"/>
                  </a:solidFill>
                </a:defRPr>
              </a:pPr>
              <a:r>
                <a:rPr i="1"/>
                <a:t>Science meets Dharma</a:t>
              </a:r>
              <a:r>
                <a:t> Teachers‘ Training</a:t>
              </a:r>
            </a:p>
          </p:txBody>
        </p:sp>
        <p:sp>
          <p:nvSpPr>
            <p:cNvPr id="303" name="Shape 303"/>
            <p:cNvSpPr/>
            <p:nvPr/>
          </p:nvSpPr>
          <p:spPr>
            <a:xfrm>
              <a:off x="0" y="50800"/>
              <a:ext cx="9131300" cy="0"/>
            </a:xfrm>
            <a:prstGeom prst="line">
              <a:avLst/>
            </a:prstGeom>
            <a:noFill/>
            <a:ln w="38100" cap="flat">
              <a:solidFill>
                <a:srgbClr val="15248C"/>
              </a:solidFill>
              <a:prstDash val="solid"/>
              <a:miter lim="400000"/>
            </a:ln>
            <a:effectLst/>
          </p:spPr>
          <p:txBody>
            <a:bodyPr wrap="square" lIns="0" tIns="0" rIns="0" bIns="0" numCol="1" anchor="t">
              <a:noAutofit/>
            </a:bodyPr>
            <a:lstStyle/>
            <a:p>
              <a:endParaRPr/>
            </a:p>
          </p:txBody>
        </p:sp>
        <p:sp>
          <p:nvSpPr>
            <p:cNvPr id="304" name="Shape 304"/>
            <p:cNvSpPr/>
            <p:nvPr/>
          </p:nvSpPr>
          <p:spPr>
            <a:xfrm>
              <a:off x="8064500" y="0"/>
              <a:ext cx="1066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a:solidFill>
                    <a:srgbClr val="011A9A"/>
                  </a:solidFill>
                </a:defRPr>
              </a:lvl1pPr>
            </a:lstStyle>
            <a:p>
              <a:r>
                <a:t>Werner Nater</a:t>
              </a:r>
            </a:p>
          </p:txBody>
        </p:sp>
      </p:grpSp>
      <p:sp>
        <p:nvSpPr>
          <p:cNvPr id="306" name="Shape 306"/>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c">
    <p:spTree>
      <p:nvGrpSpPr>
        <p:cNvPr id="1" name=""/>
        <p:cNvGrpSpPr/>
        <p:nvPr/>
      </p:nvGrpSpPr>
      <p:grpSpPr>
        <a:xfrm>
          <a:off x="0" y="0"/>
          <a:ext cx="0" cy="0"/>
          <a:chOff x="0" y="0"/>
          <a:chExt cx="0" cy="0"/>
        </a:xfrm>
      </p:grpSpPr>
      <p:sp>
        <p:nvSpPr>
          <p:cNvPr id="34" name="Shape 3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ck ">
    <p:spTree>
      <p:nvGrpSpPr>
        <p:cNvPr id="1" name=""/>
        <p:cNvGrpSpPr/>
        <p:nvPr/>
      </p:nvGrpSpPr>
      <p:grpSpPr>
        <a:xfrm>
          <a:off x="0" y="0"/>
          <a:ext cx="0" cy="0"/>
          <a:chOff x="0" y="0"/>
          <a:chExt cx="0" cy="0"/>
        </a:xfrm>
      </p:grpSpPr>
      <p:sp>
        <p:nvSpPr>
          <p:cNvPr id="41" name="Shape 41"/>
          <p:cNvSpPr/>
          <p:nvPr/>
        </p:nvSpPr>
        <p:spPr>
          <a:xfrm>
            <a:off x="-38100" y="0"/>
            <a:ext cx="9207500" cy="6845300"/>
          </a:xfrm>
          <a:prstGeom prst="rect">
            <a:avLst/>
          </a:prstGeom>
          <a:solidFill>
            <a:srgbClr val="000000"/>
          </a:solidFill>
          <a:ln w="25400">
            <a:solidFill>
              <a:srgbClr val="000000"/>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 name="Shape 42"/>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red">
    <p:bg>
      <p:bgPr>
        <a:solidFill>
          <a:srgbClr val="FFFFFF"/>
        </a:solidFill>
        <a:effectLst/>
      </p:bgPr>
    </p:bg>
    <p:spTree>
      <p:nvGrpSpPr>
        <p:cNvPr id="1" name=""/>
        <p:cNvGrpSpPr/>
        <p:nvPr/>
      </p:nvGrpSpPr>
      <p:grpSpPr>
        <a:xfrm>
          <a:off x="0" y="0"/>
          <a:ext cx="0" cy="0"/>
          <a:chOff x="0" y="0"/>
          <a:chExt cx="0" cy="0"/>
        </a:xfrm>
      </p:grpSpPr>
      <p:sp>
        <p:nvSpPr>
          <p:cNvPr id="49" name="Shape 49"/>
          <p:cNvSpPr/>
          <p:nvPr/>
        </p:nvSpPr>
        <p:spPr>
          <a:xfrm>
            <a:off x="-88900" y="-12700"/>
            <a:ext cx="9283700" cy="6858000"/>
          </a:xfrm>
          <a:prstGeom prst="rect">
            <a:avLst/>
          </a:prstGeom>
          <a:solidFill>
            <a:srgbClr val="FFFFFF"/>
          </a:solidFill>
          <a:ln w="254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0" name="Shape 50"/>
          <p:cNvSpPr/>
          <p:nvPr/>
        </p:nvSpPr>
        <p:spPr>
          <a:xfrm>
            <a:off x="12700" y="12700"/>
            <a:ext cx="9118600" cy="6858000"/>
          </a:xfrm>
          <a:prstGeom prst="rect">
            <a:avLst/>
          </a:prstGeom>
          <a:solidFill>
            <a:srgbClr val="470702"/>
          </a:solidFill>
          <a:ln w="254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1" name="Shape 51"/>
          <p:cNvSpPr>
            <a:spLocks noGrp="1"/>
          </p:cNvSpPr>
          <p:nvPr>
            <p:ph type="sldNum" sz="quarter" idx="2"/>
          </p:nvPr>
        </p:nvSpPr>
        <p:spPr>
          <a:xfrm>
            <a:off x="4445000" y="6527800"/>
            <a:ext cx="241300" cy="241300"/>
          </a:xfrm>
          <a:prstGeom prst="rect">
            <a:avLst/>
          </a:prstGeom>
        </p:spPr>
        <p:txBody>
          <a:bodyPr/>
          <a:lstStyle>
            <a:lvl1pPr defTabSz="406400">
              <a:defRPr sz="1000">
                <a:uFillTx/>
                <a:latin typeface="Gill Sans"/>
                <a:ea typeface="Gill Sans"/>
                <a:cs typeface="Gill Sans"/>
                <a:sym typeface="Gill Sans"/>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bg>
      <p:bgPr>
        <a:gradFill flip="none" rotWithShape="1">
          <a:gsLst>
            <a:gs pos="0">
              <a:srgbClr val="941100"/>
            </a:gs>
            <a:gs pos="100000">
              <a:srgbClr val="000000"/>
            </a:gs>
          </a:gsLst>
          <a:lin ang="10800000" scaled="0"/>
        </a:gradFill>
        <a:effectLst/>
      </p:bgPr>
    </p:bg>
    <p:spTree>
      <p:nvGrpSpPr>
        <p:cNvPr id="1" name=""/>
        <p:cNvGrpSpPr/>
        <p:nvPr/>
      </p:nvGrpSpPr>
      <p:grpSpPr>
        <a:xfrm>
          <a:off x="0" y="0"/>
          <a:ext cx="0" cy="0"/>
          <a:chOff x="0" y="0"/>
          <a:chExt cx="0" cy="0"/>
        </a:xfrm>
      </p:grpSpPr>
      <p:sp>
        <p:nvSpPr>
          <p:cNvPr id="58" name="Shape 58"/>
          <p:cNvSpPr>
            <a:spLocks noGrp="1"/>
          </p:cNvSpPr>
          <p:nvPr>
            <p:ph type="title"/>
          </p:nvPr>
        </p:nvSpPr>
        <p:spPr>
          <a:prstGeom prst="rect">
            <a:avLst/>
          </a:prstGeom>
        </p:spPr>
        <p:txBody>
          <a:bodyPr/>
          <a:lstStyle/>
          <a:p>
            <a:r>
              <a:t>Titeltext</a:t>
            </a:r>
          </a:p>
        </p:txBody>
      </p:sp>
      <p:sp>
        <p:nvSpPr>
          <p:cNvPr id="59" name="Shape 59"/>
          <p:cNvSpPr>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60" name="Shape 60"/>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orlage #3">
    <p:bg>
      <p:bgPr>
        <a:solidFill>
          <a:srgbClr val="860E00"/>
        </a:solidFill>
        <a:effectLst/>
      </p:bgPr>
    </p:bg>
    <p:spTree>
      <p:nvGrpSpPr>
        <p:cNvPr id="1" name=""/>
        <p:cNvGrpSpPr/>
        <p:nvPr/>
      </p:nvGrpSpPr>
      <p:grpSpPr>
        <a:xfrm>
          <a:off x="0" y="0"/>
          <a:ext cx="0" cy="0"/>
          <a:chOff x="0" y="0"/>
          <a:chExt cx="0" cy="0"/>
        </a:xfrm>
      </p:grpSpPr>
      <p:sp>
        <p:nvSpPr>
          <p:cNvPr id="67" name="Shape 67"/>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mD blue">
    <p:bg>
      <p:bgPr>
        <a:solidFill>
          <a:srgbClr val="FFFFFF"/>
        </a:solidFill>
        <a:effectLst/>
      </p:bgPr>
    </p:bg>
    <p:spTree>
      <p:nvGrpSpPr>
        <p:cNvPr id="1" name=""/>
        <p:cNvGrpSpPr/>
        <p:nvPr/>
      </p:nvGrpSpPr>
      <p:grpSpPr>
        <a:xfrm>
          <a:off x="0" y="0"/>
          <a:ext cx="0" cy="0"/>
          <a:chOff x="0" y="0"/>
          <a:chExt cx="0" cy="0"/>
        </a:xfrm>
      </p:grpSpPr>
      <p:sp>
        <p:nvSpPr>
          <p:cNvPr id="74" name="Shape 74"/>
          <p:cNvSpPr/>
          <p:nvPr/>
        </p:nvSpPr>
        <p:spPr>
          <a:xfrm>
            <a:off x="0" y="-38100"/>
            <a:ext cx="9182100" cy="6934200"/>
          </a:xfrm>
          <a:prstGeom prst="rect">
            <a:avLst/>
          </a:prstGeom>
          <a:solidFill>
            <a:srgbClr val="DCEDFF"/>
          </a:solidFill>
          <a:ln w="25400">
            <a:solidFill>
              <a:srgbClr val="DCEDFF"/>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5" name="Shape 75"/>
          <p:cNvSpPr/>
          <p:nvPr/>
        </p:nvSpPr>
        <p:spPr>
          <a:xfrm>
            <a:off x="0" y="6629400"/>
            <a:ext cx="29845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06400">
              <a:lnSpc>
                <a:spcPts val="1400"/>
              </a:lnSpc>
              <a:tabLst>
                <a:tab pos="749300" algn="l"/>
                <a:tab pos="1892300" algn="l"/>
              </a:tabLst>
              <a:defRPr i="1">
                <a:solidFill>
                  <a:srgbClr val="011A9A"/>
                </a:solidFill>
              </a:defRPr>
            </a:lvl1pPr>
          </a:lstStyle>
          <a:p>
            <a:pPr>
              <a:defRPr i="0"/>
            </a:pPr>
            <a:r>
              <a:rPr i="1"/>
              <a:t>Science meets Dharma</a:t>
            </a:r>
          </a:p>
        </p:txBody>
      </p:sp>
      <p:sp>
        <p:nvSpPr>
          <p:cNvPr id="76" name="Shape 76"/>
          <p:cNvSpPr/>
          <p:nvPr/>
        </p:nvSpPr>
        <p:spPr>
          <a:xfrm flipV="1">
            <a:off x="0" y="6664326"/>
            <a:ext cx="9192270" cy="3175"/>
          </a:xfrm>
          <a:prstGeom prst="line">
            <a:avLst/>
          </a:prstGeom>
          <a:ln w="38100">
            <a:solidFill>
              <a:srgbClr val="15248C"/>
            </a:solidFill>
            <a:miter lim="400000"/>
          </a:ln>
        </p:spPr>
        <p:txBody>
          <a:bodyPr lIns="50800" tIns="50800" rIns="50800" bIns="50800" anchor="ctr"/>
          <a:lstStyle/>
          <a:p>
            <a:endParaRPr/>
          </a:p>
        </p:txBody>
      </p:sp>
      <p:sp>
        <p:nvSpPr>
          <p:cNvPr id="77" name="Shape 77"/>
          <p:cNvSpPr/>
          <p:nvPr/>
        </p:nvSpPr>
        <p:spPr>
          <a:xfrm>
            <a:off x="8115300" y="6629400"/>
            <a:ext cx="10668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Werner Nater</a:t>
            </a:r>
          </a:p>
        </p:txBody>
      </p:sp>
      <p:sp>
        <p:nvSpPr>
          <p:cNvPr id="78" name="Shape 78"/>
          <p:cNvSpPr>
            <a:spLocks noGrp="1"/>
          </p:cNvSpPr>
          <p:nvPr>
            <p:ph type="sldNum" sz="quarter" idx="2"/>
          </p:nvPr>
        </p:nvSpPr>
        <p:spPr>
          <a:xfrm>
            <a:off x="44434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orlage #4">
    <p:spTree>
      <p:nvGrpSpPr>
        <p:cNvPr id="1" name=""/>
        <p:cNvGrpSpPr/>
        <p:nvPr/>
      </p:nvGrpSpPr>
      <p:grpSpPr>
        <a:xfrm>
          <a:off x="0" y="0"/>
          <a:ext cx="0" cy="0"/>
          <a:chOff x="0" y="0"/>
          <a:chExt cx="0" cy="0"/>
        </a:xfrm>
      </p:grpSpPr>
      <p:grpSp>
        <p:nvGrpSpPr>
          <p:cNvPr id="87" name="Group 87"/>
          <p:cNvGrpSpPr/>
          <p:nvPr/>
        </p:nvGrpSpPr>
        <p:grpSpPr>
          <a:xfrm>
            <a:off x="-177801" y="-277813"/>
            <a:ext cx="9321802" cy="7150101"/>
            <a:chOff x="0" y="0"/>
            <a:chExt cx="9321800" cy="7150100"/>
          </a:xfrm>
        </p:grpSpPr>
        <p:sp>
          <p:nvSpPr>
            <p:cNvPr id="85" name="Shape 85"/>
            <p:cNvSpPr/>
            <p:nvPr/>
          </p:nvSpPr>
          <p:spPr>
            <a:xfrm>
              <a:off x="0" y="0"/>
              <a:ext cx="9321801" cy="7150100"/>
            </a:xfrm>
            <a:prstGeom prst="rect">
              <a:avLst/>
            </a:prstGeom>
            <a:gradFill flip="none" rotWithShape="1">
              <a:gsLst>
                <a:gs pos="0">
                  <a:srgbClr val="000000">
                    <a:alpha val="43998"/>
                  </a:srgbClr>
                </a:gs>
                <a:gs pos="100000">
                  <a:srgbClr val="000000">
                    <a:alpha val="43998"/>
                  </a:srgbClr>
                </a:gs>
              </a:gsLst>
              <a:lin ang="10800000" scaled="0"/>
            </a:gra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1400">
                  <a:uFill>
                    <a:solidFill>
                      <a:srgbClr val="000000"/>
                    </a:solidFill>
                  </a:uFill>
                  <a:latin typeface="+mn-lt"/>
                  <a:ea typeface="+mn-ea"/>
                  <a:cs typeface="+mn-cs"/>
                  <a:sym typeface="Arial"/>
                </a:defRPr>
              </a:pPr>
              <a:endParaRPr/>
            </a:p>
          </p:txBody>
        </p:sp>
        <p:sp>
          <p:nvSpPr>
            <p:cNvPr id="86" name="Shape 86"/>
            <p:cNvSpPr/>
            <p:nvPr/>
          </p:nvSpPr>
          <p:spPr>
            <a:xfrm>
              <a:off x="0" y="0"/>
              <a:ext cx="9321801" cy="7150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defTabSz="914400">
                <a:buClr>
                  <a:srgbClr val="000000"/>
                </a:buClr>
                <a:buFont typeface="Arial"/>
                <a:defRPr sz="1400">
                  <a:uFill>
                    <a:solidFill>
                      <a:srgbClr val="000000"/>
                    </a:solidFill>
                  </a:uFill>
                  <a:latin typeface="+mn-lt"/>
                  <a:ea typeface="+mn-ea"/>
                  <a:cs typeface="+mn-cs"/>
                  <a:sym typeface="Arial"/>
                </a:defRPr>
              </a:lvl1pPr>
            </a:lstStyle>
            <a:p>
              <a:r>
                <a:t> </a:t>
              </a:r>
            </a:p>
          </p:txBody>
        </p:sp>
      </p:grpSp>
      <p:sp>
        <p:nvSpPr>
          <p:cNvPr id="88" name="Shape 88"/>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FFFFFF"/>
            </a:gs>
          </a:gsLst>
          <a:lin ang="10800000" scaled="0"/>
        </a:grad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463966" y="6245225"/>
            <a:ext cx="312068" cy="298984"/>
          </a:xfrm>
          <a:prstGeom prst="rect">
            <a:avLst/>
          </a:prstGeom>
          <a:ln w="12700">
            <a:miter lim="400000"/>
          </a:ln>
        </p:spPr>
        <p:txBody>
          <a:bodyPr wrap="none" lIns="50800" tIns="50800" rIns="50800" bIns="50800">
            <a:spAutoFit/>
          </a:bodyPr>
          <a:lstStyle>
            <a:lvl1pPr algn="ctr">
              <a:defRPr sz="1400">
                <a:uFill>
                  <a:solidFill>
                    <a:srgbClr val="000000"/>
                  </a:solidFill>
                </a:uFill>
                <a:latin typeface="+mn-lt"/>
                <a:ea typeface="+mn-ea"/>
                <a:cs typeface="+mn-cs"/>
                <a:sym typeface="Arial"/>
              </a:defRPr>
            </a:lvl1pPr>
          </a:lstStyle>
          <a:p>
            <a:fld id="{86CB4B4D-7CA3-9044-876B-883B54F8677D}" type="slidenum">
              <a:t>‹Nr.›</a:t>
            </a:fld>
            <a:endParaRPr/>
          </a:p>
        </p:txBody>
      </p:sp>
      <p:sp>
        <p:nvSpPr>
          <p:cNvPr id="3" name="Shape 3"/>
          <p:cNvSpPr>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Titeltext</a:t>
            </a:r>
          </a:p>
        </p:txBody>
      </p:sp>
      <p:sp>
        <p:nvSpPr>
          <p:cNvPr id="4" name="Shape 4"/>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r>
              <a:t>Textebene 1</a:t>
            </a:r>
          </a:p>
          <a:p>
            <a:pPr lvl="1"/>
            <a:r>
              <a:t>Textebene 2</a:t>
            </a:r>
          </a:p>
          <a:p>
            <a:pPr lvl="2"/>
            <a:r>
              <a:t>Textebene 3</a:t>
            </a:r>
          </a:p>
          <a:p>
            <a:pPr lvl="3"/>
            <a:r>
              <a:t>Textebene 4</a:t>
            </a:r>
          </a:p>
          <a:p>
            <a:pPr lvl="4"/>
            <a:r>
              <a:t>Textebene 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transition xmlns:p14="http://schemas.microsoft.com/office/powerpoint/2010/main" spd="med"/>
  <p:txStyles>
    <p:titleStyle>
      <a:lvl1pPr marL="40639" marR="40639"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1pPr>
      <a:lvl2pPr marL="40639" marR="40639" indent="228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2pPr>
      <a:lvl3pPr marL="40639" marR="40639"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3pPr>
      <a:lvl4pPr marL="40639" marR="40639" indent="685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4pPr>
      <a:lvl5pPr marL="40639" marR="40639"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5pPr>
      <a:lvl6pPr marL="40639" marR="40639" indent="11430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6pPr>
      <a:lvl7pPr marL="40639" marR="40639"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7pPr>
      <a:lvl8pPr marL="40639" marR="40639" indent="1600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8pPr>
      <a:lvl9pPr marL="40639" marR="40639"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9pPr>
    </p:titleStyle>
    <p:bodyStyle>
      <a:lvl1pPr marL="383540" marR="40639"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1pPr>
      <a:lvl2pPr marL="824411" marR="40639"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2pPr>
      <a:lvl3pPr marL="1259839" marR="40639"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3pPr>
      <a:lvl4pPr marL="17780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4pPr>
      <a:lvl5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5pPr>
      <a:lvl6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6pPr>
      <a:lvl7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7pPr>
      <a:lvl8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8pPr>
      <a:lvl9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9pPr>
    </p:bodyStyle>
    <p:otherStyle>
      <a:lvl1pPr marL="0" marR="0" indent="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1pPr>
      <a:lvl2pPr marL="0" marR="0" indent="2286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2pPr>
      <a:lvl3pPr marL="0" marR="0" indent="4572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3pPr>
      <a:lvl4pPr marL="0" marR="0" indent="6858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4pPr>
      <a:lvl5pPr marL="0" marR="0" indent="9144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5pPr>
      <a:lvl6pPr marL="0" marR="0" indent="11430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6pPr>
      <a:lvl7pPr marL="0" marR="0" indent="13716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7pPr>
      <a:lvl8pPr marL="0" marR="0" indent="16002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8pPr>
      <a:lvl9pPr marL="0" marR="0" indent="18288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t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10.png"/><Relationship Id="rId1" Type="http://schemas.microsoft.com/office/2007/relationships/media" Target="../media/media2.m4v"/><Relationship Id="rId2" Type="http://schemas.openxmlformats.org/officeDocument/2006/relationships/video" Target="../media/media2.m4v"/></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13.tif"/><Relationship Id="rId4" Type="http://schemas.openxmlformats.org/officeDocument/2006/relationships/image" Target="../media/image14.png"/><Relationship Id="rId5" Type="http://schemas.openxmlformats.org/officeDocument/2006/relationships/image" Target="../media/image15.tif"/><Relationship Id="rId1" Type="http://schemas.openxmlformats.org/officeDocument/2006/relationships/slideLayout" Target="../slideLayouts/slideLayout8.xml"/><Relationship Id="rId2" Type="http://schemas.openxmlformats.org/officeDocument/2006/relationships/image" Target="../media/image12.t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7.t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t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t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1.png"/><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1.png"/><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t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p:nvPr/>
        </p:nvSpPr>
        <p:spPr>
          <a:xfrm>
            <a:off x="-12700" y="0"/>
            <a:ext cx="9207500" cy="6896100"/>
          </a:xfrm>
          <a:prstGeom prst="rect">
            <a:avLst/>
          </a:prstGeom>
          <a:solidFill>
            <a:srgbClr val="000000"/>
          </a:solidFill>
          <a:ln w="12700">
            <a:solidFill>
              <a:srgbClr val="000000"/>
            </a:solidFill>
          </a:ln>
        </p:spPr>
        <p:txBody>
          <a:bodyPr lIns="50800" tIns="50800" rIns="50800" bIns="50800" anchor="ctr"/>
          <a:lstStyle/>
          <a:p>
            <a:pPr marL="40639" marR="40639" defTabSz="914400">
              <a:defRPr sz="1400">
                <a:uFill>
                  <a:solidFill>
                    <a:srgbClr val="000000"/>
                  </a:solidFill>
                </a:uFill>
                <a:latin typeface="+mn-lt"/>
                <a:ea typeface="+mn-ea"/>
                <a:cs typeface="+mn-cs"/>
                <a:sym typeface="Arial"/>
              </a:defRPr>
            </a:pPr>
            <a:endParaRPr/>
          </a:p>
        </p:txBody>
      </p:sp>
      <p:sp>
        <p:nvSpPr>
          <p:cNvPr id="316" name="Shape 316"/>
          <p:cNvSpPr/>
          <p:nvPr/>
        </p:nvSpPr>
        <p:spPr>
          <a:xfrm>
            <a:off x="3683000" y="2540000"/>
            <a:ext cx="1778000" cy="1778000"/>
          </a:xfrm>
          <a:prstGeom prst="ellipse">
            <a:avLst/>
          </a:prstGeom>
          <a:solidFill>
            <a:srgbClr val="011A9A"/>
          </a:solidFill>
          <a:ln w="254000">
            <a:solidFill>
              <a:srgbClr val="FF2600"/>
            </a:solidFill>
            <a:miter lim="400000"/>
          </a:ln>
        </p:spPr>
        <p:txBody>
          <a:bodyPr lIns="50800" tIns="50800" rIns="50800" bIns="50800" anchor="ctr"/>
          <a:lstStyle/>
          <a:p>
            <a:pPr marL="40639" marR="40639" defTabSz="914400">
              <a:defRPr sz="1400">
                <a:uFill>
                  <a:solidFill>
                    <a:srgbClr val="000000"/>
                  </a:solidFill>
                </a:uFill>
                <a:latin typeface="+mn-lt"/>
                <a:ea typeface="+mn-ea"/>
                <a:cs typeface="+mn-cs"/>
                <a:sym typeface="Arial"/>
              </a:defRPr>
            </a:pPr>
            <a:endParaRPr/>
          </a:p>
        </p:txBody>
      </p:sp>
      <p:sp>
        <p:nvSpPr>
          <p:cNvPr id="317" name="Shape 317"/>
          <p:cNvSpPr/>
          <p:nvPr/>
        </p:nvSpPr>
        <p:spPr>
          <a:xfrm flipV="1">
            <a:off x="0" y="3485927"/>
            <a:ext cx="646458" cy="224"/>
          </a:xfrm>
          <a:prstGeom prst="line">
            <a:avLst/>
          </a:prstGeom>
          <a:ln w="127000">
            <a:solidFill>
              <a:srgbClr val="FF2600"/>
            </a:solidFill>
            <a:miter lim="400000"/>
          </a:ln>
        </p:spPr>
        <p:txBody>
          <a:bodyPr lIns="50800" tIns="50800" rIns="50800" bIns="50800" anchor="ctr"/>
          <a:lstStyle/>
          <a:p>
            <a:endParaRPr/>
          </a:p>
        </p:txBody>
      </p:sp>
      <p:sp>
        <p:nvSpPr>
          <p:cNvPr id="318" name="Shape 318"/>
          <p:cNvSpPr/>
          <p:nvPr/>
        </p:nvSpPr>
        <p:spPr>
          <a:xfrm>
            <a:off x="8509000" y="3429000"/>
            <a:ext cx="635000" cy="0"/>
          </a:xfrm>
          <a:prstGeom prst="line">
            <a:avLst/>
          </a:prstGeom>
          <a:ln w="127000">
            <a:solidFill>
              <a:srgbClr val="FF2600"/>
            </a:solidFill>
            <a:miter lim="400000"/>
          </a:ln>
        </p:spPr>
        <p:txBody>
          <a:bodyPr lIns="50800" tIns="50800" rIns="50800" bIns="50800" anchor="ctr"/>
          <a:lstStyle/>
          <a:p>
            <a:endParaRPr/>
          </a:p>
        </p:txBody>
      </p:sp>
      <p:grpSp>
        <p:nvGrpSpPr>
          <p:cNvPr id="321" name="Group 321"/>
          <p:cNvGrpSpPr/>
          <p:nvPr/>
        </p:nvGrpSpPr>
        <p:grpSpPr>
          <a:xfrm rot="10800000">
            <a:off x="-1" y="5549900"/>
            <a:ext cx="1295401" cy="1295400"/>
            <a:chOff x="0" y="0"/>
            <a:chExt cx="1295400" cy="1295400"/>
          </a:xfrm>
        </p:grpSpPr>
        <p:sp>
          <p:nvSpPr>
            <p:cNvPr id="319" name="Shape 319"/>
            <p:cNvSpPr/>
            <p:nvPr/>
          </p:nvSpPr>
          <p:spPr>
            <a:xfrm>
              <a:off x="0" y="38100"/>
              <a:ext cx="1295400" cy="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sp>
          <p:nvSpPr>
            <p:cNvPr id="320" name="Shape 320"/>
            <p:cNvSpPr/>
            <p:nvPr/>
          </p:nvSpPr>
          <p:spPr>
            <a:xfrm flipV="1">
              <a:off x="1244600" y="0"/>
              <a:ext cx="0" cy="12954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grpSp>
      <p:grpSp>
        <p:nvGrpSpPr>
          <p:cNvPr id="324" name="Group 324"/>
          <p:cNvGrpSpPr/>
          <p:nvPr/>
        </p:nvGrpSpPr>
        <p:grpSpPr>
          <a:xfrm rot="10800000" flipH="1">
            <a:off x="7848600" y="5549900"/>
            <a:ext cx="1295400" cy="1295400"/>
            <a:chOff x="0" y="0"/>
            <a:chExt cx="1295400" cy="1295400"/>
          </a:xfrm>
        </p:grpSpPr>
        <p:sp>
          <p:nvSpPr>
            <p:cNvPr id="322" name="Shape 322"/>
            <p:cNvSpPr/>
            <p:nvPr/>
          </p:nvSpPr>
          <p:spPr>
            <a:xfrm>
              <a:off x="0" y="38100"/>
              <a:ext cx="1295400" cy="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sp>
          <p:nvSpPr>
            <p:cNvPr id="323" name="Shape 323"/>
            <p:cNvSpPr/>
            <p:nvPr/>
          </p:nvSpPr>
          <p:spPr>
            <a:xfrm flipV="1">
              <a:off x="1244600" y="0"/>
              <a:ext cx="0" cy="12954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grpSp>
      <p:grpSp>
        <p:nvGrpSpPr>
          <p:cNvPr id="327" name="Group 327"/>
          <p:cNvGrpSpPr/>
          <p:nvPr/>
        </p:nvGrpSpPr>
        <p:grpSpPr>
          <a:xfrm>
            <a:off x="7848600" y="12700"/>
            <a:ext cx="1295400" cy="1295400"/>
            <a:chOff x="0" y="0"/>
            <a:chExt cx="1295400" cy="1295400"/>
          </a:xfrm>
        </p:grpSpPr>
        <p:sp>
          <p:nvSpPr>
            <p:cNvPr id="325" name="Shape 325"/>
            <p:cNvSpPr/>
            <p:nvPr/>
          </p:nvSpPr>
          <p:spPr>
            <a:xfrm>
              <a:off x="0" y="50800"/>
              <a:ext cx="1295400" cy="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sp>
          <p:nvSpPr>
            <p:cNvPr id="326" name="Shape 326"/>
            <p:cNvSpPr/>
            <p:nvPr/>
          </p:nvSpPr>
          <p:spPr>
            <a:xfrm flipV="1">
              <a:off x="1244600" y="0"/>
              <a:ext cx="0" cy="12954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grpSp>
      <p:grpSp>
        <p:nvGrpSpPr>
          <p:cNvPr id="330" name="Group 330"/>
          <p:cNvGrpSpPr/>
          <p:nvPr/>
        </p:nvGrpSpPr>
        <p:grpSpPr>
          <a:xfrm flipH="1">
            <a:off x="0" y="12700"/>
            <a:ext cx="1295400" cy="1295400"/>
            <a:chOff x="0" y="0"/>
            <a:chExt cx="1295400" cy="1295400"/>
          </a:xfrm>
        </p:grpSpPr>
        <p:sp>
          <p:nvSpPr>
            <p:cNvPr id="328" name="Shape 328"/>
            <p:cNvSpPr/>
            <p:nvPr/>
          </p:nvSpPr>
          <p:spPr>
            <a:xfrm>
              <a:off x="0" y="50800"/>
              <a:ext cx="1295400" cy="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sp>
          <p:nvSpPr>
            <p:cNvPr id="329" name="Shape 329"/>
            <p:cNvSpPr/>
            <p:nvPr/>
          </p:nvSpPr>
          <p:spPr>
            <a:xfrm flipV="1">
              <a:off x="1244600" y="0"/>
              <a:ext cx="0" cy="12954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grpSp>
      <p:sp>
        <p:nvSpPr>
          <p:cNvPr id="331" name="Shape 331"/>
          <p:cNvSpPr/>
          <p:nvPr/>
        </p:nvSpPr>
        <p:spPr>
          <a:xfrm>
            <a:off x="4559300" y="222"/>
            <a:ext cx="12700" cy="651288"/>
          </a:xfrm>
          <a:prstGeom prst="line">
            <a:avLst/>
          </a:prstGeom>
          <a:ln w="127000">
            <a:solidFill>
              <a:srgbClr val="FF2600"/>
            </a:solidFill>
            <a:miter lim="400000"/>
          </a:ln>
        </p:spPr>
        <p:txBody>
          <a:bodyPr lIns="50800" tIns="50800" rIns="50800" bIns="50800" anchor="ctr"/>
          <a:lstStyle/>
          <a:p>
            <a:endParaRPr/>
          </a:p>
        </p:txBody>
      </p:sp>
      <p:sp>
        <p:nvSpPr>
          <p:cNvPr id="332" name="Shape 332"/>
          <p:cNvSpPr/>
          <p:nvPr/>
        </p:nvSpPr>
        <p:spPr>
          <a:xfrm>
            <a:off x="4559300" y="6210300"/>
            <a:ext cx="12700" cy="651288"/>
          </a:xfrm>
          <a:prstGeom prst="line">
            <a:avLst/>
          </a:prstGeom>
          <a:ln w="127000">
            <a:solidFill>
              <a:srgbClr val="FF2600"/>
            </a:solidFill>
            <a:miter lim="400000"/>
          </a:ln>
        </p:spPr>
        <p:txBody>
          <a:bodyPr lIns="50800" tIns="50800" rIns="50800" bIns="50800" anchor="ctr"/>
          <a:lstStyle/>
          <a:p>
            <a:endParaRPr/>
          </a:p>
        </p:txBody>
      </p:sp>
      <p:sp>
        <p:nvSpPr>
          <p:cNvPr id="333" name="Shape 333"/>
          <p:cNvSpPr>
            <a:spLocks noGrp="1"/>
          </p:cNvSpPr>
          <p:nvPr>
            <p:ph type="sldNum" sz="quarter" idx="2"/>
          </p:nvPr>
        </p:nvSpPr>
        <p:spPr>
          <a:xfrm>
            <a:off x="7463966" y="6245225"/>
            <a:ext cx="312068" cy="3048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a:t>
            </a:fld>
            <a:endParaRP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p:cNvSpPr>
          <p:nvPr>
            <p:ph type="sldNum" sz="quarter" idx="2"/>
          </p:nvPr>
        </p:nvSpPr>
        <p:spPr>
          <a:xfrm>
            <a:off x="4449045" y="6642100"/>
            <a:ext cx="24718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10</a:t>
            </a:fld>
            <a:endParaRPr/>
          </a:p>
        </p:txBody>
      </p:sp>
      <p:sp>
        <p:nvSpPr>
          <p:cNvPr id="403" name="Shape 403"/>
          <p:cNvSpPr/>
          <p:nvPr/>
        </p:nvSpPr>
        <p:spPr>
          <a:xfrm>
            <a:off x="300959" y="5104323"/>
            <a:ext cx="7704032" cy="11798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rPr sz="2200" dirty="0"/>
              <a:t>The </a:t>
            </a:r>
            <a:r>
              <a:rPr sz="2200" b="1" dirty="0"/>
              <a:t>amplitude</a:t>
            </a:r>
            <a:r>
              <a:rPr sz="2200" dirty="0"/>
              <a:t> is the distance from the midpoint to the crest </a:t>
            </a:r>
            <a:r>
              <a:rPr lang="de-CH" sz="2200" dirty="0"/>
              <a:t/>
            </a:r>
            <a:br>
              <a:rPr lang="de-CH" sz="2200" dirty="0"/>
            </a:br>
            <a:r>
              <a:rPr sz="2200" dirty="0"/>
              <a:t>(or to the trough).</a:t>
            </a:r>
            <a:br>
              <a:rPr sz="2200" dirty="0"/>
            </a:br>
            <a:r>
              <a:rPr lang="bo-CN" sz="2600" dirty="0">
                <a:latin typeface="Monlam Uni OuChan2"/>
                <a:cs typeface="Monlam Uni OuChan2"/>
              </a:rPr>
              <a:t>འདར་དཔངས་</a:t>
            </a:r>
            <a:r>
              <a:rPr sz="2600" dirty="0" err="1">
                <a:latin typeface="Monlam Uni OuChan2"/>
                <a:cs typeface="Monlam Uni OuChan2"/>
              </a:rPr>
              <a:t>ནི</a:t>
            </a:r>
            <a:r>
              <a:rPr sz="2600" dirty="0">
                <a:latin typeface="Monlam Uni OuChan2"/>
                <a:cs typeface="Monlam Uni OuChan2"/>
              </a:rPr>
              <a:t>་</a:t>
            </a:r>
            <a:r>
              <a:rPr lang="bo-CN" sz="2600" dirty="0">
                <a:latin typeface="Monlam Uni OuChan2"/>
                <a:cs typeface="Monlam Uni OuChan2"/>
              </a:rPr>
              <a:t>དཀྱིལ་ཚེག་</a:t>
            </a:r>
            <a:r>
              <a:rPr sz="2600" dirty="0" err="1">
                <a:latin typeface="Monlam Uni OuChan2"/>
                <a:cs typeface="Monlam Uni OuChan2"/>
              </a:rPr>
              <a:t>ནས</a:t>
            </a:r>
            <a:r>
              <a:rPr sz="2600" dirty="0">
                <a:latin typeface="Monlam Uni OuChan2"/>
                <a:cs typeface="Monlam Uni OuChan2"/>
              </a:rPr>
              <a:t>་</a:t>
            </a:r>
            <a:r>
              <a:rPr lang="bo-CN" sz="2600" dirty="0">
                <a:latin typeface="Monlam Uni OuChan2"/>
                <a:cs typeface="Monlam Uni OuChan2"/>
              </a:rPr>
              <a:t>ཟེའམ་ཤུར་</a:t>
            </a:r>
            <a:r>
              <a:rPr sz="2600" dirty="0" err="1">
                <a:latin typeface="Monlam Uni OuChan2"/>
                <a:cs typeface="Monlam Uni OuChan2"/>
              </a:rPr>
              <a:t>བར་གྱི་རྒྱང་ཐག་ལ་གོ</a:t>
            </a:r>
            <a:r>
              <a:rPr sz="2600" dirty="0">
                <a:latin typeface="Monlam Uni OuChan2"/>
                <a:cs typeface="Monlam Uni OuChan2"/>
              </a:rPr>
              <a:t>  </a:t>
            </a:r>
          </a:p>
        </p:txBody>
      </p:sp>
      <p:sp>
        <p:nvSpPr>
          <p:cNvPr id="404" name="Shape 404"/>
          <p:cNvSpPr/>
          <p:nvPr/>
        </p:nvSpPr>
        <p:spPr>
          <a:xfrm>
            <a:off x="300959" y="3583762"/>
            <a:ext cx="8694482" cy="12105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rPr sz="2200" dirty="0"/>
              <a:t>The </a:t>
            </a:r>
            <a:r>
              <a:rPr sz="2200" b="1" dirty="0"/>
              <a:t>wavelength</a:t>
            </a:r>
            <a:r>
              <a:rPr sz="2200" dirty="0"/>
              <a:t> of a wave is the distance from the top of one crest to the top of the next crest.</a:t>
            </a:r>
            <a:r>
              <a:rPr lang="en-US" sz="2200" dirty="0"/>
              <a:t> </a:t>
            </a:r>
            <a:r>
              <a:rPr sz="2200" dirty="0"/>
              <a:t/>
            </a:r>
            <a:br>
              <a:rPr sz="2200" dirty="0"/>
            </a:br>
            <a:r>
              <a:rPr sz="2600" dirty="0" err="1">
                <a:latin typeface="Monlam Uni OuChan2"/>
                <a:cs typeface="Monlam Uni OuChan2"/>
              </a:rPr>
              <a:t>རླབས་ཐག་ནི་རླབས་ཀྱི</a:t>
            </a:r>
            <a:r>
              <a:rPr sz="2600" dirty="0">
                <a:latin typeface="Monlam Uni OuChan2"/>
                <a:cs typeface="Monlam Uni OuChan2"/>
              </a:rPr>
              <a:t>་</a:t>
            </a:r>
            <a:r>
              <a:rPr lang="bo-CN" sz="2600" dirty="0">
                <a:latin typeface="Monlam Uni OuChan2"/>
                <a:cs typeface="Monlam Uni OuChan2"/>
              </a:rPr>
              <a:t>ཟེ་</a:t>
            </a:r>
            <a:r>
              <a:rPr sz="2600" dirty="0" err="1">
                <a:latin typeface="Monlam Uni OuChan2"/>
                <a:cs typeface="Monlam Uni OuChan2"/>
              </a:rPr>
              <a:t>གཅིག་ནས</a:t>
            </a:r>
            <a:r>
              <a:rPr sz="2600" dirty="0">
                <a:latin typeface="Monlam Uni OuChan2"/>
                <a:cs typeface="Monlam Uni OuChan2"/>
              </a:rPr>
              <a:t>་</a:t>
            </a:r>
            <a:r>
              <a:rPr lang="bo-CN" sz="2600" dirty="0">
                <a:latin typeface="Monlam Uni OuChan2"/>
                <a:cs typeface="Monlam Uni OuChan2"/>
              </a:rPr>
              <a:t>ཟེ་</a:t>
            </a:r>
            <a:r>
              <a:rPr sz="2600" dirty="0" err="1">
                <a:latin typeface="Monlam Uni OuChan2"/>
                <a:cs typeface="Monlam Uni OuChan2"/>
              </a:rPr>
              <a:t>གཞན་བར་གྱི་རྒྱང་ཐག་ལ་གོ</a:t>
            </a:r>
            <a:endParaRPr sz="2600" dirty="0">
              <a:latin typeface="Monlam Uni OuChan2"/>
              <a:cs typeface="Monlam Uni OuChan2"/>
            </a:endParaRPr>
          </a:p>
        </p:txBody>
      </p:sp>
      <p:sp>
        <p:nvSpPr>
          <p:cNvPr id="407" name="Shape 407"/>
          <p:cNvSpPr/>
          <p:nvPr/>
        </p:nvSpPr>
        <p:spPr>
          <a:xfrm>
            <a:off x="300959" y="34544"/>
            <a:ext cx="5771154" cy="5482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b="1"/>
            </a:pPr>
            <a:r>
              <a:rPr dirty="0"/>
              <a:t>Some Definitions     </a:t>
            </a:r>
            <a:r>
              <a:rPr sz="2600" dirty="0"/>
              <a:t>ཚིག་འགྲེལ་ཁག</a:t>
            </a:r>
          </a:p>
        </p:txBody>
      </p:sp>
      <p:grpSp>
        <p:nvGrpSpPr>
          <p:cNvPr id="2" name="Gruppierung 1"/>
          <p:cNvGrpSpPr/>
          <p:nvPr/>
        </p:nvGrpSpPr>
        <p:grpSpPr>
          <a:xfrm>
            <a:off x="300959" y="611468"/>
            <a:ext cx="8576421" cy="2718753"/>
            <a:chOff x="300959" y="653802"/>
            <a:chExt cx="8576423" cy="2612686"/>
          </a:xfrm>
        </p:grpSpPr>
        <p:pic>
          <p:nvPicPr>
            <p:cNvPr id="408" name="pasted-image.pdf"/>
            <p:cNvPicPr>
              <a:picLocks noChangeAspect="1"/>
            </p:cNvPicPr>
            <p:nvPr/>
          </p:nvPicPr>
          <p:blipFill>
            <a:blip r:embed="rId3"/>
            <a:stretch>
              <a:fillRect/>
            </a:stretch>
          </p:blipFill>
          <p:spPr>
            <a:xfrm>
              <a:off x="300959" y="653802"/>
              <a:ext cx="8576423" cy="2612686"/>
            </a:xfrm>
            <a:prstGeom prst="rect">
              <a:avLst/>
            </a:prstGeom>
            <a:ln w="12700" cap="flat">
              <a:noFill/>
              <a:miter lim="400000"/>
            </a:ln>
            <a:effectLst/>
          </p:spPr>
        </p:pic>
        <p:sp>
          <p:nvSpPr>
            <p:cNvPr id="409" name="Shape 409"/>
            <p:cNvSpPr/>
            <p:nvPr/>
          </p:nvSpPr>
          <p:spPr>
            <a:xfrm>
              <a:off x="3589247" y="2512475"/>
              <a:ext cx="674865" cy="3943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just">
                <a:tabLst>
                  <a:tab pos="749300" algn="l"/>
                </a:tabLst>
                <a:defRPr sz="2000"/>
              </a:lvl1pPr>
            </a:lstStyle>
            <a:p>
              <a:r>
                <a:rPr lang="bo-CN" dirty="0">
                  <a:latin typeface="Monlam Uni OuChan2"/>
                  <a:cs typeface="Monlam Uni OuChan2"/>
                </a:rPr>
                <a:t>རླབས་ཐག</a:t>
              </a:r>
            </a:p>
          </p:txBody>
        </p:sp>
        <p:sp>
          <p:nvSpPr>
            <p:cNvPr id="410" name="Shape 410"/>
            <p:cNvSpPr/>
            <p:nvPr/>
          </p:nvSpPr>
          <p:spPr>
            <a:xfrm>
              <a:off x="5362443" y="924109"/>
              <a:ext cx="674865" cy="3943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just">
                <a:tabLst>
                  <a:tab pos="749300" algn="l"/>
                </a:tabLst>
                <a:defRPr sz="2000"/>
              </a:lvl1pPr>
            </a:lstStyle>
            <a:p>
              <a:r>
                <a:rPr lang="bo-CN" dirty="0">
                  <a:latin typeface="Monlam Uni OuChan2"/>
                  <a:cs typeface="Monlam Uni OuChan2"/>
                </a:rPr>
                <a:t>རླབས་ཐག</a:t>
              </a:r>
              <a:endParaRPr dirty="0">
                <a:latin typeface="Monlam Uni OuChan2"/>
                <a:cs typeface="Monlam Uni OuChan2"/>
              </a:endParaRPr>
            </a:p>
          </p:txBody>
        </p:sp>
        <p:sp>
          <p:nvSpPr>
            <p:cNvPr id="411" name="Shape 411"/>
            <p:cNvSpPr/>
            <p:nvPr/>
          </p:nvSpPr>
          <p:spPr>
            <a:xfrm>
              <a:off x="4409705" y="1483565"/>
              <a:ext cx="931345" cy="3943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vl1pPr>
            </a:lstStyle>
            <a:p>
              <a:r>
                <a:rPr lang="bo-CN" dirty="0">
                  <a:latin typeface="Monlam Uni OuChan2"/>
                  <a:cs typeface="Monlam Uni OuChan2"/>
                </a:rPr>
                <a:t>འདར་དཔངས།</a:t>
              </a:r>
              <a:endParaRPr dirty="0">
                <a:latin typeface="Monlam Uni OuChan2"/>
                <a:cs typeface="Monlam Uni OuChan2"/>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2" animBg="1" advAuto="0"/>
      <p:bldP spid="404"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p:cNvSpPr>
          <p:nvPr>
            <p:ph type="sldNum" sz="quarter" idx="2"/>
          </p:nvPr>
        </p:nvSpPr>
        <p:spPr>
          <a:xfrm>
            <a:off x="4449045" y="6642100"/>
            <a:ext cx="24718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11</a:t>
            </a:fld>
            <a:endParaRPr/>
          </a:p>
        </p:txBody>
      </p:sp>
      <p:sp>
        <p:nvSpPr>
          <p:cNvPr id="405" name="Shape 405"/>
          <p:cNvSpPr/>
          <p:nvPr/>
        </p:nvSpPr>
        <p:spPr>
          <a:xfrm>
            <a:off x="300959" y="4588742"/>
            <a:ext cx="8576422" cy="19184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rPr sz="2200" dirty="0"/>
              <a:t>The </a:t>
            </a:r>
            <a:r>
              <a:rPr sz="2200" b="1" dirty="0"/>
              <a:t>frequency</a:t>
            </a:r>
            <a:r>
              <a:rPr sz="2200" dirty="0"/>
              <a:t> of a vibrating pendulum, or of an object on a spring, specifies the number of to and </a:t>
            </a:r>
            <a:r>
              <a:rPr sz="2200" dirty="0" err="1"/>
              <a:t>fro</a:t>
            </a:r>
            <a:r>
              <a:rPr sz="2200" dirty="0"/>
              <a:t> vibrations it makes in a given time (usually in 1 second)</a:t>
            </a:r>
            <a:br>
              <a:rPr sz="2200" dirty="0"/>
            </a:br>
            <a:r>
              <a:rPr lang="bo-CN" sz="2600" dirty="0">
                <a:latin typeface="Monlam Uni OuChan2"/>
                <a:cs typeface="Monlam Uni OuChan2"/>
              </a:rPr>
              <a:t>འདར་བཞིན་པའི་དཔྱང་རྡོའམ་ལྡེམ་རྩིབ་ལ་ཡོད་པའི་དངོས་པོའི་</a:t>
            </a:r>
            <a:r>
              <a:rPr sz="2600" dirty="0" err="1">
                <a:latin typeface="Monlam Uni OuChan2"/>
                <a:cs typeface="Monlam Uni OuChan2"/>
              </a:rPr>
              <a:t>ཟློས་ཕྱོད་ནི</a:t>
            </a:r>
            <a:r>
              <a:rPr sz="2600" dirty="0">
                <a:latin typeface="Monlam Uni OuChan2"/>
                <a:cs typeface="Monlam Uni OuChan2"/>
              </a:rPr>
              <a:t>་</a:t>
            </a:r>
            <a:r>
              <a:rPr lang="bo-CN" sz="2600" dirty="0">
                <a:latin typeface="Monlam Uni OuChan2"/>
                <a:cs typeface="Monlam Uni OuChan2"/>
              </a:rPr>
              <a:t>སྤྱིར་བཏང་</a:t>
            </a:r>
            <a:r>
              <a:rPr sz="2600" dirty="0" err="1">
                <a:latin typeface="Monlam Uni OuChan2"/>
                <a:cs typeface="Monlam Uni OuChan2"/>
              </a:rPr>
              <a:t>སྐར་ཆ་གཅིག</a:t>
            </a:r>
            <a:r>
              <a:rPr sz="2600" dirty="0">
                <a:latin typeface="Monlam Uni OuChan2"/>
                <a:cs typeface="Monlam Uni OuChan2"/>
              </a:rPr>
              <a:t>་</a:t>
            </a:r>
            <a:r>
              <a:rPr lang="bo-CN" sz="2600" dirty="0">
                <a:latin typeface="Monlam Uni OuChan2"/>
                <a:cs typeface="Monlam Uni OuChan2"/>
              </a:rPr>
              <a:t>གི་</a:t>
            </a:r>
            <a:r>
              <a:rPr sz="2600" dirty="0" err="1">
                <a:latin typeface="Monlam Uni OuChan2"/>
                <a:cs typeface="Monlam Uni OuChan2"/>
              </a:rPr>
              <a:t>ནང</a:t>
            </a:r>
            <a:r>
              <a:rPr sz="2600" dirty="0">
                <a:latin typeface="Monlam Uni OuChan2"/>
                <a:cs typeface="Monlam Uni OuChan2"/>
              </a:rPr>
              <a:t>་</a:t>
            </a:r>
            <a:r>
              <a:rPr lang="bo-CN" sz="2600" dirty="0">
                <a:latin typeface="Monlam Uni OuChan2"/>
                <a:cs typeface="Monlam Uni OuChan2"/>
              </a:rPr>
              <a:t>འདར་འགུལ་</a:t>
            </a:r>
            <a:r>
              <a:rPr lang="bo-CN" sz="2600" dirty="0">
                <a:latin typeface="Monlam Uni OuChan2"/>
                <a:ea typeface="Monlam ouchan 3"/>
                <a:cs typeface="Monlam Uni OuChan2"/>
                <a:sym typeface="Monlam ouchan 3"/>
              </a:rPr>
              <a:t>ཕར་ཚུར</a:t>
            </a:r>
            <a:r>
              <a:rPr lang="bo-CN" sz="2600" dirty="0">
                <a:latin typeface="Monlam Uni OuChan2"/>
                <a:cs typeface="Monlam Uni OuChan2"/>
              </a:rPr>
              <a:t>་</a:t>
            </a:r>
            <a:r>
              <a:rPr sz="2600" dirty="0" err="1">
                <a:latin typeface="Monlam Uni OuChan2"/>
                <a:cs typeface="Monlam Uni OuChan2"/>
              </a:rPr>
              <a:t>ཐེངས་ག་ཚོད་བྱེད་པའི་གྲངས་ལ་གོ</a:t>
            </a:r>
            <a:endParaRPr sz="2600" dirty="0">
              <a:latin typeface="Monlam Uni OuChan2"/>
              <a:cs typeface="Monlam Uni OuChan2"/>
            </a:endParaRPr>
          </a:p>
        </p:txBody>
      </p:sp>
      <p:sp>
        <p:nvSpPr>
          <p:cNvPr id="406" name="Shape 406"/>
          <p:cNvSpPr/>
          <p:nvPr/>
        </p:nvSpPr>
        <p:spPr>
          <a:xfrm>
            <a:off x="300959" y="3352700"/>
            <a:ext cx="8694482" cy="11798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rPr sz="2200" dirty="0"/>
              <a:t>The </a:t>
            </a:r>
            <a:r>
              <a:rPr sz="2200" b="1" dirty="0"/>
              <a:t>period</a:t>
            </a:r>
            <a:r>
              <a:rPr sz="2200" dirty="0"/>
              <a:t> of a wave or vibration is the time it takes for a complete vibration.</a:t>
            </a:r>
            <a:r>
              <a:rPr dirty="0"/>
              <a:t/>
            </a:r>
            <a:br>
              <a:rPr dirty="0"/>
            </a:br>
            <a:r>
              <a:rPr sz="2600" dirty="0" err="1">
                <a:latin typeface="Monlam Uni OuChan2"/>
                <a:cs typeface="Monlam Uni OuChan2"/>
              </a:rPr>
              <a:t>རླབས</a:t>
            </a:r>
            <a:r>
              <a:rPr sz="2600" dirty="0">
                <a:latin typeface="Monlam Uni OuChan2"/>
                <a:cs typeface="Monlam Uni OuChan2"/>
              </a:rPr>
              <a:t>་</a:t>
            </a:r>
            <a:r>
              <a:rPr lang="bo-CN" sz="2600" dirty="0">
                <a:latin typeface="Monlam Uni OuChan2"/>
                <a:cs typeface="Monlam Uni OuChan2"/>
              </a:rPr>
              <a:t>སམ་འདར་འགུལ་གྱི་ཡུན་ཚད་</a:t>
            </a:r>
            <a:r>
              <a:rPr sz="2600" dirty="0" err="1">
                <a:latin typeface="Monlam Uni OuChan2"/>
                <a:cs typeface="Monlam Uni OuChan2"/>
              </a:rPr>
              <a:t>ནི་འདར་འགུལ་ཆ་ཚང་ཞིག་གི་དུས</a:t>
            </a:r>
            <a:r>
              <a:rPr sz="2600" dirty="0">
                <a:latin typeface="Monlam Uni OuChan2"/>
                <a:cs typeface="Monlam Uni OuChan2"/>
              </a:rPr>
              <a:t>་</a:t>
            </a:r>
            <a:r>
              <a:rPr lang="bo-CN" sz="2600" dirty="0">
                <a:latin typeface="Monlam Uni OuChan2"/>
                <a:cs typeface="Monlam Uni OuChan2"/>
              </a:rPr>
              <a:t>ཡུན་</a:t>
            </a:r>
            <a:r>
              <a:rPr sz="2600" dirty="0" err="1">
                <a:latin typeface="Monlam Uni OuChan2"/>
                <a:cs typeface="Monlam Uni OuChan2"/>
              </a:rPr>
              <a:t>ལ་གོ</a:t>
            </a:r>
            <a:endParaRPr sz="2600" dirty="0">
              <a:latin typeface="Monlam Uni OuChan2"/>
              <a:cs typeface="Monlam Uni OuChan2"/>
            </a:endParaRPr>
          </a:p>
        </p:txBody>
      </p:sp>
      <p:sp>
        <p:nvSpPr>
          <p:cNvPr id="407" name="Shape 407"/>
          <p:cNvSpPr/>
          <p:nvPr/>
        </p:nvSpPr>
        <p:spPr>
          <a:xfrm>
            <a:off x="300959" y="34544"/>
            <a:ext cx="5771154" cy="5482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b="1"/>
            </a:pPr>
            <a:r>
              <a:rPr dirty="0"/>
              <a:t>Some Definitions     </a:t>
            </a:r>
            <a:r>
              <a:rPr sz="2600" dirty="0"/>
              <a:t>ཚིག་འགྲེལ་ཁག</a:t>
            </a:r>
          </a:p>
        </p:txBody>
      </p:sp>
      <p:grpSp>
        <p:nvGrpSpPr>
          <p:cNvPr id="2" name="Gruppierung 1"/>
          <p:cNvGrpSpPr/>
          <p:nvPr/>
        </p:nvGrpSpPr>
        <p:grpSpPr>
          <a:xfrm>
            <a:off x="300959" y="611468"/>
            <a:ext cx="8576421" cy="2718753"/>
            <a:chOff x="300959" y="653802"/>
            <a:chExt cx="8576423" cy="2612686"/>
          </a:xfrm>
        </p:grpSpPr>
        <p:pic>
          <p:nvPicPr>
            <p:cNvPr id="408" name="pasted-image.pdf"/>
            <p:cNvPicPr>
              <a:picLocks noChangeAspect="1"/>
            </p:cNvPicPr>
            <p:nvPr/>
          </p:nvPicPr>
          <p:blipFill>
            <a:blip r:embed="rId3"/>
            <a:stretch>
              <a:fillRect/>
            </a:stretch>
          </p:blipFill>
          <p:spPr>
            <a:xfrm>
              <a:off x="300959" y="653802"/>
              <a:ext cx="8576423" cy="2612686"/>
            </a:xfrm>
            <a:prstGeom prst="rect">
              <a:avLst/>
            </a:prstGeom>
            <a:ln w="12700" cap="flat">
              <a:noFill/>
              <a:miter lim="400000"/>
            </a:ln>
            <a:effectLst/>
          </p:spPr>
        </p:pic>
        <p:sp>
          <p:nvSpPr>
            <p:cNvPr id="409" name="Shape 409"/>
            <p:cNvSpPr/>
            <p:nvPr/>
          </p:nvSpPr>
          <p:spPr>
            <a:xfrm>
              <a:off x="3589247" y="2512475"/>
              <a:ext cx="674865" cy="3943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just">
                <a:tabLst>
                  <a:tab pos="749300" algn="l"/>
                </a:tabLst>
                <a:defRPr sz="2000"/>
              </a:lvl1pPr>
            </a:lstStyle>
            <a:p>
              <a:r>
                <a:rPr lang="bo-CN" dirty="0">
                  <a:latin typeface="Monlam Uni OuChan2"/>
                  <a:cs typeface="Monlam Uni OuChan2"/>
                </a:rPr>
                <a:t>རླབས་ཐག</a:t>
              </a:r>
            </a:p>
          </p:txBody>
        </p:sp>
        <p:sp>
          <p:nvSpPr>
            <p:cNvPr id="410" name="Shape 410"/>
            <p:cNvSpPr/>
            <p:nvPr/>
          </p:nvSpPr>
          <p:spPr>
            <a:xfrm>
              <a:off x="5362443" y="924109"/>
              <a:ext cx="674865" cy="3943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just">
                <a:tabLst>
                  <a:tab pos="749300" algn="l"/>
                </a:tabLst>
                <a:defRPr sz="2000"/>
              </a:lvl1pPr>
            </a:lstStyle>
            <a:p>
              <a:r>
                <a:rPr lang="bo-CN" dirty="0">
                  <a:latin typeface="Monlam Uni OuChan2"/>
                  <a:cs typeface="Monlam Uni OuChan2"/>
                </a:rPr>
                <a:t>རླབས་ཐག</a:t>
              </a:r>
              <a:endParaRPr dirty="0">
                <a:latin typeface="Monlam Uni OuChan2"/>
                <a:cs typeface="Monlam Uni OuChan2"/>
              </a:endParaRPr>
            </a:p>
          </p:txBody>
        </p:sp>
        <p:sp>
          <p:nvSpPr>
            <p:cNvPr id="411" name="Shape 411"/>
            <p:cNvSpPr/>
            <p:nvPr/>
          </p:nvSpPr>
          <p:spPr>
            <a:xfrm>
              <a:off x="4409705" y="1483565"/>
              <a:ext cx="1132522" cy="3943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000"/>
              </a:lvl1pPr>
            </a:lstStyle>
            <a:p>
              <a:r>
                <a:rPr lang="bo-CN" dirty="0">
                  <a:latin typeface="Monlam Uni OuChan2"/>
                  <a:cs typeface="Monlam Uni OuChan2"/>
                </a:rPr>
                <a:t>འདར་དཔངས།</a:t>
              </a:r>
              <a:endParaRPr dirty="0">
                <a:latin typeface="Monlam Uni OuChan2"/>
                <a:cs typeface="Monlam Uni OuChan2"/>
              </a:endParaRPr>
            </a:p>
          </p:txBody>
        </p:sp>
      </p:grpSp>
    </p:spTree>
    <p:extLst>
      <p:ext uri="{BB962C8B-B14F-4D97-AF65-F5344CB8AC3E}">
        <p14:creationId xmlns:p14="http://schemas.microsoft.com/office/powerpoint/2010/main" val="429886271"/>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animBg="1" advAuto="0"/>
      <p:bldP spid="406"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p:nvPr/>
        </p:nvSpPr>
        <p:spPr>
          <a:xfrm>
            <a:off x="-38100" y="-25400"/>
            <a:ext cx="9207500" cy="6908800"/>
          </a:xfrm>
          <a:prstGeom prst="rect">
            <a:avLst/>
          </a:prstGeom>
          <a:solidFill>
            <a:srgbClr val="000000"/>
          </a:solidFill>
          <a:ln w="25400">
            <a:solidFill>
              <a:srgbClr val="000000"/>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7" name="Shape 41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12</a:t>
            </a:fld>
            <a:endParaRPr/>
          </a:p>
        </p:txBody>
      </p:sp>
      <p:sp>
        <p:nvSpPr>
          <p:cNvPr id="5" name="Shape 697"/>
          <p:cNvSpPr/>
          <p:nvPr/>
        </p:nvSpPr>
        <p:spPr>
          <a:xfrm>
            <a:off x="3522910" y="2946817"/>
            <a:ext cx="2098181" cy="964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4000">
                <a:solidFill>
                  <a:srgbClr val="FFFFFF"/>
                </a:solidFill>
              </a:defRPr>
            </a:lvl1pPr>
          </a:lstStyle>
          <a:p>
            <a:r>
              <a:rPr lang="de-CH" sz="2800" dirty="0" err="1"/>
              <a:t>Projector</a:t>
            </a:r>
            <a:r>
              <a:rPr sz="2800" dirty="0"/>
              <a:t> off</a:t>
            </a:r>
            <a:r>
              <a:rPr lang="de-CH" sz="2800" dirty="0"/>
              <a:t/>
            </a:r>
            <a:br>
              <a:rPr lang="de-CH" sz="2800" dirty="0"/>
            </a:br>
            <a:r>
              <a:rPr lang="de-CH" sz="2800" dirty="0"/>
              <a:t>Experiments</a:t>
            </a:r>
            <a:endParaRPr sz="2800" dirty="0"/>
          </a:p>
        </p:txBody>
      </p:sp>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13</a:t>
            </a:fld>
            <a:endParaRPr/>
          </a:p>
        </p:txBody>
      </p:sp>
      <p:sp>
        <p:nvSpPr>
          <p:cNvPr id="423" name="Shape 423"/>
          <p:cNvSpPr/>
          <p:nvPr/>
        </p:nvSpPr>
        <p:spPr>
          <a:xfrm>
            <a:off x="259315" y="5223219"/>
            <a:ext cx="8528261" cy="12105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rPr dirty="0"/>
              <a:t>The </a:t>
            </a:r>
            <a:r>
              <a:rPr b="1" dirty="0"/>
              <a:t>wave speed</a:t>
            </a:r>
            <a:r>
              <a:rPr dirty="0"/>
              <a:t> is the speed, with which a crest (or trough) of a wave is moving.</a:t>
            </a:r>
            <a:br>
              <a:rPr dirty="0"/>
            </a:br>
            <a:r>
              <a:rPr lang="bo-CN" sz="2400" dirty="0">
                <a:latin typeface="Monlam Uni OuChan2"/>
                <a:cs typeface="Monlam Uni OuChan2"/>
              </a:rPr>
              <a:t>རླབས་ཀྱི་མགྱོགས་ཚད</a:t>
            </a:r>
            <a:r>
              <a:rPr sz="2400" dirty="0">
                <a:latin typeface="Monlam Uni OuChan2"/>
                <a:cs typeface="Monlam Uni OuChan2"/>
              </a:rPr>
              <a:t>་</a:t>
            </a:r>
            <a:r>
              <a:rPr sz="2400" dirty="0" err="1">
                <a:latin typeface="Monlam Uni OuChan2"/>
                <a:cs typeface="Monlam Uni OuChan2"/>
              </a:rPr>
              <a:t>ནི</a:t>
            </a:r>
            <a:r>
              <a:rPr sz="2400" dirty="0">
                <a:latin typeface="Monlam Uni OuChan2"/>
                <a:cs typeface="Monlam Uni OuChan2"/>
              </a:rPr>
              <a:t>་</a:t>
            </a:r>
            <a:r>
              <a:rPr lang="bo-CN" sz="2400" dirty="0">
                <a:latin typeface="Monlam Uni OuChan2"/>
                <a:cs typeface="Monlam Uni OuChan2"/>
              </a:rPr>
              <a:t>རླབས་ཀྱི་ཟེའམ་ཤུར་གང་རུང་འགུལ་སྐྱོད་ཀྱི་མགྱོགས་ཚད་ལ་གོ</a:t>
            </a:r>
            <a:endParaRPr sz="2400" dirty="0">
              <a:latin typeface="Monlam Uni OuChan2"/>
              <a:cs typeface="Monlam Uni OuChan2"/>
            </a:endParaRPr>
          </a:p>
        </p:txBody>
      </p:sp>
      <p:sp>
        <p:nvSpPr>
          <p:cNvPr id="424" name="Shape 424"/>
          <p:cNvSpPr/>
          <p:nvPr/>
        </p:nvSpPr>
        <p:spPr>
          <a:xfrm>
            <a:off x="259315" y="215232"/>
            <a:ext cx="5345057" cy="10874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6161">
              <a:defRPr sz="3200" b="1">
                <a:solidFill>
                  <a:srgbClr val="011993"/>
                </a:solidFill>
              </a:defRPr>
            </a:pPr>
            <a:r>
              <a:rPr dirty="0"/>
              <a:t>2. Wave Motion</a:t>
            </a:r>
            <a:br>
              <a:rPr dirty="0"/>
            </a:br>
            <a:r>
              <a:rPr dirty="0">
                <a:latin typeface="Monlam Uni OuChan2"/>
                <a:cs typeface="Monlam Uni OuChan2"/>
              </a:rPr>
              <a:t>༢  </a:t>
            </a:r>
            <a:r>
              <a:rPr lang="de-CH" dirty="0">
                <a:latin typeface="Monlam Uni OuChan2"/>
                <a:cs typeface="Monlam Uni OuChan2"/>
              </a:rPr>
              <a:t> </a:t>
            </a:r>
            <a:r>
              <a:rPr dirty="0">
                <a:latin typeface="Monlam Uni OuChan2"/>
                <a:cs typeface="Monlam Uni OuChan2"/>
              </a:rPr>
              <a:t>རླབས་ཀྱི་</a:t>
            </a:r>
            <a:r>
              <a:rPr lang="bo-CN" sz="3200" i="0" u="none" strike="noStrike" dirty="0">
                <a:effectLst/>
                <a:latin typeface="Monlam Uni OuChan2"/>
                <a:cs typeface="Monlam Uni OuChan2"/>
              </a:rPr>
              <a:t>འགུལ་སྐྱོད།</a:t>
            </a:r>
            <a:endParaRPr sz="3200" dirty="0">
              <a:latin typeface="Monlam Uni OuChan2"/>
              <a:cs typeface="Monlam Uni OuChan2"/>
            </a:endParaRPr>
          </a:p>
        </p:txBody>
      </p:sp>
      <p:grpSp>
        <p:nvGrpSpPr>
          <p:cNvPr id="3" name="Gruppierung 2"/>
          <p:cNvGrpSpPr/>
          <p:nvPr/>
        </p:nvGrpSpPr>
        <p:grpSpPr>
          <a:xfrm>
            <a:off x="217900" y="1429333"/>
            <a:ext cx="8406582" cy="3316683"/>
            <a:chOff x="217900" y="1429333"/>
            <a:chExt cx="8406582" cy="3316683"/>
          </a:xfrm>
        </p:grpSpPr>
        <p:grpSp>
          <p:nvGrpSpPr>
            <p:cNvPr id="429" name="Group 429"/>
            <p:cNvGrpSpPr/>
            <p:nvPr/>
          </p:nvGrpSpPr>
          <p:grpSpPr>
            <a:xfrm>
              <a:off x="259315" y="1890998"/>
              <a:ext cx="8365167" cy="2855018"/>
              <a:chOff x="0" y="688645"/>
              <a:chExt cx="8365166" cy="2472605"/>
            </a:xfrm>
          </p:grpSpPr>
          <p:sp>
            <p:nvSpPr>
              <p:cNvPr id="426" name="Shape 426"/>
              <p:cNvSpPr/>
              <p:nvPr/>
            </p:nvSpPr>
            <p:spPr>
              <a:xfrm>
                <a:off x="3057" y="688645"/>
                <a:ext cx="8362109" cy="12065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400"/>
                </a:pPr>
                <a:r>
                  <a:rPr dirty="0"/>
                  <a:t>From observation we also can say:  A </a:t>
                </a:r>
                <a:r>
                  <a:rPr b="1" dirty="0"/>
                  <a:t>wave </a:t>
                </a:r>
                <a:r>
                  <a:rPr dirty="0"/>
                  <a:t>is a disturbance that travels from one place to another transporting energy along with it, but not necessarily matter.</a:t>
                </a:r>
              </a:p>
            </p:txBody>
          </p:sp>
          <p:sp>
            <p:nvSpPr>
              <p:cNvPr id="428" name="Shape 428"/>
              <p:cNvSpPr/>
              <p:nvPr/>
            </p:nvSpPr>
            <p:spPr>
              <a:xfrm>
                <a:off x="0" y="1920896"/>
                <a:ext cx="8227577" cy="12403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nSpc>
                    <a:spcPct val="120000"/>
                  </a:lnSpc>
                  <a:defRPr sz="2400" b="1"/>
                </a:pPr>
                <a:r>
                  <a:rPr lang="bo-CN" dirty="0">
                    <a:latin typeface="Monlam Uni OuChan2"/>
                    <a:cs typeface="Monlam Uni OuChan2"/>
                  </a:rPr>
                  <a:t>མཚན་གཉིད།</a:t>
                </a:r>
                <a:r>
                  <a:rPr lang="en-US" dirty="0">
                    <a:latin typeface="Monlam Uni OuChan2"/>
                    <a:cs typeface="Monlam Uni OuChan2"/>
                  </a:rPr>
                  <a:t> : </a:t>
                </a:r>
                <a:r>
                  <a:rPr dirty="0" err="1">
                    <a:latin typeface="Monlam Uni OuChan2"/>
                    <a:cs typeface="Monlam Uni OuChan2"/>
                  </a:rPr>
                  <a:t>རླབས</a:t>
                </a:r>
                <a:r>
                  <a:rPr lang="bo-CN" dirty="0">
                    <a:latin typeface="Monlam Uni OuChan2"/>
                    <a:cs typeface="Monlam Uni OuChan2"/>
                  </a:rPr>
                  <a:t>། </a:t>
                </a:r>
                <a:r>
                  <a:rPr dirty="0" err="1">
                    <a:latin typeface="Monlam Uni OuChan2"/>
                    <a:cs typeface="Monlam Uni OuChan2"/>
                  </a:rPr>
                  <a:t>རླབས་ཀྱི་མགྱོགས་ཚད</a:t>
                </a:r>
                <a:r>
                  <a:rPr lang="bo-CN" dirty="0">
                    <a:latin typeface="Monlam Uni OuChan2"/>
                    <a:cs typeface="Monlam Uni OuChan2"/>
                  </a:rPr>
                  <a:t>།</a:t>
                </a:r>
                <a:r>
                  <a:rPr lang="en-US" dirty="0">
                    <a:latin typeface="Monlam Uni OuChan2"/>
                    <a:cs typeface="Monlam Uni OuChan2"/>
                  </a:rPr>
                  <a:t/>
                </a:r>
                <a:br>
                  <a:rPr lang="en-US" dirty="0">
                    <a:latin typeface="Monlam Uni OuChan2"/>
                    <a:cs typeface="Monlam Uni OuChan2"/>
                  </a:rPr>
                </a:br>
                <a:r>
                  <a:rPr sz="2400" dirty="0" err="1">
                    <a:latin typeface="Monlam Uni OuChan2"/>
                    <a:cs typeface="Monlam Uni OuChan2"/>
                  </a:rPr>
                  <a:t>ང་ཚོས</a:t>
                </a:r>
                <a:r>
                  <a:rPr sz="2400" dirty="0">
                    <a:latin typeface="Monlam Uni OuChan2"/>
                    <a:cs typeface="Monlam Uni OuChan2"/>
                  </a:rPr>
                  <a:t>་</a:t>
                </a:r>
                <a:r>
                  <a:rPr lang="bo-CN" sz="2400" i="0" u="none" strike="noStrike" dirty="0">
                    <a:effectLst/>
                    <a:latin typeface="Monlam Uni OuChan2"/>
                    <a:cs typeface="Monlam Uni OuChan2"/>
                  </a:rPr>
                  <a:t>ལྟ་ཞིབ་ལས་འདི་ལྟར་བཤད་ཐུབ།</a:t>
                </a:r>
                <a:r>
                  <a:rPr lang="en-US" sz="2400" i="0" u="none" strike="noStrike" dirty="0">
                    <a:effectLst/>
                    <a:latin typeface="Monlam Uni OuChan2"/>
                    <a:cs typeface="Monlam Uni OuChan2"/>
                  </a:rPr>
                  <a:t> : </a:t>
                </a:r>
                <a:r>
                  <a:rPr sz="2400" dirty="0" err="1">
                    <a:latin typeface="Monlam Uni OuChan2"/>
                    <a:cs typeface="Monlam Uni OuChan2"/>
                  </a:rPr>
                  <a:t>རླབས་ཞེས་པ་ནི</a:t>
                </a:r>
                <a:r>
                  <a:rPr sz="2400" dirty="0">
                    <a:latin typeface="Monlam Uni OuChan2"/>
                    <a:cs typeface="Monlam Uni OuChan2"/>
                  </a:rPr>
                  <a:t>་</a:t>
                </a:r>
                <a:r>
                  <a:rPr lang="bo-CN" sz="2400" i="0" u="none" strike="noStrike" dirty="0">
                    <a:effectLst/>
                    <a:latin typeface="Monlam Uni OuChan2"/>
                    <a:cs typeface="Monlam Uni OuChan2"/>
                  </a:rPr>
                  <a:t>བསུན་གཙེར་ཞིག་དང་དེ་</a:t>
                </a:r>
                <a:r>
                  <a:rPr sz="2400" dirty="0" err="1">
                    <a:latin typeface="Monlam Uni OuChan2"/>
                    <a:cs typeface="Monlam Uni OuChan2"/>
                  </a:rPr>
                  <a:t>གནས་གཅིག་ནས་གཞན་ཞིག་ལ</a:t>
                </a:r>
                <a:r>
                  <a:rPr sz="2400" dirty="0">
                    <a:latin typeface="Monlam Uni OuChan2"/>
                    <a:cs typeface="Monlam Uni OuChan2"/>
                  </a:rPr>
                  <a:t>་</a:t>
                </a:r>
                <a:r>
                  <a:rPr lang="bo-CN" sz="2400" i="0" u="none" strike="noStrike" dirty="0">
                    <a:effectLst/>
                    <a:latin typeface="Monlam Uni OuChan2"/>
                    <a:cs typeface="Monlam Uni OuChan2"/>
                  </a:rPr>
                  <a:t>འགྲུལ་བཞུད་བྱེད་པའི་སྐབས་</a:t>
                </a:r>
                <a:r>
                  <a:rPr sz="2400" dirty="0" err="1">
                    <a:latin typeface="Monlam Uni OuChan2"/>
                    <a:cs typeface="Monlam Uni OuChan2"/>
                  </a:rPr>
                  <a:t>ནུས་པ་དབོར་འདྲེན་བྱེད་པ་ལ་གོ</a:t>
                </a:r>
                <a:r>
                  <a:rPr lang="en-US" sz="2400" dirty="0">
                    <a:latin typeface="Monlam Uni OuChan2"/>
                    <a:cs typeface="Monlam Uni OuChan2"/>
                  </a:rPr>
                  <a:t> </a:t>
                </a:r>
                <a:r>
                  <a:rPr lang="bo-CN" sz="2400" i="0" u="none" strike="noStrike" dirty="0">
                    <a:effectLst/>
                    <a:latin typeface="Monlam Uni OuChan2"/>
                    <a:cs typeface="Monlam Uni OuChan2"/>
                  </a:rPr>
                  <a:t>ཡིན་ནའང་བེམ་གཟུགས་དབོར་འདྲེན་བྱེད་</a:t>
                </a:r>
                <a:r>
                  <a:rPr lang="bo-CN" sz="2400" dirty="0">
                    <a:latin typeface="Monlam Uni OuChan2"/>
                    <a:cs typeface="Monlam Uni OuChan2"/>
                  </a:rPr>
                  <a:t>པའི་ངེས་པ་མེད</a:t>
                </a:r>
                <a:r>
                  <a:rPr lang="bo-CN" sz="2400" i="0" u="none" strike="noStrike" dirty="0">
                    <a:effectLst/>
                    <a:latin typeface="Monlam Uni OuChan2"/>
                    <a:cs typeface="Monlam Uni OuChan2"/>
                  </a:rPr>
                  <a:t>།</a:t>
                </a:r>
                <a:endParaRPr sz="2400" dirty="0">
                  <a:latin typeface="Monlam Uni OuChan2"/>
                  <a:cs typeface="Monlam Uni OuChan2"/>
                </a:endParaRPr>
              </a:p>
            </p:txBody>
          </p:sp>
        </p:grpSp>
        <p:sp>
          <p:nvSpPr>
            <p:cNvPr id="2" name="Rechteck 1"/>
            <p:cNvSpPr/>
            <p:nvPr/>
          </p:nvSpPr>
          <p:spPr>
            <a:xfrm>
              <a:off x="217900" y="1429333"/>
              <a:ext cx="4716856" cy="461665"/>
            </a:xfrm>
            <a:prstGeom prst="rect">
              <a:avLst/>
            </a:prstGeom>
          </p:spPr>
          <p:txBody>
            <a:bodyPr wrap="none">
              <a:spAutoFit/>
            </a:bodyPr>
            <a:lstStyle/>
            <a:p>
              <a:r>
                <a:rPr lang="de-DE" sz="2400" b="1" dirty="0" err="1"/>
                <a:t>Definitions</a:t>
              </a:r>
              <a:r>
                <a:rPr lang="de-DE" sz="2400" b="1" dirty="0"/>
                <a:t>: Wave, Wave </a:t>
              </a:r>
              <a:r>
                <a:rPr lang="de-DE" sz="2400" b="1" dirty="0" err="1"/>
                <a:t>speed</a:t>
              </a:r>
              <a:r>
                <a:rPr lang="de-DE" sz="2400" b="1" dirty="0"/>
                <a:t> </a:t>
              </a:r>
              <a:endParaRPr lang="de-DE" sz="2400" b="1" dirty="0">
                <a:latin typeface="Monlam Uni PayTsik"/>
                <a:ea typeface="Monlam Uni PayTsik"/>
                <a:cs typeface="Monlam Uni PayTsik"/>
                <a:sym typeface="Monlam Uni PayTsik"/>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14</a:t>
            </a:fld>
            <a:endParaRPr/>
          </a:p>
        </p:txBody>
      </p:sp>
      <p:pic>
        <p:nvPicPr>
          <p:cNvPr id="432" name="pasted-image.tiff"/>
          <p:cNvPicPr>
            <a:picLocks noChangeAspect="1"/>
          </p:cNvPicPr>
          <p:nvPr/>
        </p:nvPicPr>
        <p:blipFill>
          <a:blip r:embed="rId2"/>
          <a:stretch>
            <a:fillRect/>
          </a:stretch>
        </p:blipFill>
        <p:spPr>
          <a:xfrm>
            <a:off x="708072" y="531054"/>
            <a:ext cx="7727856" cy="5795892"/>
          </a:xfrm>
          <a:prstGeom prst="rect">
            <a:avLst/>
          </a:prstGeom>
          <a:ln w="12700">
            <a:miter lim="400000"/>
          </a:ln>
        </p:spPr>
      </p:pic>
      <p:grpSp>
        <p:nvGrpSpPr>
          <p:cNvPr id="435" name="Group 435"/>
          <p:cNvGrpSpPr/>
          <p:nvPr/>
        </p:nvGrpSpPr>
        <p:grpSpPr>
          <a:xfrm>
            <a:off x="6616700" y="2219364"/>
            <a:ext cx="1857050" cy="1187823"/>
            <a:chOff x="0" y="-20577"/>
            <a:chExt cx="1857049" cy="1187821"/>
          </a:xfrm>
        </p:grpSpPr>
        <p:sp>
          <p:nvSpPr>
            <p:cNvPr id="433" name="Shape 433"/>
            <p:cNvSpPr/>
            <p:nvPr/>
          </p:nvSpPr>
          <p:spPr>
            <a:xfrm flipV="1">
              <a:off x="0" y="973381"/>
              <a:ext cx="545604" cy="193863"/>
            </a:xfrm>
            <a:prstGeom prst="line">
              <a:avLst/>
            </a:prstGeom>
            <a:noFill/>
            <a:ln w="38100" cap="flat">
              <a:solidFill>
                <a:schemeClr val="accent5"/>
              </a:solidFill>
              <a:prstDash val="solid"/>
              <a:miter lim="400000"/>
              <a:headEnd type="triangle" w="med" len="med"/>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4" name="Shape 434"/>
            <p:cNvSpPr/>
            <p:nvPr/>
          </p:nvSpPr>
          <p:spPr>
            <a:xfrm>
              <a:off x="264604" y="-20577"/>
              <a:ext cx="1592445" cy="841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200">
                  <a:solidFill>
                    <a:schemeClr val="accent5"/>
                  </a:solidFill>
                </a:defRPr>
              </a:pPr>
              <a:r>
                <a:rPr dirty="0"/>
                <a:t>Wavelength</a:t>
              </a:r>
              <a:br>
                <a:rPr dirty="0"/>
              </a:br>
              <a:r>
                <a:rPr sz="2600" dirty="0" err="1">
                  <a:latin typeface="Monlam Uni OuChan2"/>
                  <a:cs typeface="Monlam Uni OuChan2"/>
                </a:rPr>
                <a:t>རླབས</a:t>
              </a:r>
              <a:r>
                <a:rPr sz="2600" dirty="0">
                  <a:latin typeface="Monlam Uni OuChan2"/>
                  <a:cs typeface="Monlam Uni OuChan2"/>
                </a:rPr>
                <a:t>་</a:t>
              </a:r>
              <a:r>
                <a:rPr lang="bo-CN" sz="2600" dirty="0">
                  <a:latin typeface="Monlam Uni OuChan2"/>
                  <a:cs typeface="Monlam Uni OuChan2"/>
                </a:rPr>
                <a:t>ཐག</a:t>
              </a:r>
              <a:endParaRPr sz="2600" dirty="0">
                <a:latin typeface="Monlam Uni OuChan2"/>
                <a:cs typeface="Monlam Uni OuChan2"/>
              </a:endParaRPr>
            </a:p>
          </p:txBody>
        </p:sp>
      </p:grpSp>
      <p:grpSp>
        <p:nvGrpSpPr>
          <p:cNvPr id="438" name="Group 438"/>
          <p:cNvGrpSpPr/>
          <p:nvPr/>
        </p:nvGrpSpPr>
        <p:grpSpPr>
          <a:xfrm>
            <a:off x="5609827" y="4882869"/>
            <a:ext cx="2290081" cy="1440980"/>
            <a:chOff x="0" y="0"/>
            <a:chExt cx="2290079" cy="1440978"/>
          </a:xfrm>
        </p:grpSpPr>
        <p:sp>
          <p:nvSpPr>
            <p:cNvPr id="436" name="Shape 436"/>
            <p:cNvSpPr/>
            <p:nvPr/>
          </p:nvSpPr>
          <p:spPr>
            <a:xfrm>
              <a:off x="1112751" y="0"/>
              <a:ext cx="1059301" cy="698307"/>
            </a:xfrm>
            <a:prstGeom prst="line">
              <a:avLst/>
            </a:prstGeom>
            <a:noFill/>
            <a:ln w="50800" cap="flat">
              <a:solidFill>
                <a:srgbClr val="FFFB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7" name="Shape 437"/>
            <p:cNvSpPr/>
            <p:nvPr/>
          </p:nvSpPr>
          <p:spPr>
            <a:xfrm>
              <a:off x="0" y="568945"/>
              <a:ext cx="2290079" cy="8720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400" b="1">
                  <a:solidFill>
                    <a:srgbClr val="FFFB00"/>
                  </a:solidFill>
                </a:defRPr>
              </a:pPr>
              <a:r>
                <a:rPr dirty="0"/>
                <a:t>Wave speed </a:t>
              </a:r>
              <a:r>
                <a:rPr i="1" dirty="0">
                  <a:latin typeface="Times"/>
                  <a:ea typeface="Times"/>
                  <a:cs typeface="Times"/>
                  <a:sym typeface="Times"/>
                </a:rPr>
                <a:t>v</a:t>
              </a:r>
              <a:br>
                <a:rPr i="1" dirty="0">
                  <a:latin typeface="Times"/>
                  <a:ea typeface="Times"/>
                  <a:cs typeface="Times"/>
                  <a:sym typeface="Times"/>
                </a:rPr>
              </a:br>
              <a:r>
                <a:rPr sz="2600" dirty="0">
                  <a:latin typeface="Monlam Uni OuChan2"/>
                  <a:cs typeface="Monlam Uni OuChan2"/>
                </a:rPr>
                <a:t>རླབས་ཀྱི་མགྱོགས་ཚད།</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1" animBg="1" advAuto="0"/>
      <p:bldP spid="438"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15</a:t>
            </a:fld>
            <a:endParaRPr/>
          </a:p>
        </p:txBody>
      </p:sp>
      <p:pic>
        <p:nvPicPr>
          <p:cNvPr id="441" name="Big ocean waves crashing into rocks and exploding - HD 1080P.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36170" y="344627"/>
            <a:ext cx="9244017" cy="5288114"/>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16" fill="hold"/>
                                        <p:tgtEl>
                                          <p:spTgt spid="4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4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16</a:t>
            </a:fld>
            <a:endParaRPr/>
          </a:p>
        </p:txBody>
      </p:sp>
      <p:sp>
        <p:nvSpPr>
          <p:cNvPr id="444" name="Shape 444"/>
          <p:cNvSpPr/>
          <p:nvPr/>
        </p:nvSpPr>
        <p:spPr>
          <a:xfrm>
            <a:off x="252297" y="1231514"/>
            <a:ext cx="8732840" cy="42883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rPr dirty="0"/>
              <a:t>Waves carry energy, as anyone who has witnessed a pounding ocean wave upon the shor</a:t>
            </a:r>
            <a:r>
              <a:rPr lang="de-CH" dirty="0"/>
              <a:t>e.</a:t>
            </a:r>
            <a:r>
              <a:rPr sz="1800" dirty="0">
                <a:solidFill>
                  <a:srgbClr val="FF0000"/>
                </a:solidFill>
              </a:rPr>
              <a:t>.</a:t>
            </a:r>
            <a:r>
              <a:rPr dirty="0"/>
              <a:t/>
            </a:r>
            <a:br>
              <a:rPr dirty="0"/>
            </a:br>
            <a:r>
              <a:rPr dirty="0"/>
              <a:t/>
            </a:r>
            <a:br>
              <a:rPr dirty="0"/>
            </a:br>
            <a:r>
              <a:rPr lang="bo-CN" sz="2600" dirty="0">
                <a:latin typeface="Monlam Uni OuChan2"/>
                <a:cs typeface="Monlam Uni OuChan2"/>
              </a:rPr>
              <a:t>རླབས་ཀྱིས་ནུས་པ་འཁྱེར་གྱི་ཡོད། </a:t>
            </a:r>
            <a:r>
              <a:rPr sz="2600" dirty="0" err="1">
                <a:latin typeface="Monlam Uni OuChan2"/>
                <a:cs typeface="Monlam Uni OuChan2"/>
              </a:rPr>
              <a:t>རྒྱ་མཚོའི་རླབས་ཀྱིས</a:t>
            </a:r>
            <a:r>
              <a:rPr sz="2600" dirty="0">
                <a:latin typeface="Monlam Uni OuChan2"/>
                <a:cs typeface="Monlam Uni OuChan2"/>
              </a:rPr>
              <a:t>་</a:t>
            </a:r>
            <a:r>
              <a:rPr lang="bo-CN" sz="2600" dirty="0">
                <a:latin typeface="Monlam Uni OuChan2"/>
                <a:cs typeface="Monlam Uni OuChan2"/>
              </a:rPr>
              <a:t>རྡོག་སྒྲ་ཤུགས་དེ་མཚོ་ཁར་སླེབས་པའི་དཔེ་བཞིན།</a:t>
            </a:r>
            <a:endParaRPr sz="2600" dirty="0">
              <a:latin typeface="Monlam Uni OuChan2"/>
              <a:cs typeface="Monlam Uni OuChan2"/>
            </a:endParaRPr>
          </a:p>
          <a:p>
            <a:pPr>
              <a:defRPr sz="2400"/>
            </a:pPr>
            <a:r>
              <a:rPr sz="2600" dirty="0"/>
              <a:t/>
            </a:r>
            <a:br>
              <a:rPr sz="2600" dirty="0"/>
            </a:br>
            <a:r>
              <a:rPr dirty="0"/>
              <a:t>A wave transfers energy without transferring matter. If matter were to move along with the energy in a wave, the oceans would be emptied as ocean waves travel to the shore.</a:t>
            </a:r>
            <a:br>
              <a:rPr dirty="0"/>
            </a:br>
            <a:r>
              <a:rPr dirty="0"/>
              <a:t/>
            </a:r>
            <a:br>
              <a:rPr dirty="0"/>
            </a:br>
            <a:r>
              <a:rPr sz="2600" dirty="0" err="1">
                <a:latin typeface="Monlam Uni OuChan2"/>
                <a:cs typeface="Monlam Uni OuChan2"/>
              </a:rPr>
              <a:t>རླབས་ཀྱིས་བེམ</a:t>
            </a:r>
            <a:r>
              <a:rPr sz="2600" dirty="0">
                <a:latin typeface="Monlam Uni OuChan2"/>
                <a:cs typeface="Monlam Uni OuChan2"/>
              </a:rPr>
              <a:t>་</a:t>
            </a:r>
            <a:r>
              <a:rPr lang="bo-CN" sz="2600" dirty="0">
                <a:latin typeface="Monlam Uni OuChan2"/>
                <a:cs typeface="Monlam Uni OuChan2"/>
              </a:rPr>
              <a:t>གཟུགས་</a:t>
            </a:r>
            <a:r>
              <a:rPr sz="2600" dirty="0" err="1">
                <a:latin typeface="Monlam Uni OuChan2"/>
                <a:cs typeface="Monlam Uni OuChan2"/>
              </a:rPr>
              <a:t>མེད་པའི་ཐོག་ནས་ནུས་པ་དབོར་འདྲེན་བྱེད</a:t>
            </a:r>
            <a:r>
              <a:rPr sz="2600" dirty="0">
                <a:latin typeface="Monlam Uni OuChan2"/>
                <a:cs typeface="Monlam Uni OuChan2"/>
              </a:rPr>
              <a:t>། </a:t>
            </a:r>
            <a:r>
              <a:rPr sz="2600" dirty="0" err="1">
                <a:latin typeface="Monlam Uni OuChan2"/>
                <a:cs typeface="Monlam Uni OuChan2"/>
              </a:rPr>
              <a:t>གལ་ཏེ་ནུས་པ་དང་མཉམ་དུ</a:t>
            </a:r>
            <a:r>
              <a:rPr sz="2600" dirty="0">
                <a:latin typeface="Monlam Uni OuChan2"/>
                <a:cs typeface="Monlam Uni OuChan2"/>
              </a:rPr>
              <a:t>་</a:t>
            </a:r>
            <a:r>
              <a:rPr lang="bo-CN" sz="2600" dirty="0">
                <a:latin typeface="Monlam Uni OuChan2"/>
                <a:cs typeface="Monlam Uni OuChan2"/>
              </a:rPr>
              <a:t>བེམ་གཟུགས་</a:t>
            </a:r>
            <a:r>
              <a:rPr sz="2600" dirty="0" err="1">
                <a:latin typeface="Monlam Uni OuChan2"/>
                <a:cs typeface="Monlam Uni OuChan2"/>
              </a:rPr>
              <a:t>དབོར་འདྲེན་བྱེད</a:t>
            </a:r>
            <a:r>
              <a:rPr sz="2600" dirty="0">
                <a:latin typeface="Monlam Uni OuChan2"/>
                <a:cs typeface="Monlam Uni OuChan2"/>
              </a:rPr>
              <a:t>་</a:t>
            </a:r>
            <a:r>
              <a:rPr lang="bo-CN" sz="2600" dirty="0">
                <a:latin typeface="Monlam Uni OuChan2"/>
                <a:cs typeface="Monlam Uni OuChan2"/>
              </a:rPr>
              <a:t>ཀྱི་</a:t>
            </a:r>
            <a:r>
              <a:rPr sz="2600" dirty="0" err="1">
                <a:latin typeface="Monlam Uni OuChan2"/>
                <a:cs typeface="Monlam Uni OuChan2"/>
              </a:rPr>
              <a:t>ཡོད་ཚེ་རྒྱ་མཚོའི</a:t>
            </a:r>
            <a:r>
              <a:rPr sz="2600" dirty="0">
                <a:latin typeface="Monlam Uni OuChan2"/>
                <a:cs typeface="Monlam Uni OuChan2"/>
              </a:rPr>
              <a:t>་</a:t>
            </a:r>
            <a:r>
              <a:rPr lang="bo-CN" sz="2600" dirty="0">
                <a:latin typeface="Monlam Uni OuChan2"/>
                <a:cs typeface="Monlam Uni OuChan2"/>
              </a:rPr>
              <a:t>ནང་གི་བེམ་གཟུགས་</a:t>
            </a:r>
            <a:r>
              <a:rPr sz="2600" dirty="0" err="1">
                <a:latin typeface="Monlam Uni OuChan2"/>
                <a:cs typeface="Monlam Uni OuChan2"/>
              </a:rPr>
              <a:t>ཐམས་ཅད་མཚོ་ཁར་སླེབས</a:t>
            </a:r>
            <a:r>
              <a:rPr sz="2600" dirty="0">
                <a:latin typeface="Monlam Uni OuChan2"/>
                <a:cs typeface="Monlam Uni OuChan2"/>
              </a:rPr>
              <a:t>་</a:t>
            </a:r>
            <a:r>
              <a:rPr lang="bo-CN" sz="2600" dirty="0">
                <a:latin typeface="Monlam Uni OuChan2"/>
                <a:cs typeface="Monlam Uni OuChan2"/>
              </a:rPr>
              <a:t>སྐབས་སྟོང་པ་ཆགས་</a:t>
            </a:r>
            <a:r>
              <a:rPr sz="2600" dirty="0" err="1">
                <a:latin typeface="Monlam Uni OuChan2"/>
                <a:cs typeface="Monlam Uni OuChan2"/>
              </a:rPr>
              <a:t>ངེས་རེད</a:t>
            </a:r>
            <a:r>
              <a:rPr sz="2600" dirty="0">
                <a:latin typeface="Monlam Uni OuChan2"/>
                <a:cs typeface="Monlam Uni OuChan2"/>
              </a:rPr>
              <a:t>།</a:t>
            </a:r>
          </a:p>
        </p:txBody>
      </p:sp>
      <p:sp>
        <p:nvSpPr>
          <p:cNvPr id="445" name="Shape 445"/>
          <p:cNvSpPr/>
          <p:nvPr/>
        </p:nvSpPr>
        <p:spPr>
          <a:xfrm>
            <a:off x="267878" y="298709"/>
            <a:ext cx="7446667" cy="5334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b="1"/>
            </a:pPr>
            <a:r>
              <a:rPr dirty="0"/>
              <a:t>Key Conclusions </a:t>
            </a:r>
            <a:r>
              <a:rPr lang="en-US" dirty="0"/>
              <a:t> </a:t>
            </a:r>
            <a:r>
              <a:rPr lang="bo-CN" sz="2800" b="1" i="0" u="none" strike="noStrike" dirty="0">
                <a:effectLst/>
                <a:latin typeface="Monlam Uni OuChan2"/>
                <a:cs typeface="Monlam Uni OuChan2"/>
              </a:rPr>
              <a:t>མཐའ་སྡོམ་གཙོ་བོ།</a:t>
            </a:r>
            <a:endParaRPr sz="2800" b="1" dirty="0">
              <a:latin typeface="Monlam Uni OuChan2"/>
              <a:cs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4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4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p:nvPr/>
        </p:nvSpPr>
        <p:spPr>
          <a:xfrm>
            <a:off x="-38100" y="-25400"/>
            <a:ext cx="9207500" cy="6908800"/>
          </a:xfrm>
          <a:prstGeom prst="rect">
            <a:avLst/>
          </a:prstGeom>
          <a:solidFill>
            <a:srgbClr val="000000"/>
          </a:solidFill>
          <a:ln w="25400">
            <a:solidFill>
              <a:srgbClr val="000000"/>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48" name="Shape 44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17</a:t>
            </a:fld>
            <a:endParaRPr/>
          </a:p>
        </p:txBody>
      </p:sp>
      <p:sp>
        <p:nvSpPr>
          <p:cNvPr id="6" name="Shape 697"/>
          <p:cNvSpPr/>
          <p:nvPr/>
        </p:nvSpPr>
        <p:spPr>
          <a:xfrm>
            <a:off x="3522910" y="2946817"/>
            <a:ext cx="2098181" cy="964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4000">
                <a:solidFill>
                  <a:srgbClr val="FFFFFF"/>
                </a:solidFill>
              </a:defRPr>
            </a:lvl1pPr>
          </a:lstStyle>
          <a:p>
            <a:r>
              <a:rPr lang="de-CH" sz="2800" dirty="0" err="1"/>
              <a:t>Projector</a:t>
            </a:r>
            <a:r>
              <a:rPr sz="2800" dirty="0"/>
              <a:t> off</a:t>
            </a:r>
            <a:r>
              <a:rPr lang="de-CH" sz="2800" dirty="0"/>
              <a:t/>
            </a:r>
            <a:br>
              <a:rPr lang="de-CH" sz="2800" dirty="0"/>
            </a:br>
            <a:r>
              <a:rPr lang="de-CH" sz="2800" dirty="0"/>
              <a:t>Experiments</a:t>
            </a:r>
            <a:endParaRPr sz="2800" dirty="0"/>
          </a:p>
        </p:txBody>
      </p:sp>
    </p:spTree>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18</a:t>
            </a:fld>
            <a:endParaRPr/>
          </a:p>
        </p:txBody>
      </p:sp>
      <p:sp>
        <p:nvSpPr>
          <p:cNvPr id="454" name="Shape 454"/>
          <p:cNvSpPr/>
          <p:nvPr/>
        </p:nvSpPr>
        <p:spPr>
          <a:xfrm>
            <a:off x="259315" y="229066"/>
            <a:ext cx="7772470" cy="10874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568" indent="-1568">
              <a:defRPr sz="3200" b="1">
                <a:solidFill>
                  <a:srgbClr val="011993"/>
                </a:solidFill>
              </a:defRPr>
            </a:pPr>
            <a:r>
              <a:rPr dirty="0"/>
              <a:t>3. Transverse and Longitudinal Waves</a:t>
            </a:r>
            <a:br>
              <a:rPr dirty="0"/>
            </a:br>
            <a:r>
              <a:rPr dirty="0">
                <a:solidFill>
                  <a:srgbClr val="000080"/>
                </a:solidFill>
                <a:latin typeface="Monlam Uni OuChan2"/>
                <a:cs typeface="Monlam Uni OuChan2"/>
              </a:rPr>
              <a:t>༣ </a:t>
            </a:r>
            <a:r>
              <a:rPr lang="de-CH" dirty="0">
                <a:solidFill>
                  <a:srgbClr val="000080"/>
                </a:solidFill>
                <a:latin typeface="Monlam Uni OuChan2"/>
                <a:cs typeface="Monlam Uni OuChan2"/>
              </a:rPr>
              <a:t> </a:t>
            </a:r>
            <a:r>
              <a:rPr dirty="0">
                <a:solidFill>
                  <a:srgbClr val="000080"/>
                </a:solidFill>
                <a:latin typeface="Monlam Uni OuChan2"/>
                <a:cs typeface="Monlam Uni OuChan2"/>
              </a:rPr>
              <a:t>འཕྲེད་རླབས་དང་གཞུང་</a:t>
            </a:r>
            <a:r>
              <a:rPr lang="bo-CN" dirty="0">
                <a:solidFill>
                  <a:srgbClr val="000080"/>
                </a:solidFill>
                <a:latin typeface="Monlam Uni OuChan2"/>
                <a:cs typeface="Monlam Uni OuChan2"/>
              </a:rPr>
              <a:t>རླ</a:t>
            </a:r>
            <a:r>
              <a:rPr dirty="0" err="1">
                <a:solidFill>
                  <a:srgbClr val="000080"/>
                </a:solidFill>
                <a:latin typeface="Monlam Uni OuChan2"/>
                <a:cs typeface="Monlam Uni OuChan2"/>
              </a:rPr>
              <a:t>བས</a:t>
            </a:r>
            <a:r>
              <a:rPr dirty="0">
                <a:solidFill>
                  <a:srgbClr val="000080"/>
                </a:solidFill>
                <a:latin typeface="Monlam Uni OuChan2"/>
                <a:cs typeface="Monlam Uni OuChan2"/>
              </a:rPr>
              <a:t>།</a:t>
            </a:r>
          </a:p>
        </p:txBody>
      </p:sp>
      <p:sp>
        <p:nvSpPr>
          <p:cNvPr id="455" name="Shape 455"/>
          <p:cNvSpPr/>
          <p:nvPr/>
        </p:nvSpPr>
        <p:spPr>
          <a:xfrm>
            <a:off x="3676650" y="1642772"/>
            <a:ext cx="1820353" cy="5368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b="1"/>
            </a:lvl1pPr>
          </a:lstStyle>
          <a:p>
            <a:r>
              <a:rPr dirty="0"/>
              <a:t>Wave  </a:t>
            </a:r>
            <a:r>
              <a:rPr sz="2800" dirty="0" err="1">
                <a:latin typeface="Monlam Uni OuChan2"/>
                <a:cs typeface="Monlam Uni OuChan2"/>
              </a:rPr>
              <a:t>རླབས</a:t>
            </a:r>
            <a:r>
              <a:rPr sz="2800" dirty="0">
                <a:latin typeface="Monlam Uni OuChan2"/>
                <a:cs typeface="Monlam Uni OuChan2"/>
              </a:rPr>
              <a:t>།</a:t>
            </a:r>
          </a:p>
        </p:txBody>
      </p:sp>
      <p:grpSp>
        <p:nvGrpSpPr>
          <p:cNvPr id="458" name="Group 458"/>
          <p:cNvGrpSpPr/>
          <p:nvPr/>
        </p:nvGrpSpPr>
        <p:grpSpPr>
          <a:xfrm>
            <a:off x="2410108" y="2292646"/>
            <a:ext cx="4141101" cy="757698"/>
            <a:chOff x="0" y="0"/>
            <a:chExt cx="4141100" cy="757697"/>
          </a:xfrm>
        </p:grpSpPr>
        <p:sp>
          <p:nvSpPr>
            <p:cNvPr id="456" name="Shape 456"/>
            <p:cNvSpPr/>
            <p:nvPr/>
          </p:nvSpPr>
          <p:spPr>
            <a:xfrm flipH="1">
              <a:off x="-1" y="-1"/>
              <a:ext cx="1855102" cy="757699"/>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57" name="Shape 457"/>
            <p:cNvSpPr/>
            <p:nvPr/>
          </p:nvSpPr>
          <p:spPr>
            <a:xfrm>
              <a:off x="2286000" y="-1"/>
              <a:ext cx="1855101" cy="757699"/>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461" name="Group 461"/>
          <p:cNvGrpSpPr/>
          <p:nvPr/>
        </p:nvGrpSpPr>
        <p:grpSpPr>
          <a:xfrm>
            <a:off x="1330806" y="3178715"/>
            <a:ext cx="6689765" cy="863602"/>
            <a:chOff x="0" y="-1"/>
            <a:chExt cx="6689764" cy="863601"/>
          </a:xfrm>
        </p:grpSpPr>
        <p:sp>
          <p:nvSpPr>
            <p:cNvPr id="459" name="Shape 459"/>
            <p:cNvSpPr/>
            <p:nvPr/>
          </p:nvSpPr>
          <p:spPr>
            <a:xfrm>
              <a:off x="0" y="11172"/>
              <a:ext cx="1747273" cy="841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270509" indent="-270509">
                <a:defRPr sz="2400" b="1"/>
              </a:pPr>
              <a:r>
                <a:rPr dirty="0"/>
                <a:t>Transverse</a:t>
              </a:r>
              <a:br>
                <a:rPr dirty="0"/>
              </a:br>
              <a:r>
                <a:rPr lang="bo-CN" dirty="0">
                  <a:solidFill>
                    <a:schemeClr val="tx1"/>
                  </a:solidFill>
                  <a:latin typeface="Monlam Uni OuChan2"/>
                  <a:cs typeface="Monlam Uni OuChan2"/>
                </a:rPr>
                <a:t>འཕྲེད་</a:t>
              </a:r>
              <a:r>
                <a:rPr dirty="0" err="1">
                  <a:solidFill>
                    <a:schemeClr val="tx1"/>
                  </a:solidFill>
                  <a:latin typeface="Monlam Uni OuChan2"/>
                  <a:cs typeface="Monlam Uni OuChan2"/>
                </a:rPr>
                <a:t>རླབས</a:t>
              </a:r>
              <a:r>
                <a:rPr dirty="0">
                  <a:solidFill>
                    <a:schemeClr val="tx1"/>
                  </a:solidFill>
                  <a:latin typeface="Monlam Uni OuChan2"/>
                  <a:cs typeface="Monlam Uni OuChan2"/>
                </a:rPr>
                <a:t>།</a:t>
              </a:r>
            </a:p>
          </p:txBody>
        </p:sp>
        <p:sp>
          <p:nvSpPr>
            <p:cNvPr id="460" name="Shape 460"/>
            <p:cNvSpPr/>
            <p:nvPr/>
          </p:nvSpPr>
          <p:spPr>
            <a:xfrm>
              <a:off x="4747109" y="-1"/>
              <a:ext cx="1942655"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270509" indent="-270509">
                <a:defRPr sz="2400" b="1"/>
              </a:pPr>
              <a:r>
                <a:rPr dirty="0"/>
                <a:t>Longitudinal</a:t>
              </a:r>
              <a:br>
                <a:rPr dirty="0"/>
              </a:br>
              <a:r>
                <a:rPr dirty="0"/>
                <a:t>གཞུང་རླབས།</a:t>
              </a:r>
            </a:p>
          </p:txBody>
        </p:sp>
      </p:grpSp>
      <p:sp>
        <p:nvSpPr>
          <p:cNvPr id="462" name="Shape 462"/>
          <p:cNvSpPr/>
          <p:nvPr/>
        </p:nvSpPr>
        <p:spPr>
          <a:xfrm>
            <a:off x="42633" y="4267113"/>
            <a:ext cx="4222575" cy="193488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ctr">
              <a:defRPr sz="2400"/>
            </a:pPr>
            <a:r>
              <a:rPr dirty="0"/>
              <a:t>Vibration vertical to </a:t>
            </a:r>
            <a:br>
              <a:rPr dirty="0"/>
            </a:br>
            <a:r>
              <a:rPr dirty="0"/>
              <a:t>direction of propagation</a:t>
            </a:r>
            <a:endParaRPr lang="de-CH" dirty="0"/>
          </a:p>
          <a:p>
            <a:pPr algn="ctr">
              <a:lnSpc>
                <a:spcPct val="140000"/>
              </a:lnSpc>
              <a:defRPr sz="2400"/>
            </a:pPr>
            <a:r>
              <a:rPr lang="bo-CN" sz="2600" dirty="0">
                <a:latin typeface="Monlam Uni OuChan2"/>
                <a:cs typeface="Monlam Uni OuChan2"/>
              </a:rPr>
              <a:t>འགུལ་སྐྱོད་དེ་རླབས་བགྲོད་ཀྱི་ཁ་ཕྱོགས་ལ་</a:t>
            </a:r>
            <a:r>
              <a:rPr lang="en-US" sz="2600" dirty="0">
                <a:latin typeface="Monlam Uni OuChan2"/>
                <a:cs typeface="Monlam Uni OuChan2"/>
              </a:rPr>
              <a:t/>
            </a:r>
            <a:br>
              <a:rPr lang="en-US" sz="2600" dirty="0">
                <a:latin typeface="Monlam Uni OuChan2"/>
                <a:cs typeface="Monlam Uni OuChan2"/>
              </a:rPr>
            </a:br>
            <a:r>
              <a:rPr lang="bo-CN" sz="2600" dirty="0">
                <a:latin typeface="Monlam Uni OuChan2"/>
                <a:cs typeface="Monlam Uni OuChan2"/>
              </a:rPr>
              <a:t>ལྟོས་ཏེ་འཕྲེད་དུ་གནས་པ།</a:t>
            </a:r>
            <a:endParaRPr sz="2600" dirty="0">
              <a:latin typeface="Monlam Uni OuChan2"/>
              <a:cs typeface="Monlam Uni OuChan2"/>
            </a:endParaRPr>
          </a:p>
        </p:txBody>
      </p:sp>
      <p:sp>
        <p:nvSpPr>
          <p:cNvPr id="463" name="Shape 463"/>
          <p:cNvSpPr/>
          <p:nvPr/>
        </p:nvSpPr>
        <p:spPr>
          <a:xfrm>
            <a:off x="4853698" y="4211889"/>
            <a:ext cx="4385598" cy="193488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ctr">
              <a:defRPr sz="2400"/>
            </a:pPr>
            <a:r>
              <a:rPr dirty="0"/>
              <a:t>Vibration in same </a:t>
            </a:r>
            <a:br>
              <a:rPr dirty="0"/>
            </a:br>
            <a:r>
              <a:rPr dirty="0"/>
              <a:t>direction as propagation</a:t>
            </a:r>
            <a:endParaRPr lang="de-CH" dirty="0"/>
          </a:p>
          <a:p>
            <a:pPr algn="ctr">
              <a:lnSpc>
                <a:spcPct val="140000"/>
              </a:lnSpc>
              <a:defRPr sz="2400"/>
            </a:pPr>
            <a:r>
              <a:rPr lang="bo-CN" sz="2600" dirty="0">
                <a:latin typeface="Monlam Uni OuChan2"/>
                <a:cs typeface="Monlam Uni OuChan2"/>
              </a:rPr>
              <a:t>འགུལ་སྐྱོད་དེ་རླབས་བགྲོད་ཀྱི་ཁ་ཕྱོགས་ལ་</a:t>
            </a:r>
            <a:r>
              <a:rPr lang="en-US" sz="2600" dirty="0">
                <a:latin typeface="Monlam Uni OuChan2"/>
                <a:cs typeface="Monlam Uni OuChan2"/>
              </a:rPr>
              <a:t/>
            </a:r>
            <a:br>
              <a:rPr lang="en-US" sz="2600" dirty="0">
                <a:latin typeface="Monlam Uni OuChan2"/>
                <a:cs typeface="Monlam Uni OuChan2"/>
              </a:rPr>
            </a:br>
            <a:r>
              <a:rPr lang="bo-CN" sz="2600" dirty="0">
                <a:latin typeface="Monlam Uni OuChan2"/>
                <a:cs typeface="Monlam Uni OuChan2"/>
              </a:rPr>
              <a:t>ལྟོས་ཏེ་བརྒྱུད་དུ་ཡིན་པ།</a:t>
            </a:r>
            <a:endParaRPr sz="2600" dirty="0">
              <a:latin typeface="Monlam Uni OuChan2"/>
              <a:cs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1" animBg="1" advAuto="0"/>
      <p:bldP spid="461" grpId="2" animBg="1" advAuto="0"/>
      <p:bldP spid="462" grpId="3" animBg="1" advAuto="0"/>
      <p:bldP spid="463" grpId="4"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19</a:t>
            </a:fld>
            <a:endParaRPr/>
          </a:p>
        </p:txBody>
      </p:sp>
      <p:pic>
        <p:nvPicPr>
          <p:cNvPr id="466" name="pasted-image.pdf"/>
          <p:cNvPicPr>
            <a:picLocks noChangeAspect="1"/>
          </p:cNvPicPr>
          <p:nvPr/>
        </p:nvPicPr>
        <p:blipFill>
          <a:blip r:embed="rId3"/>
          <a:stretch>
            <a:fillRect/>
          </a:stretch>
        </p:blipFill>
        <p:spPr>
          <a:xfrm>
            <a:off x="19049" y="503244"/>
            <a:ext cx="9144001" cy="3621268"/>
          </a:xfrm>
          <a:prstGeom prst="rect">
            <a:avLst/>
          </a:prstGeom>
          <a:ln w="12700">
            <a:miter lim="400000"/>
          </a:ln>
        </p:spPr>
      </p:pic>
      <p:grpSp>
        <p:nvGrpSpPr>
          <p:cNvPr id="471" name="Group 471"/>
          <p:cNvGrpSpPr/>
          <p:nvPr/>
        </p:nvGrpSpPr>
        <p:grpSpPr>
          <a:xfrm>
            <a:off x="4438805" y="452160"/>
            <a:ext cx="3009500" cy="3651661"/>
            <a:chOff x="0" y="2039"/>
            <a:chExt cx="3009498" cy="3651659"/>
          </a:xfrm>
        </p:grpSpPr>
        <p:sp>
          <p:nvSpPr>
            <p:cNvPr id="467" name="Shape 467"/>
            <p:cNvSpPr/>
            <p:nvPr/>
          </p:nvSpPr>
          <p:spPr>
            <a:xfrm>
              <a:off x="0" y="2777537"/>
              <a:ext cx="1724323" cy="1"/>
            </a:xfrm>
            <a:prstGeom prst="line">
              <a:avLst/>
            </a:prstGeom>
            <a:noFill/>
            <a:ln w="76200" cap="flat">
              <a:solidFill>
                <a:schemeClr val="accent3"/>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n>
                  <a:solidFill>
                    <a:schemeClr val="accent3"/>
                  </a:solidFill>
                </a:ln>
              </a:endParaRPr>
            </a:p>
          </p:txBody>
        </p:sp>
        <p:sp>
          <p:nvSpPr>
            <p:cNvPr id="468" name="Shape 468"/>
            <p:cNvSpPr/>
            <p:nvPr/>
          </p:nvSpPr>
          <p:spPr>
            <a:xfrm>
              <a:off x="0" y="767220"/>
              <a:ext cx="1724323" cy="1"/>
            </a:xfrm>
            <a:prstGeom prst="line">
              <a:avLst/>
            </a:prstGeom>
            <a:noFill/>
            <a:ln w="76200" cap="flat">
              <a:solidFill>
                <a:schemeClr val="accent3"/>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ln>
                  <a:solidFill>
                    <a:schemeClr val="accent3"/>
                  </a:solidFill>
                </a:ln>
              </a:endParaRPr>
            </a:p>
          </p:txBody>
        </p:sp>
        <p:sp>
          <p:nvSpPr>
            <p:cNvPr id="469" name="Shape 469"/>
            <p:cNvSpPr/>
            <p:nvPr/>
          </p:nvSpPr>
          <p:spPr>
            <a:xfrm>
              <a:off x="843880" y="2039"/>
              <a:ext cx="2165618" cy="471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2400" b="1">
                  <a:solidFill>
                    <a:srgbClr val="E5E100"/>
                  </a:solidFill>
                </a:defRPr>
              </a:pPr>
              <a:r>
                <a:rPr>
                  <a:solidFill>
                    <a:schemeClr val="accent3"/>
                  </a:solidFill>
                </a:rPr>
                <a:t>Wave speed </a:t>
              </a:r>
              <a:r>
                <a:rPr i="1">
                  <a:solidFill>
                    <a:schemeClr val="accent3"/>
                  </a:solidFill>
                  <a:latin typeface="Times"/>
                  <a:ea typeface="Times"/>
                  <a:cs typeface="Times"/>
                  <a:sym typeface="Times"/>
                </a:rPr>
                <a:t>v</a:t>
              </a:r>
            </a:p>
          </p:txBody>
        </p:sp>
        <p:sp>
          <p:nvSpPr>
            <p:cNvPr id="470" name="Shape 470"/>
            <p:cNvSpPr/>
            <p:nvPr/>
          </p:nvSpPr>
          <p:spPr>
            <a:xfrm>
              <a:off x="820133" y="2880153"/>
              <a:ext cx="2165618" cy="773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2400" b="1">
                  <a:solidFill>
                    <a:srgbClr val="E5E100"/>
                  </a:solidFill>
                </a:defRPr>
              </a:pPr>
              <a:r>
                <a:rPr dirty="0">
                  <a:solidFill>
                    <a:schemeClr val="accent3"/>
                  </a:solidFill>
                </a:rPr>
                <a:t>Wave speed </a:t>
              </a:r>
              <a:r>
                <a:rPr i="1" dirty="0">
                  <a:solidFill>
                    <a:schemeClr val="accent3"/>
                  </a:solidFill>
                  <a:latin typeface="Times"/>
                  <a:ea typeface="Times"/>
                  <a:cs typeface="Times"/>
                  <a:sym typeface="Times"/>
                </a:rPr>
                <a:t>v</a:t>
              </a:r>
              <a:br>
                <a:rPr i="1" dirty="0">
                  <a:solidFill>
                    <a:schemeClr val="accent3"/>
                  </a:solidFill>
                  <a:latin typeface="Times"/>
                  <a:ea typeface="Times"/>
                  <a:cs typeface="Times"/>
                  <a:sym typeface="Times"/>
                </a:rPr>
              </a:br>
              <a:r>
                <a:rPr dirty="0">
                  <a:solidFill>
                    <a:schemeClr val="accent3"/>
                  </a:solidFill>
                  <a:latin typeface="Monlam Uni OuChan2"/>
                  <a:ea typeface="Times"/>
                  <a:cs typeface="Monlam Uni OuChan2"/>
                  <a:sym typeface="Times"/>
                </a:rPr>
                <a:t>རླབས་ཀྱི་མགྱོགས་ཚད།</a:t>
              </a:r>
            </a:p>
          </p:txBody>
        </p:sp>
      </p:grpSp>
      <p:sp>
        <p:nvSpPr>
          <p:cNvPr id="472" name="Shape 472"/>
          <p:cNvSpPr/>
          <p:nvPr/>
        </p:nvSpPr>
        <p:spPr>
          <a:xfrm>
            <a:off x="4553409" y="2005376"/>
            <a:ext cx="1086869" cy="47192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ctr">
              <a:defRPr sz="2000"/>
            </a:lvl1pPr>
          </a:lstStyle>
          <a:p>
            <a:pPr>
              <a:defRPr sz="1800"/>
            </a:pPr>
            <a:r>
              <a:rPr sz="2400" dirty="0">
                <a:latin typeface="Monlam Uni OuChan2"/>
                <a:cs typeface="Monlam Uni OuChan2"/>
              </a:rPr>
              <a:t>རླབས་ཐག</a:t>
            </a:r>
          </a:p>
        </p:txBody>
      </p:sp>
      <p:sp>
        <p:nvSpPr>
          <p:cNvPr id="473" name="Shape 473"/>
          <p:cNvSpPr/>
          <p:nvPr/>
        </p:nvSpPr>
        <p:spPr>
          <a:xfrm>
            <a:off x="35242" y="2062586"/>
            <a:ext cx="1747273" cy="8412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70509" indent="-270509">
              <a:defRPr sz="2400" b="1"/>
            </a:pPr>
            <a:r>
              <a:rPr dirty="0"/>
              <a:t>Transverse</a:t>
            </a:r>
            <a:br>
              <a:rPr dirty="0"/>
            </a:br>
            <a:r>
              <a:rPr lang="bo-CN" dirty="0">
                <a:latin typeface="Monlam Uni OuChan2"/>
                <a:cs typeface="Monlam Uni OuChan2"/>
              </a:rPr>
              <a:t>འཕྲེད་</a:t>
            </a:r>
            <a:r>
              <a:rPr dirty="0" err="1">
                <a:latin typeface="Monlam Uni OuChan2"/>
                <a:cs typeface="Monlam Uni OuChan2"/>
              </a:rPr>
              <a:t>རླབས</a:t>
            </a:r>
            <a:r>
              <a:rPr dirty="0">
                <a:latin typeface="Monlam Uni OuChan2"/>
                <a:cs typeface="Monlam Uni OuChan2"/>
              </a:rPr>
              <a:t>།</a:t>
            </a:r>
          </a:p>
        </p:txBody>
      </p:sp>
      <p:sp>
        <p:nvSpPr>
          <p:cNvPr id="474" name="Shape 474"/>
          <p:cNvSpPr/>
          <p:nvPr/>
        </p:nvSpPr>
        <p:spPr>
          <a:xfrm>
            <a:off x="60163" y="425832"/>
            <a:ext cx="1942655"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70509" indent="-270509">
              <a:defRPr sz="2400" b="1"/>
            </a:pPr>
            <a:r>
              <a:rPr dirty="0"/>
              <a:t>Longitudinal</a:t>
            </a:r>
            <a:br>
              <a:rPr dirty="0"/>
            </a:br>
            <a:r>
              <a:rPr dirty="0">
                <a:latin typeface="Monlam Uni OuChan2"/>
                <a:cs typeface="Monlam Uni OuChan2"/>
              </a:rPr>
              <a:t>གཞུང་རླབས།</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oup 337"/>
          <p:cNvGrpSpPr/>
          <p:nvPr/>
        </p:nvGrpSpPr>
        <p:grpSpPr>
          <a:xfrm>
            <a:off x="445375" y="359607"/>
            <a:ext cx="8287145" cy="1541955"/>
            <a:chOff x="0" y="0"/>
            <a:chExt cx="8287143" cy="1541954"/>
          </a:xfrm>
        </p:grpSpPr>
        <p:pic>
          <p:nvPicPr>
            <p:cNvPr id="335" name="droppedIma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304237" cy="1541955"/>
            </a:xfrm>
            <a:prstGeom prst="rect">
              <a:avLst/>
            </a:prstGeom>
            <a:ln w="12700" cap="flat">
              <a:noFill/>
              <a:round/>
            </a:ln>
            <a:effectLst/>
          </p:spPr>
        </p:pic>
        <p:pic>
          <p:nvPicPr>
            <p:cNvPr id="336" name="dropped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9775" y="34092"/>
              <a:ext cx="1547369" cy="1451611"/>
            </a:xfrm>
            <a:prstGeom prst="rect">
              <a:avLst/>
            </a:prstGeom>
            <a:ln w="12700" cap="flat">
              <a:noFill/>
              <a:round/>
            </a:ln>
            <a:effectLst/>
          </p:spPr>
        </p:pic>
      </p:grpSp>
      <p:sp>
        <p:nvSpPr>
          <p:cNvPr id="338" name="Shape 338"/>
          <p:cNvSpPr/>
          <p:nvPr/>
        </p:nvSpPr>
        <p:spPr>
          <a:xfrm>
            <a:off x="2015896" y="4495800"/>
            <a:ext cx="5143501" cy="93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defRPr sz="1800">
                <a:uFill>
                  <a:solidFill>
                    <a:srgbClr val="000000"/>
                  </a:solidFill>
                </a:uFill>
              </a:defRPr>
            </a:pPr>
            <a:r>
              <a:t>Dr. Werner Nater</a:t>
            </a:r>
          </a:p>
          <a:p>
            <a:pPr marL="40639" marR="40639" algn="ctr" defTabSz="914400">
              <a:defRPr sz="1800">
                <a:uFill>
                  <a:solidFill>
                    <a:srgbClr val="000000"/>
                  </a:solidFill>
                </a:uFill>
              </a:defRPr>
            </a:pPr>
            <a:r>
              <a:t>Project Manager "Science meets Dharma"</a:t>
            </a:r>
          </a:p>
          <a:p>
            <a:pPr marL="40639" marR="40639" algn="ctr" defTabSz="914400">
              <a:defRPr sz="1800">
                <a:uFill>
                  <a:solidFill>
                    <a:srgbClr val="000000"/>
                  </a:solidFill>
                </a:uFill>
              </a:defRPr>
            </a:pPr>
            <a:r>
              <a:t>Tibet Institute Rikon, Switzerland</a:t>
            </a:r>
          </a:p>
        </p:txBody>
      </p:sp>
      <p:sp>
        <p:nvSpPr>
          <p:cNvPr id="339" name="Shape 339"/>
          <p:cNvSpPr/>
          <p:nvPr/>
        </p:nvSpPr>
        <p:spPr>
          <a:xfrm>
            <a:off x="494860" y="6248400"/>
            <a:ext cx="2476501"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nSpc>
                <a:spcPts val="1900"/>
              </a:lnSpc>
              <a:tabLst>
                <a:tab pos="838200" algn="l"/>
              </a:tabLst>
              <a:defRPr sz="1600"/>
            </a:lvl1pPr>
          </a:lstStyle>
          <a:p>
            <a:r>
              <a:t>Kathmandu</a:t>
            </a:r>
          </a:p>
        </p:txBody>
      </p:sp>
      <p:sp>
        <p:nvSpPr>
          <p:cNvPr id="340" name="Shape 340"/>
          <p:cNvSpPr/>
          <p:nvPr/>
        </p:nvSpPr>
        <p:spPr>
          <a:xfrm>
            <a:off x="6221290" y="6286500"/>
            <a:ext cx="2476501" cy="34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40639" marR="40639" algn="r" defTabSz="914400">
              <a:defRPr sz="1600">
                <a:uFill>
                  <a:solidFill>
                    <a:srgbClr val="000000"/>
                  </a:solidFill>
                </a:uFill>
              </a:defRPr>
            </a:lvl1pPr>
          </a:lstStyle>
          <a:p>
            <a:r>
              <a:t>March 2020</a:t>
            </a:r>
          </a:p>
        </p:txBody>
      </p:sp>
      <p:sp>
        <p:nvSpPr>
          <p:cNvPr id="341" name="Shape 341"/>
          <p:cNvSpPr/>
          <p:nvPr/>
        </p:nvSpPr>
        <p:spPr>
          <a:xfrm>
            <a:off x="277390" y="2336800"/>
            <a:ext cx="8623301" cy="12844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40000"/>
              </a:lnSpc>
              <a:defRPr sz="3200">
                <a:solidFill>
                  <a:srgbClr val="011993"/>
                </a:solidFill>
                <a:latin typeface="Monlam Uni OuChan2"/>
                <a:ea typeface="Monlam Uni OuChan2"/>
                <a:cs typeface="Monlam Uni OuChan2"/>
                <a:sym typeface="Monlam Uni OuChan2"/>
              </a:defRPr>
            </a:pPr>
            <a:r>
              <a:rPr b="1" dirty="0" err="1">
                <a:latin typeface="Monlam Uni OuChan2"/>
                <a:cs typeface="Monlam Uni OuChan2"/>
              </a:rPr>
              <a:t>སྒྲ་དང</a:t>
            </a:r>
            <a:r>
              <a:rPr b="1" dirty="0">
                <a:latin typeface="Monlam Uni OuChan2"/>
                <a:cs typeface="Monlam Uni OuChan2"/>
              </a:rPr>
              <a:t>་</a:t>
            </a:r>
            <a:r>
              <a:rPr lang="bo-CN" sz="3200" b="1" dirty="0">
                <a:latin typeface="Monlam Uni OuChan2"/>
                <a:ea typeface="+mj-ea"/>
                <a:cs typeface="Monlam Uni OuChan2"/>
                <a:sym typeface="Helvetica"/>
              </a:rPr>
              <a:t>ཐོས་ཚོར</a:t>
            </a:r>
            <a:r>
              <a:rPr b="1" dirty="0">
                <a:latin typeface="Monlam Uni OuChan2"/>
                <a:cs typeface="Monlam Uni OuChan2"/>
              </a:rPr>
              <a:t>་</a:t>
            </a:r>
            <a:r>
              <a:rPr lang="bo-CN" sz="3200" b="1" dirty="0">
                <a:latin typeface="Monlam Uni OuChan2"/>
                <a:ea typeface="Monlam ouchan 3"/>
                <a:cs typeface="Monlam Uni OuChan2"/>
                <a:sym typeface="Monlam ouchan 3"/>
              </a:rPr>
              <a:t>གྱི་</a:t>
            </a:r>
            <a:r>
              <a:rPr b="1" dirty="0" err="1">
                <a:latin typeface="Monlam Uni OuChan2"/>
                <a:cs typeface="Monlam Uni OuChan2"/>
              </a:rPr>
              <a:t>དངོས་ཁམས་ཚན་རིག</a:t>
            </a:r>
            <a:endParaRPr b="1" dirty="0">
              <a:latin typeface="Monlam Uni OuChan2"/>
              <a:cs typeface="Monlam Uni OuChan2"/>
            </a:endParaRPr>
          </a:p>
          <a:p>
            <a:pPr algn="ctr" defTabSz="406400">
              <a:lnSpc>
                <a:spcPct val="140000"/>
              </a:lnSpc>
              <a:defRPr sz="2400">
                <a:latin typeface="Monlam Uni OuChan2"/>
                <a:ea typeface="Monlam Uni OuChan2"/>
                <a:cs typeface="Monlam Uni OuChan2"/>
                <a:sym typeface="Monlam Uni OuChan2"/>
              </a:defRPr>
            </a:pPr>
            <a:r>
              <a:rPr b="1" dirty="0">
                <a:solidFill>
                  <a:srgbClr val="011A9A"/>
                </a:solidFill>
                <a:latin typeface="Helvetica"/>
                <a:ea typeface="Helvetica"/>
                <a:cs typeface="Helvetica"/>
                <a:sym typeface="Helvetica"/>
              </a:rPr>
              <a:t>Physics of Sound and Hearing</a:t>
            </a:r>
          </a:p>
        </p:txBody>
      </p:sp>
      <p:sp>
        <p:nvSpPr>
          <p:cNvPr id="342" name="Shape 342"/>
          <p:cNvSpPr/>
          <p:nvPr/>
        </p:nvSpPr>
        <p:spPr>
          <a:xfrm>
            <a:off x="2462203" y="5740400"/>
            <a:ext cx="4270400" cy="3488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ctr">
              <a:lnSpc>
                <a:spcPts val="1900"/>
              </a:lnSpc>
              <a:tabLst>
                <a:tab pos="838200" algn="l"/>
              </a:tabLst>
              <a:defRPr sz="1600"/>
            </a:lvl1pPr>
          </a:lstStyle>
          <a:p>
            <a:r>
              <a:rPr dirty="0"/>
              <a:t>Translation: Kalsang Gyatso</a:t>
            </a:r>
            <a:r>
              <a:rPr lang="de-CH" dirty="0"/>
              <a:t>, </a:t>
            </a:r>
            <a:r>
              <a:rPr lang="de-CH" dirty="0" err="1"/>
              <a:t>Tenzin</a:t>
            </a:r>
            <a:r>
              <a:rPr lang="de-CH" dirty="0"/>
              <a:t> Tsondue</a:t>
            </a:r>
            <a:endParaRPr dirty="0"/>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p:nvPr/>
        </p:nvSpPr>
        <p:spPr>
          <a:xfrm>
            <a:off x="-38100" y="-25400"/>
            <a:ext cx="9207500" cy="6908800"/>
          </a:xfrm>
          <a:prstGeom prst="rect">
            <a:avLst/>
          </a:prstGeom>
          <a:solidFill>
            <a:srgbClr val="000000"/>
          </a:solidFill>
          <a:ln w="25400">
            <a:solidFill>
              <a:srgbClr val="000000"/>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9" name="Shape 47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20</a:t>
            </a:fld>
            <a:endParaRPr/>
          </a:p>
        </p:txBody>
      </p:sp>
      <p:sp>
        <p:nvSpPr>
          <p:cNvPr id="6" name="Shape 697"/>
          <p:cNvSpPr/>
          <p:nvPr/>
        </p:nvSpPr>
        <p:spPr>
          <a:xfrm>
            <a:off x="3522910" y="2946817"/>
            <a:ext cx="2098181" cy="964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4000">
                <a:solidFill>
                  <a:srgbClr val="FFFFFF"/>
                </a:solidFill>
              </a:defRPr>
            </a:lvl1pPr>
          </a:lstStyle>
          <a:p>
            <a:r>
              <a:rPr lang="de-CH" sz="2800" dirty="0" err="1"/>
              <a:t>Projector</a:t>
            </a:r>
            <a:r>
              <a:rPr sz="2800" dirty="0"/>
              <a:t> off</a:t>
            </a:r>
            <a:r>
              <a:rPr lang="de-CH" sz="2800" dirty="0"/>
              <a:t/>
            </a:r>
            <a:br>
              <a:rPr lang="de-CH" sz="2800" dirty="0"/>
            </a:br>
            <a:r>
              <a:rPr lang="de-CH" sz="2800" dirty="0"/>
              <a:t>Experiments</a:t>
            </a:r>
            <a:endParaRPr sz="2800" dirty="0"/>
          </a:p>
        </p:txBody>
      </p:sp>
    </p:spTree>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21</a:t>
            </a:fld>
            <a:endParaRPr/>
          </a:p>
        </p:txBody>
      </p:sp>
      <p:sp>
        <p:nvSpPr>
          <p:cNvPr id="485" name="Shape 485"/>
          <p:cNvSpPr/>
          <p:nvPr/>
        </p:nvSpPr>
        <p:spPr>
          <a:xfrm>
            <a:off x="259315" y="-111658"/>
            <a:ext cx="6071165" cy="10874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6161">
              <a:defRPr sz="3200" b="1">
                <a:solidFill>
                  <a:srgbClr val="011993"/>
                </a:solidFill>
              </a:defRPr>
            </a:pPr>
            <a:r>
              <a:rPr dirty="0"/>
              <a:t>4. The Nature of Sound</a:t>
            </a:r>
            <a:br>
              <a:rPr dirty="0"/>
            </a:br>
            <a:r>
              <a:rPr dirty="0">
                <a:latin typeface="Monlam Uni OuChan2"/>
                <a:cs typeface="Monlam Uni OuChan2"/>
              </a:rPr>
              <a:t>༤</a:t>
            </a:r>
            <a:r>
              <a:rPr dirty="0">
                <a:latin typeface="Monlam Uni OuChan2"/>
                <a:ea typeface="Monlam Uni PayTsik"/>
                <a:cs typeface="Monlam Uni OuChan2"/>
                <a:sym typeface="Monlam Uni PayTsik"/>
              </a:rPr>
              <a:t>  </a:t>
            </a:r>
            <a:r>
              <a:rPr dirty="0" err="1">
                <a:latin typeface="Monlam Uni OuChan2"/>
                <a:cs typeface="Monlam Uni OuChan2"/>
              </a:rPr>
              <a:t>སྒྲའི་རང་བཞིན</a:t>
            </a:r>
            <a:r>
              <a:rPr dirty="0">
                <a:latin typeface="Monlam Uni OuChan2"/>
                <a:cs typeface="Monlam Uni OuChan2"/>
              </a:rPr>
              <a:t>།</a:t>
            </a:r>
          </a:p>
        </p:txBody>
      </p:sp>
      <p:sp>
        <p:nvSpPr>
          <p:cNvPr id="486" name="Shape 486"/>
          <p:cNvSpPr/>
          <p:nvPr/>
        </p:nvSpPr>
        <p:spPr>
          <a:xfrm>
            <a:off x="259315" y="928801"/>
            <a:ext cx="7452059" cy="4719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b="1"/>
            </a:pPr>
            <a:r>
              <a:rPr sz="2200" dirty="0"/>
              <a:t>Observations: </a:t>
            </a:r>
            <a:r>
              <a:rPr lang="bo-CN" sz="2400" dirty="0">
                <a:latin typeface="Monlam Uni OuChan2"/>
                <a:cs typeface="Monlam Uni OuChan2"/>
              </a:rPr>
              <a:t>ལྟ་</a:t>
            </a:r>
            <a:r>
              <a:rPr sz="2400" dirty="0" err="1">
                <a:latin typeface="Monlam Uni OuChan2"/>
                <a:cs typeface="Monlam Uni OuChan2"/>
              </a:rPr>
              <a:t>ཞིབ</a:t>
            </a:r>
            <a:r>
              <a:rPr lang="bo-CN" sz="2400" dirty="0">
                <a:latin typeface="Monlam Uni OuChan2"/>
                <a:cs typeface="Monlam Uni OuChan2"/>
              </a:rPr>
              <a:t>།</a:t>
            </a:r>
            <a:endParaRPr sz="2400" dirty="0">
              <a:latin typeface="Monlam Uni OuChan2"/>
              <a:cs typeface="Monlam Uni OuChan2"/>
            </a:endParaRPr>
          </a:p>
        </p:txBody>
      </p:sp>
      <p:sp>
        <p:nvSpPr>
          <p:cNvPr id="487" name="Shape 487"/>
          <p:cNvSpPr/>
          <p:nvPr/>
        </p:nvSpPr>
        <p:spPr>
          <a:xfrm>
            <a:off x="259315" y="1504353"/>
            <a:ext cx="8755167" cy="48669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17500" indent="-317500">
              <a:lnSpc>
                <a:spcPct val="120000"/>
              </a:lnSpc>
              <a:buSzPct val="100000"/>
              <a:buAutoNum type="arabicPeriod"/>
              <a:defRPr sz="1800"/>
            </a:pPr>
            <a:r>
              <a:rPr dirty="0"/>
              <a:t>Sound requires a medium for traveling (Air, Water etc.).</a:t>
            </a:r>
            <a:br>
              <a:rPr dirty="0"/>
            </a:br>
            <a:r>
              <a:rPr sz="2200" dirty="0" err="1">
                <a:latin typeface="Monlam Uni OuChan2"/>
                <a:cs typeface="Monlam Uni OuChan2"/>
              </a:rPr>
              <a:t>སྒྲ</a:t>
            </a:r>
            <a:r>
              <a:rPr sz="2200" dirty="0">
                <a:latin typeface="Monlam Uni OuChan2"/>
                <a:cs typeface="Monlam Uni OuChan2"/>
              </a:rPr>
              <a:t>་</a:t>
            </a:r>
            <a:r>
              <a:rPr lang="bo-CN" sz="2200" dirty="0">
                <a:latin typeface="Monlam Uni OuChan2"/>
                <a:cs typeface="Monlam Uni OuChan2"/>
              </a:rPr>
              <a:t>ལ་འགྲུལ་བཞུད་བྱེད་པའི་ཆེད་བརྒྱུད་</a:t>
            </a:r>
            <a:r>
              <a:rPr sz="2200" dirty="0" err="1">
                <a:latin typeface="Monlam Uni OuChan2"/>
                <a:cs typeface="Monlam Uni OuChan2"/>
              </a:rPr>
              <a:t>ལམ་དགོས</a:t>
            </a:r>
            <a:r>
              <a:rPr sz="2200" dirty="0">
                <a:latin typeface="Monlam Uni OuChan2"/>
                <a:cs typeface="Monlam Uni OuChan2"/>
              </a:rPr>
              <a:t>།</a:t>
            </a:r>
            <a:r>
              <a:rPr lang="en-US" sz="2200" dirty="0">
                <a:latin typeface="Monlam Uni OuChan2"/>
                <a:cs typeface="Monlam Uni OuChan2"/>
              </a:rPr>
              <a:t> </a:t>
            </a:r>
            <a:r>
              <a:rPr sz="2200" dirty="0">
                <a:latin typeface="Monlam Uni OuChan2"/>
                <a:cs typeface="Monlam Uni OuChan2"/>
              </a:rPr>
              <a:t>(</a:t>
            </a:r>
            <a:r>
              <a:rPr sz="2200" dirty="0" err="1">
                <a:latin typeface="Monlam Uni OuChan2"/>
                <a:cs typeface="Monlam Uni OuChan2"/>
              </a:rPr>
              <a:t>རླུང་དང་ཆུ་སོགས</a:t>
            </a:r>
            <a:r>
              <a:rPr sz="2200" dirty="0">
                <a:latin typeface="Monlam Uni OuChan2"/>
                <a:cs typeface="Monlam Uni OuChan2"/>
              </a:rPr>
              <a:t>།)</a:t>
            </a:r>
          </a:p>
          <a:p>
            <a:pPr marL="317500" indent="-317500">
              <a:lnSpc>
                <a:spcPct val="120000"/>
              </a:lnSpc>
              <a:buSzPct val="100000"/>
              <a:buAutoNum type="arabicPeriod"/>
              <a:defRPr sz="1800"/>
            </a:pPr>
            <a:r>
              <a:rPr dirty="0"/>
              <a:t>From a single sound </a:t>
            </a:r>
            <a:r>
              <a:rPr dirty="0">
                <a:solidFill>
                  <a:schemeClr val="tx1"/>
                </a:solidFill>
              </a:rPr>
              <a:t>source</a:t>
            </a:r>
            <a:r>
              <a:rPr lang="en-US" dirty="0">
                <a:solidFill>
                  <a:schemeClr val="tx1"/>
                </a:solidFill>
              </a:rPr>
              <a:t>,</a:t>
            </a:r>
            <a:r>
              <a:rPr dirty="0">
                <a:solidFill>
                  <a:schemeClr val="tx1"/>
                </a:solidFill>
              </a:rPr>
              <a:t> </a:t>
            </a:r>
            <a:r>
              <a:rPr dirty="0"/>
              <a:t>sound propagates in all directions in the same manner into the t</a:t>
            </a:r>
            <a:r>
              <a:rPr lang="en-US" dirty="0"/>
              <a:t>h</a:t>
            </a:r>
            <a:r>
              <a:rPr dirty="0"/>
              <a:t>ree dimensional space.</a:t>
            </a:r>
            <a:br>
              <a:rPr dirty="0"/>
            </a:br>
            <a:r>
              <a:rPr sz="2200" dirty="0" err="1">
                <a:latin typeface="Monlam Uni OuChan2"/>
                <a:cs typeface="Monlam Uni OuChan2"/>
              </a:rPr>
              <a:t>སྒྲའི</a:t>
            </a:r>
            <a:r>
              <a:rPr sz="2200" dirty="0">
                <a:latin typeface="Monlam Uni OuChan2"/>
                <a:cs typeface="Monlam Uni OuChan2"/>
              </a:rPr>
              <a:t>་</a:t>
            </a:r>
            <a:r>
              <a:rPr lang="bo-CN" sz="2200" dirty="0">
                <a:latin typeface="Monlam Uni OuChan2"/>
                <a:cs typeface="Monlam Uni OuChan2"/>
              </a:rPr>
              <a:t>འབྱུང་</a:t>
            </a:r>
            <a:r>
              <a:rPr sz="2200" dirty="0" err="1">
                <a:latin typeface="Monlam Uni OuChan2"/>
                <a:cs typeface="Monlam Uni OuChan2"/>
              </a:rPr>
              <a:t>ཁུངས་གཅིག་ནས</a:t>
            </a:r>
            <a:r>
              <a:rPr sz="2200" dirty="0">
                <a:latin typeface="Monlam Uni OuChan2"/>
                <a:cs typeface="Monlam Uni OuChan2"/>
              </a:rPr>
              <a:t>་</a:t>
            </a:r>
            <a:r>
              <a:rPr lang="bo-CN" sz="2200" dirty="0">
                <a:latin typeface="Monlam Uni OuChan2"/>
                <a:cs typeface="Monlam Uni OuChan2"/>
              </a:rPr>
              <a:t>ཕྱོགས་ཐམས་ཅད་དུ་ངོས་གསུམ་ཅན་རྡོག་གཟུགས་ཀྱི་མཁའ་དབྱིངས་སུ་ཁྱབ་པ་བཞིན་ཁྱབ་གདལ་བྱེད་ཀྱི་ཡོད།</a:t>
            </a:r>
            <a:endParaRPr lang="en-US" sz="2200" dirty="0">
              <a:latin typeface="Monlam Uni OuChan2"/>
              <a:cs typeface="Monlam Uni OuChan2"/>
            </a:endParaRPr>
          </a:p>
          <a:p>
            <a:pPr marL="317500" indent="-317500">
              <a:lnSpc>
                <a:spcPct val="120000"/>
              </a:lnSpc>
              <a:buSzPct val="100000"/>
              <a:buAutoNum type="arabicPeriod"/>
              <a:defRPr sz="1800"/>
            </a:pPr>
            <a:r>
              <a:rPr dirty="0"/>
              <a:t>The speed of sound in dry air at 0°C is about 330 meters per second (m/s)</a:t>
            </a:r>
            <a:r>
              <a:rPr lang="en-IN" dirty="0">
                <a:solidFill>
                  <a:srgbClr val="FF0000"/>
                </a:solidFill>
              </a:rPr>
              <a:t>,</a:t>
            </a:r>
            <a:r>
              <a:rPr dirty="0"/>
              <a:t> which is nearly 1200 </a:t>
            </a:r>
            <a:r>
              <a:rPr dirty="0" err="1"/>
              <a:t>kilometres</a:t>
            </a:r>
            <a:r>
              <a:rPr dirty="0"/>
              <a:t> per hour (km/h).</a:t>
            </a:r>
            <a:br>
              <a:rPr dirty="0"/>
            </a:br>
            <a:r>
              <a:rPr sz="2200" dirty="0" err="1">
                <a:latin typeface="Monlam Uni OuChan2"/>
                <a:cs typeface="Monlam Uni OuChan2"/>
              </a:rPr>
              <a:t>རླུང</a:t>
            </a:r>
            <a:r>
              <a:rPr sz="2200" dirty="0">
                <a:latin typeface="Monlam Uni OuChan2"/>
                <a:cs typeface="Monlam Uni OuChan2"/>
              </a:rPr>
              <a:t>་</a:t>
            </a:r>
            <a:r>
              <a:rPr lang="bo-CN" sz="2200" dirty="0">
                <a:latin typeface="Monlam Uni OuChan2"/>
                <a:cs typeface="Monlam Uni OuChan2"/>
              </a:rPr>
              <a:t>སྐམ་པོ་དང་དྲོད་ཚད་</a:t>
            </a:r>
            <a:r>
              <a:rPr lang="en-IN" sz="2200" dirty="0">
                <a:latin typeface="Monlam Uni OuChan2"/>
                <a:cs typeface="Monlam Uni OuChan2"/>
              </a:rPr>
              <a:t> </a:t>
            </a:r>
            <a:r>
              <a:rPr lang="en-IN" sz="1800" dirty="0">
                <a:latin typeface="Arial"/>
                <a:cs typeface="Arial"/>
              </a:rPr>
              <a:t>0°C</a:t>
            </a:r>
            <a:r>
              <a:rPr lang="en-US" sz="1800" dirty="0">
                <a:latin typeface="Arial"/>
                <a:cs typeface="Arial"/>
              </a:rPr>
              <a:t> </a:t>
            </a:r>
            <a:r>
              <a:rPr sz="2200" dirty="0" err="1">
                <a:latin typeface="Monlam Uni OuChan2"/>
                <a:cs typeface="Monlam Uni OuChan2"/>
              </a:rPr>
              <a:t>ནང་སྒྲའི་མགྱོགས་ཚད་ནི་སྐར་ཆ་གཅིག་ནང་མི</a:t>
            </a:r>
            <a:r>
              <a:rPr sz="2200" dirty="0">
                <a:latin typeface="Monlam Uni OuChan2"/>
                <a:cs typeface="Monlam Uni OuChan2"/>
              </a:rPr>
              <a:t>་</a:t>
            </a:r>
            <a:r>
              <a:rPr lang="bo-CN" sz="2200" dirty="0">
                <a:latin typeface="Monlam Uni OuChan2"/>
                <a:cs typeface="Monlam Uni OuChan2"/>
              </a:rPr>
              <a:t>ཊར་</a:t>
            </a:r>
            <a:r>
              <a:rPr lang="en-US" sz="2200" dirty="0">
                <a:latin typeface="Monlam Uni OuChan2"/>
                <a:cs typeface="Monlam Uni OuChan2"/>
              </a:rPr>
              <a:t> </a:t>
            </a:r>
            <a:r>
              <a:rPr sz="2200" dirty="0">
                <a:latin typeface="Monlam Uni OuChan2"/>
                <a:cs typeface="Monlam Uni OuChan2"/>
              </a:rPr>
              <a:t>༣༣༠</a:t>
            </a:r>
            <a:r>
              <a:rPr lang="en-US" sz="2200" dirty="0">
                <a:latin typeface="Monlam Uni OuChan2"/>
                <a:cs typeface="Monlam Uni OuChan2"/>
              </a:rPr>
              <a:t> </a:t>
            </a:r>
            <a:r>
              <a:rPr sz="2200" dirty="0" err="1">
                <a:latin typeface="Monlam Uni OuChan2"/>
                <a:ea typeface="Monlam Uni OuChan3"/>
                <a:cs typeface="Monlam Uni OuChan2"/>
                <a:sym typeface="Monlam Uni OuChan3"/>
              </a:rPr>
              <a:t>ཡིན</a:t>
            </a:r>
            <a:r>
              <a:rPr sz="2200" dirty="0">
                <a:latin typeface="Monlam Uni OuChan2"/>
                <a:cs typeface="Monlam Uni OuChan2"/>
              </a:rPr>
              <a:t>། </a:t>
            </a:r>
            <a:r>
              <a:rPr sz="2200" dirty="0" err="1">
                <a:latin typeface="Monlam Uni OuChan2"/>
                <a:cs typeface="Monlam Uni OuChan2"/>
              </a:rPr>
              <a:t>དེ་ནི་ཧ་ལམ་ཆུ་ཚོད་གཅིག་ནང་ཀི་ལོ་མི</a:t>
            </a:r>
            <a:r>
              <a:rPr sz="2200" dirty="0">
                <a:latin typeface="Monlam Uni OuChan2"/>
                <a:cs typeface="Monlam Uni OuChan2"/>
              </a:rPr>
              <a:t>་</a:t>
            </a:r>
            <a:r>
              <a:rPr lang="bo-CN" sz="2200" dirty="0">
                <a:latin typeface="Monlam Uni OuChan2"/>
                <a:cs typeface="Monlam Uni OuChan2"/>
              </a:rPr>
              <a:t>ཊར་ </a:t>
            </a:r>
            <a:r>
              <a:rPr sz="2200" dirty="0">
                <a:latin typeface="Monlam Uni OuChan2"/>
                <a:cs typeface="Monlam Uni OuChan2"/>
              </a:rPr>
              <a:t>༡༢༠༠</a:t>
            </a:r>
            <a:r>
              <a:rPr lang="en-US" sz="2200" dirty="0">
                <a:latin typeface="Monlam Uni OuChan2"/>
                <a:cs typeface="Monlam Uni OuChan2"/>
              </a:rPr>
              <a:t> </a:t>
            </a:r>
            <a:r>
              <a:rPr lang="bo-CN" sz="2200" dirty="0">
                <a:latin typeface="Monlam Uni OuChan2"/>
                <a:cs typeface="Monlam Uni OuChan2"/>
              </a:rPr>
              <a:t>ཙམ་ཡིན།</a:t>
            </a:r>
            <a:r>
              <a:rPr lang="en-US" sz="2200" dirty="0">
                <a:latin typeface="Monlam Uni OuChan2"/>
                <a:cs typeface="Monlam Uni OuChan2"/>
              </a:rPr>
              <a:t> </a:t>
            </a:r>
          </a:p>
          <a:p>
            <a:pPr marL="317500" indent="-317500">
              <a:lnSpc>
                <a:spcPct val="120000"/>
              </a:lnSpc>
              <a:buSzPct val="100000"/>
              <a:buAutoNum type="arabicPeriod"/>
              <a:defRPr sz="1800"/>
            </a:pPr>
            <a:r>
              <a:rPr dirty="0"/>
              <a:t>Sound transports energy.</a:t>
            </a:r>
            <a:br>
              <a:rPr dirty="0"/>
            </a:br>
            <a:r>
              <a:rPr sz="2200" dirty="0" err="1">
                <a:latin typeface="Monlam Uni OuChan2"/>
                <a:cs typeface="Monlam Uni OuChan2"/>
              </a:rPr>
              <a:t>སྒྲ</a:t>
            </a:r>
            <a:r>
              <a:rPr sz="2200" dirty="0">
                <a:latin typeface="Monlam Uni OuChan2"/>
                <a:cs typeface="Monlam Uni OuChan2"/>
              </a:rPr>
              <a:t>་</a:t>
            </a:r>
            <a:r>
              <a:rPr lang="bo-CN" sz="2200" dirty="0">
                <a:latin typeface="Monlam Uni OuChan2"/>
                <a:cs typeface="Monlam Uni OuChan2"/>
              </a:rPr>
              <a:t>ཡིས་</a:t>
            </a:r>
            <a:r>
              <a:rPr sz="2200" dirty="0" err="1">
                <a:latin typeface="Monlam Uni OuChan2"/>
                <a:cs typeface="Monlam Uni OuChan2"/>
              </a:rPr>
              <a:t>ནུས་པ་དབོར</a:t>
            </a:r>
            <a:r>
              <a:rPr lang="bo-CN" sz="2200" dirty="0">
                <a:latin typeface="Monlam Uni OuChan2"/>
                <a:cs typeface="Monlam Uni OuChan2"/>
              </a:rPr>
              <a:t>་འདྲེན་བྱེད་ཀྱི་ཡོད</a:t>
            </a:r>
            <a:r>
              <a:rPr sz="2200" dirty="0">
                <a:latin typeface="Monlam Uni OuChan2"/>
                <a:cs typeface="Monlam Uni OuChan2"/>
              </a:rPr>
              <a:t>།</a:t>
            </a:r>
          </a:p>
          <a:p>
            <a:pPr marL="317500" indent="-317500">
              <a:lnSpc>
                <a:spcPct val="120000"/>
              </a:lnSpc>
              <a:buSzPct val="100000"/>
              <a:buAutoNum type="arabicPeriod"/>
              <a:defRPr sz="1800"/>
            </a:pPr>
            <a:r>
              <a:rPr dirty="0"/>
              <a:t>Sound waves are longitudinal waves, where the air particles are vibrating locally.</a:t>
            </a:r>
            <a:br>
              <a:rPr dirty="0"/>
            </a:br>
            <a:r>
              <a:rPr sz="2200" dirty="0" err="1">
                <a:latin typeface="Monlam Uni OuChan2"/>
                <a:cs typeface="Monlam Uni OuChan2"/>
              </a:rPr>
              <a:t>སྒྲ</a:t>
            </a:r>
            <a:r>
              <a:rPr lang="bo-CN" sz="2200" dirty="0">
                <a:latin typeface="Monlam Uni OuChan2"/>
                <a:cs typeface="Monlam Uni OuChan2"/>
              </a:rPr>
              <a:t>འི</a:t>
            </a:r>
            <a:r>
              <a:rPr sz="2200" dirty="0">
                <a:latin typeface="Monlam Uni OuChan2"/>
                <a:cs typeface="Monlam Uni OuChan2"/>
              </a:rPr>
              <a:t>་</a:t>
            </a:r>
            <a:r>
              <a:rPr sz="2200" dirty="0" err="1">
                <a:latin typeface="Monlam Uni OuChan2"/>
                <a:cs typeface="Monlam Uni OuChan2"/>
              </a:rPr>
              <a:t>རླབས་ནི་གཞུང་རླབས</a:t>
            </a:r>
            <a:r>
              <a:rPr sz="2200" dirty="0">
                <a:latin typeface="Monlam Uni OuChan2"/>
                <a:cs typeface="Monlam Uni OuChan2"/>
              </a:rPr>
              <a:t>་</a:t>
            </a:r>
            <a:r>
              <a:rPr lang="bo-CN" sz="2200" dirty="0">
                <a:latin typeface="Monlam Uni OuChan2"/>
                <a:cs typeface="Monlam Uni OuChan2"/>
              </a:rPr>
              <a:t>ཡིན་པ་དང་</a:t>
            </a:r>
            <a:r>
              <a:rPr sz="2200" dirty="0" err="1">
                <a:latin typeface="Monlam Uni OuChan2"/>
                <a:cs typeface="Monlam Uni OuChan2"/>
              </a:rPr>
              <a:t>རླུང་རྡུལ་རྣམས</a:t>
            </a:r>
            <a:r>
              <a:rPr sz="2200" dirty="0">
                <a:latin typeface="Monlam Uni OuChan2"/>
                <a:cs typeface="Monlam Uni OuChan2"/>
              </a:rPr>
              <a:t>་</a:t>
            </a:r>
            <a:r>
              <a:rPr lang="bo-CN" sz="2200" dirty="0">
                <a:latin typeface="Monlam Uni OuChan2"/>
                <a:cs typeface="Monlam Uni OuChan2"/>
              </a:rPr>
              <a:t>ཁ་ཕྱོགས་དེ་ག་རང་</a:t>
            </a:r>
            <a:r>
              <a:rPr sz="2200" dirty="0" err="1">
                <a:latin typeface="Monlam Uni OuChan2"/>
                <a:cs typeface="Monlam Uni OuChan2"/>
              </a:rPr>
              <a:t>འདར་འགུལ་བྱེད</a:t>
            </a:r>
            <a:r>
              <a:rPr sz="2200" dirty="0">
                <a:latin typeface="Monlam Uni OuChan2"/>
                <a:cs typeface="Monlam Uni OuChan2"/>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87">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48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48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48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48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4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 grpId="1" animBg="1" advAuto="0"/>
      <p:bldP spid="487" grpId="2"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22</a:t>
            </a:fld>
            <a:endParaRPr/>
          </a:p>
        </p:txBody>
      </p:sp>
      <p:pic>
        <p:nvPicPr>
          <p:cNvPr id="492" name="Applet_Soundwave.m4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677262" y="-3844795"/>
            <a:ext cx="7827576" cy="13915688"/>
          </a:xfrm>
          <a:prstGeom prst="rect">
            <a:avLst/>
          </a:prstGeom>
          <a:ln w="12700">
            <a:miter lim="400000"/>
          </a:ln>
        </p:spPr>
      </p:pic>
      <p:sp>
        <p:nvSpPr>
          <p:cNvPr id="493" name="Shape 493"/>
          <p:cNvSpPr/>
          <p:nvPr/>
        </p:nvSpPr>
        <p:spPr>
          <a:xfrm>
            <a:off x="-181377" y="-495610"/>
            <a:ext cx="9386264" cy="1270001"/>
          </a:xfrm>
          <a:prstGeom prst="rect">
            <a:avLst/>
          </a:prstGeom>
          <a:solidFill>
            <a:srgbClr val="FFFFFF"/>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4" name="Shape 494"/>
          <p:cNvSpPr/>
          <p:nvPr/>
        </p:nvSpPr>
        <p:spPr>
          <a:xfrm>
            <a:off x="-102082" y="5876073"/>
            <a:ext cx="9386264" cy="1270001"/>
          </a:xfrm>
          <a:prstGeom prst="rect">
            <a:avLst/>
          </a:prstGeom>
          <a:solidFill>
            <a:srgbClr val="FFFFFF"/>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5" name="Shape 495"/>
          <p:cNvSpPr/>
          <p:nvPr/>
        </p:nvSpPr>
        <p:spPr>
          <a:xfrm>
            <a:off x="651936" y="6365023"/>
            <a:ext cx="5516985" cy="29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06400">
              <a:defRPr>
                <a:latin typeface="Lucida Grande"/>
                <a:ea typeface="Lucida Grande"/>
                <a:cs typeface="Lucida Grande"/>
                <a:sym typeface="Lucida Grande"/>
              </a:defRPr>
            </a:lvl1pPr>
          </a:lstStyle>
          <a:p>
            <a:r>
              <a:t>From: http://www.acs.psu.edu/drussell/Demos/waves/wavemotion.html</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83" fill="hold"/>
                                        <p:tgtEl>
                                          <p:spTgt spid="49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9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23</a:t>
            </a:fld>
            <a:endParaRPr/>
          </a:p>
        </p:txBody>
      </p:sp>
      <p:sp>
        <p:nvSpPr>
          <p:cNvPr id="500" name="Shape 500"/>
          <p:cNvSpPr/>
          <p:nvPr/>
        </p:nvSpPr>
        <p:spPr>
          <a:xfrm>
            <a:off x="259315" y="-15139"/>
            <a:ext cx="3983463" cy="10874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9884" indent="-40625">
              <a:defRPr sz="3200" b="1">
                <a:solidFill>
                  <a:srgbClr val="011993"/>
                </a:solidFill>
              </a:defRPr>
            </a:pPr>
            <a:r>
              <a:rPr dirty="0"/>
              <a:t>5. Hearing (The Ear)</a:t>
            </a:r>
            <a:br>
              <a:rPr dirty="0"/>
            </a:br>
            <a:r>
              <a:rPr dirty="0">
                <a:solidFill>
                  <a:srgbClr val="000080"/>
                </a:solidFill>
                <a:latin typeface="Monlam Uni OuChan2"/>
                <a:cs typeface="Monlam Uni OuChan2"/>
              </a:rPr>
              <a:t>༥</a:t>
            </a:r>
            <a:r>
              <a:rPr lang="en-US" dirty="0">
                <a:solidFill>
                  <a:srgbClr val="000080"/>
                </a:solidFill>
                <a:latin typeface="Monlam Uni OuChan2"/>
                <a:cs typeface="Monlam Uni OuChan2"/>
              </a:rPr>
              <a:t>  </a:t>
            </a:r>
            <a:r>
              <a:rPr lang="bo-CN" sz="3200" b="1" i="0" u="none" strike="noStrike" dirty="0">
                <a:solidFill>
                  <a:srgbClr val="000080"/>
                </a:solidFill>
                <a:effectLst/>
                <a:latin typeface="Monlam Uni OuChan2"/>
                <a:cs typeface="Monlam Uni OuChan2"/>
              </a:rPr>
              <a:t>ཐོས་ཚོར། </a:t>
            </a:r>
            <a:r>
              <a:rPr sz="3200" dirty="0">
                <a:solidFill>
                  <a:srgbClr val="000080"/>
                </a:solidFill>
                <a:latin typeface="Monlam Uni OuChan2"/>
                <a:cs typeface="Monlam Uni OuChan2"/>
              </a:rPr>
              <a:t>(</a:t>
            </a:r>
            <a:r>
              <a:rPr sz="3200" dirty="0" err="1">
                <a:solidFill>
                  <a:srgbClr val="000080"/>
                </a:solidFill>
                <a:latin typeface="Monlam Uni OuChan2"/>
                <a:cs typeface="Monlam Uni OuChan2"/>
              </a:rPr>
              <a:t>རྣ</a:t>
            </a:r>
            <a:r>
              <a:rPr sz="3200" dirty="0">
                <a:solidFill>
                  <a:srgbClr val="000080"/>
                </a:solidFill>
                <a:latin typeface="Monlam Uni OuChan2"/>
                <a:cs typeface="Monlam Uni OuChan2"/>
              </a:rPr>
              <a:t>།)</a:t>
            </a:r>
          </a:p>
        </p:txBody>
      </p:sp>
      <p:grpSp>
        <p:nvGrpSpPr>
          <p:cNvPr id="506" name="Group 506"/>
          <p:cNvGrpSpPr/>
          <p:nvPr/>
        </p:nvGrpSpPr>
        <p:grpSpPr>
          <a:xfrm>
            <a:off x="2020411" y="1103583"/>
            <a:ext cx="5535114" cy="5549102"/>
            <a:chOff x="0" y="-92753"/>
            <a:chExt cx="5535112" cy="5549101"/>
          </a:xfrm>
        </p:grpSpPr>
        <p:sp>
          <p:nvSpPr>
            <p:cNvPr id="501" name="Shape 501"/>
            <p:cNvSpPr/>
            <p:nvPr/>
          </p:nvSpPr>
          <p:spPr>
            <a:xfrm>
              <a:off x="8072" y="50800"/>
              <a:ext cx="5527040" cy="2921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502" name="pasted-image.pdf"/>
            <p:cNvPicPr>
              <a:picLocks noChangeAspect="1"/>
            </p:cNvPicPr>
            <p:nvPr/>
          </p:nvPicPr>
          <p:blipFill>
            <a:blip r:embed="rId3"/>
            <a:stretch>
              <a:fillRect/>
            </a:stretch>
          </p:blipFill>
          <p:spPr>
            <a:xfrm>
              <a:off x="0" y="346713"/>
              <a:ext cx="5527041" cy="5109635"/>
            </a:xfrm>
            <a:prstGeom prst="rect">
              <a:avLst/>
            </a:prstGeom>
            <a:ln w="12700" cap="flat">
              <a:noFill/>
              <a:miter lim="400000"/>
            </a:ln>
            <a:effectLst/>
          </p:spPr>
        </p:pic>
        <p:sp>
          <p:nvSpPr>
            <p:cNvPr id="503" name="Shape 503"/>
            <p:cNvSpPr/>
            <p:nvPr/>
          </p:nvSpPr>
          <p:spPr>
            <a:xfrm>
              <a:off x="1398230" y="-68459"/>
              <a:ext cx="423193" cy="441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just">
                <a:tabLst>
                  <a:tab pos="749300" algn="l"/>
                </a:tabLst>
                <a:defRPr sz="1800"/>
              </a:lvl1pPr>
            </a:lstStyle>
            <a:p>
              <a:r>
                <a:rPr sz="2200" dirty="0" err="1">
                  <a:solidFill>
                    <a:schemeClr val="tx1"/>
                  </a:solidFill>
                  <a:latin typeface="Monlam Uni OuChan2"/>
                  <a:cs typeface="Monlam Uni OuChan2"/>
                </a:rPr>
                <a:t>ཕྱི</a:t>
              </a:r>
              <a:r>
                <a:rPr sz="2200" dirty="0">
                  <a:solidFill>
                    <a:schemeClr val="tx1"/>
                  </a:solidFill>
                  <a:latin typeface="Monlam Uni OuChan2"/>
                  <a:cs typeface="Monlam Uni OuChan2"/>
                </a:rPr>
                <a:t>་</a:t>
              </a:r>
              <a:r>
                <a:rPr lang="bo-CN" sz="2200" dirty="0">
                  <a:solidFill>
                    <a:schemeClr val="tx1"/>
                  </a:solidFill>
                  <a:latin typeface="Monlam Uni OuChan2"/>
                  <a:cs typeface="Monlam Uni OuChan2"/>
                </a:rPr>
                <a:t>རྣ།</a:t>
              </a:r>
              <a:endParaRPr sz="2200" dirty="0">
                <a:solidFill>
                  <a:schemeClr val="tx1"/>
                </a:solidFill>
                <a:latin typeface="Monlam Uni OuChan2"/>
                <a:cs typeface="Monlam Uni OuChan2"/>
              </a:endParaRPr>
            </a:p>
          </p:txBody>
        </p:sp>
        <p:sp>
          <p:nvSpPr>
            <p:cNvPr id="504" name="Shape 504"/>
            <p:cNvSpPr/>
            <p:nvPr/>
          </p:nvSpPr>
          <p:spPr>
            <a:xfrm>
              <a:off x="3235721" y="-78947"/>
              <a:ext cx="540212" cy="441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just">
                <a:tabLst>
                  <a:tab pos="749300" algn="l"/>
                </a:tabLst>
                <a:defRPr sz="1800"/>
              </a:lvl1pPr>
            </a:lstStyle>
            <a:p>
              <a:r>
                <a:rPr sz="2200" dirty="0" err="1">
                  <a:latin typeface="Monlam Uni OuChan2"/>
                  <a:cs typeface="Monlam Uni OuChan2"/>
                </a:rPr>
                <a:t>བར</a:t>
              </a:r>
              <a:r>
                <a:rPr sz="2200" dirty="0">
                  <a:latin typeface="Monlam Uni OuChan2"/>
                  <a:cs typeface="Monlam Uni OuChan2"/>
                </a:rPr>
                <a:t>་</a:t>
              </a:r>
              <a:r>
                <a:rPr lang="bo-CN" sz="2200" dirty="0">
                  <a:latin typeface="Monlam Uni OuChan2"/>
                  <a:cs typeface="Monlam Uni OuChan2"/>
                </a:rPr>
                <a:t>རྣ།</a:t>
              </a:r>
              <a:endParaRPr sz="2200" dirty="0">
                <a:latin typeface="Monlam Uni OuChan2"/>
                <a:cs typeface="Monlam Uni OuChan2"/>
              </a:endParaRPr>
            </a:p>
          </p:txBody>
        </p:sp>
        <p:sp>
          <p:nvSpPr>
            <p:cNvPr id="505" name="Shape 505"/>
            <p:cNvSpPr/>
            <p:nvPr/>
          </p:nvSpPr>
          <p:spPr>
            <a:xfrm>
              <a:off x="4578954" y="-92753"/>
              <a:ext cx="543418" cy="441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just">
                <a:tabLst>
                  <a:tab pos="749300" algn="l"/>
                </a:tabLst>
                <a:defRPr sz="1800"/>
              </a:lvl1pPr>
            </a:lstStyle>
            <a:p>
              <a:r>
                <a:rPr sz="2200" dirty="0" err="1">
                  <a:latin typeface="Monlam Uni OuChan2"/>
                  <a:cs typeface="Monlam Uni OuChan2"/>
                </a:rPr>
                <a:t>ནང</a:t>
              </a:r>
              <a:r>
                <a:rPr sz="2200" dirty="0">
                  <a:latin typeface="Monlam Uni OuChan2"/>
                  <a:cs typeface="Monlam Uni OuChan2"/>
                </a:rPr>
                <a:t>་</a:t>
              </a:r>
              <a:r>
                <a:rPr lang="bo-CN" sz="2200" dirty="0">
                  <a:latin typeface="Monlam Uni OuChan2"/>
                  <a:cs typeface="Monlam Uni OuChan2"/>
                </a:rPr>
                <a:t>རྣ</a:t>
              </a:r>
              <a:r>
                <a:rPr lang="bo-CN" sz="2000" dirty="0"/>
                <a:t>།</a:t>
              </a:r>
              <a:endParaRPr sz="2000" dirty="0"/>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0" name="Shape 510"/>
          <p:cNvSpPr>
            <a:spLocks noGrp="1"/>
          </p:cNvSpPr>
          <p:nvPr>
            <p:ph type="sldNum" sz="quarter" idx="2"/>
          </p:nvPr>
        </p:nvSpPr>
        <p:spPr>
          <a:xfrm>
            <a:off x="447736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24</a:t>
            </a:fld>
            <a:endParaRPr/>
          </a:p>
        </p:txBody>
      </p:sp>
      <p:sp>
        <p:nvSpPr>
          <p:cNvPr id="511" name="Shape 511"/>
          <p:cNvSpPr/>
          <p:nvPr/>
        </p:nvSpPr>
        <p:spPr>
          <a:xfrm>
            <a:off x="361534" y="95301"/>
            <a:ext cx="9144001" cy="964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b="1"/>
            </a:pPr>
            <a:r>
              <a:rPr dirty="0"/>
              <a:t>Process of Hearing (Transformation of Sound Waves)</a:t>
            </a:r>
            <a:br>
              <a:rPr dirty="0"/>
            </a:br>
            <a:r>
              <a:rPr lang="bo-CN" sz="2800" b="1" i="0" u="none" strike="noStrike" dirty="0">
                <a:effectLst/>
                <a:latin typeface="Monlam Uni OuChan2"/>
                <a:cs typeface="Monlam Uni OuChan2"/>
              </a:rPr>
              <a:t>ཐོས་ཚོར་གྱི་རྒྱུད་རིམ། </a:t>
            </a:r>
            <a:r>
              <a:rPr sz="2800" dirty="0">
                <a:latin typeface="Monlam Uni OuChan2"/>
                <a:ea typeface="Cambria"/>
                <a:cs typeface="Monlam Uni OuChan2"/>
                <a:sym typeface="Cambria"/>
              </a:rPr>
              <a:t>(</a:t>
            </a:r>
            <a:r>
              <a:rPr sz="2800" dirty="0" err="1">
                <a:latin typeface="Monlam Uni OuChan2"/>
                <a:cs typeface="Monlam Uni OuChan2"/>
              </a:rPr>
              <a:t>སྒྲ་རླབས</a:t>
            </a:r>
            <a:r>
              <a:rPr sz="2800" dirty="0">
                <a:latin typeface="Monlam Uni OuChan2"/>
                <a:cs typeface="Monlam Uni OuChan2"/>
              </a:rPr>
              <a:t>་</a:t>
            </a:r>
            <a:r>
              <a:rPr lang="bo-CN" sz="2800" b="0" i="0" u="none" strike="noStrike" dirty="0">
                <a:effectLst/>
                <a:latin typeface="Monlam Uni OuChan2"/>
                <a:cs typeface="Monlam Uni OuChan2"/>
              </a:rPr>
              <a:t>ཀྱི་འཕོ་འགྱུར།</a:t>
            </a:r>
            <a:r>
              <a:rPr sz="2800" dirty="0">
                <a:latin typeface="Monlam Uni OuChan2"/>
                <a:cs typeface="Monlam Uni OuChan2"/>
              </a:rPr>
              <a:t>)</a:t>
            </a:r>
          </a:p>
        </p:txBody>
      </p:sp>
      <p:sp>
        <p:nvSpPr>
          <p:cNvPr id="512" name="Shape 512"/>
          <p:cNvSpPr/>
          <p:nvPr/>
        </p:nvSpPr>
        <p:spPr>
          <a:xfrm>
            <a:off x="6073287" y="3200702"/>
            <a:ext cx="1954061"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rPr dirty="0"/>
              <a:t>in sequence </a:t>
            </a:r>
            <a:br>
              <a:rPr dirty="0"/>
            </a:br>
            <a:r>
              <a:rPr dirty="0"/>
              <a:t>act</a:t>
            </a:r>
            <a:r>
              <a:rPr lang="en-US" dirty="0"/>
              <a:t>s</a:t>
            </a:r>
            <a:r>
              <a:rPr dirty="0"/>
              <a:t> as amplifier</a:t>
            </a:r>
          </a:p>
        </p:txBody>
      </p:sp>
      <p:grpSp>
        <p:nvGrpSpPr>
          <p:cNvPr id="515" name="Group 515"/>
          <p:cNvGrpSpPr/>
          <p:nvPr/>
        </p:nvGrpSpPr>
        <p:grpSpPr>
          <a:xfrm>
            <a:off x="542278" y="1976656"/>
            <a:ext cx="5357056" cy="406401"/>
            <a:chOff x="0" y="0"/>
            <a:chExt cx="5357055" cy="406400"/>
          </a:xfrm>
        </p:grpSpPr>
        <p:sp>
          <p:nvSpPr>
            <p:cNvPr id="513" name="Shape 513"/>
            <p:cNvSpPr/>
            <p:nvPr/>
          </p:nvSpPr>
          <p:spPr>
            <a:xfrm>
              <a:off x="0" y="0"/>
              <a:ext cx="5357056"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2000"/>
              </a:lvl1pPr>
            </a:lstStyle>
            <a:p>
              <a:r>
                <a:rPr lang="en-US" dirty="0"/>
                <a:t>Pinna</a:t>
              </a:r>
              <a:r>
                <a:rPr lang="en-US" dirty="0">
                  <a:solidFill>
                    <a:srgbClr val="FF0000"/>
                  </a:solidFill>
                </a:rPr>
                <a:t> </a:t>
              </a:r>
              <a:r>
                <a:rPr dirty="0"/>
                <a:t>to collect sound waves</a:t>
              </a:r>
            </a:p>
          </p:txBody>
        </p:sp>
        <p:sp>
          <p:nvSpPr>
            <p:cNvPr id="514" name="Shape 514"/>
            <p:cNvSpPr/>
            <p:nvPr/>
          </p:nvSpPr>
          <p:spPr>
            <a:xfrm>
              <a:off x="187045" y="12699"/>
              <a:ext cx="4982965" cy="381001"/>
            </a:xfrm>
            <a:prstGeom prst="roundRect">
              <a:avLst>
                <a:gd name="adj" fmla="val 50000"/>
              </a:avLst>
            </a:prstGeom>
            <a:noFill/>
            <a:ln w="25400" cap="flat">
              <a:solidFill>
                <a:srgbClr val="85888D"/>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518" name="Group 518"/>
          <p:cNvGrpSpPr/>
          <p:nvPr/>
        </p:nvGrpSpPr>
        <p:grpSpPr>
          <a:xfrm>
            <a:off x="720135" y="2666615"/>
            <a:ext cx="5001342" cy="406401"/>
            <a:chOff x="0" y="0"/>
            <a:chExt cx="5001340" cy="406400"/>
          </a:xfrm>
        </p:grpSpPr>
        <p:sp>
          <p:nvSpPr>
            <p:cNvPr id="516" name="Shape 516"/>
            <p:cNvSpPr/>
            <p:nvPr/>
          </p:nvSpPr>
          <p:spPr>
            <a:xfrm>
              <a:off x="0" y="0"/>
              <a:ext cx="500134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2000"/>
              </a:lvl1pPr>
            </a:lstStyle>
            <a:p>
              <a:r>
                <a:rPr lang="de-CH" dirty="0" err="1"/>
                <a:t>E</a:t>
              </a:r>
              <a:r>
                <a:rPr dirty="0"/>
                <a:t>ar drum</a:t>
              </a:r>
            </a:p>
          </p:txBody>
        </p:sp>
        <p:sp>
          <p:nvSpPr>
            <p:cNvPr id="517" name="Shape 517"/>
            <p:cNvSpPr/>
            <p:nvPr/>
          </p:nvSpPr>
          <p:spPr>
            <a:xfrm>
              <a:off x="9188" y="8541"/>
              <a:ext cx="4982965" cy="381001"/>
            </a:xfrm>
            <a:prstGeom prst="roundRect">
              <a:avLst>
                <a:gd name="adj" fmla="val 50000"/>
              </a:avLst>
            </a:prstGeom>
            <a:noFill/>
            <a:ln w="25400" cap="flat">
              <a:solidFill>
                <a:srgbClr val="85888D"/>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521" name="Group 521"/>
          <p:cNvGrpSpPr/>
          <p:nvPr/>
        </p:nvGrpSpPr>
        <p:grpSpPr>
          <a:xfrm>
            <a:off x="729323" y="3356574"/>
            <a:ext cx="4982966" cy="406401"/>
            <a:chOff x="0" y="0"/>
            <a:chExt cx="4982964" cy="406400"/>
          </a:xfrm>
        </p:grpSpPr>
        <p:sp>
          <p:nvSpPr>
            <p:cNvPr id="519" name="Shape 519"/>
            <p:cNvSpPr/>
            <p:nvPr/>
          </p:nvSpPr>
          <p:spPr>
            <a:xfrm>
              <a:off x="127078" y="0"/>
              <a:ext cx="4728808"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2000"/>
              </a:lvl1pPr>
            </a:lstStyle>
            <a:p>
              <a:r>
                <a:rPr lang="de-CH" dirty="0"/>
                <a:t>H</a:t>
              </a:r>
              <a:r>
                <a:rPr dirty="0"/>
                <a:t>ammer+anvil+stirrup</a:t>
              </a:r>
            </a:p>
          </p:txBody>
        </p:sp>
        <p:sp>
          <p:nvSpPr>
            <p:cNvPr id="520" name="Shape 520"/>
            <p:cNvSpPr/>
            <p:nvPr/>
          </p:nvSpPr>
          <p:spPr>
            <a:xfrm>
              <a:off x="0" y="17082"/>
              <a:ext cx="4982965" cy="381001"/>
            </a:xfrm>
            <a:prstGeom prst="roundRect">
              <a:avLst>
                <a:gd name="adj" fmla="val 50000"/>
              </a:avLst>
            </a:prstGeom>
            <a:noFill/>
            <a:ln w="25400" cap="flat">
              <a:solidFill>
                <a:srgbClr val="85888D"/>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524" name="Group 524"/>
          <p:cNvGrpSpPr/>
          <p:nvPr/>
        </p:nvGrpSpPr>
        <p:grpSpPr>
          <a:xfrm>
            <a:off x="720135" y="4046532"/>
            <a:ext cx="5001342" cy="406401"/>
            <a:chOff x="0" y="0"/>
            <a:chExt cx="5001340" cy="406400"/>
          </a:xfrm>
        </p:grpSpPr>
        <p:sp>
          <p:nvSpPr>
            <p:cNvPr id="522" name="Shape 522"/>
            <p:cNvSpPr/>
            <p:nvPr/>
          </p:nvSpPr>
          <p:spPr>
            <a:xfrm>
              <a:off x="0" y="0"/>
              <a:ext cx="500134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2000"/>
              </a:lvl1pPr>
            </a:lstStyle>
            <a:p>
              <a:r>
                <a:rPr lang="de-CH" dirty="0"/>
                <a:t>C</a:t>
              </a:r>
              <a:r>
                <a:rPr dirty="0"/>
                <a:t>oiled tube filled with liquid</a:t>
              </a:r>
            </a:p>
          </p:txBody>
        </p:sp>
        <p:sp>
          <p:nvSpPr>
            <p:cNvPr id="523" name="Shape 523"/>
            <p:cNvSpPr/>
            <p:nvPr/>
          </p:nvSpPr>
          <p:spPr>
            <a:xfrm>
              <a:off x="9188" y="12924"/>
              <a:ext cx="4982965" cy="381001"/>
            </a:xfrm>
            <a:prstGeom prst="roundRect">
              <a:avLst>
                <a:gd name="adj" fmla="val 50000"/>
              </a:avLst>
            </a:prstGeom>
            <a:noFill/>
            <a:ln w="25400" cap="flat">
              <a:solidFill>
                <a:srgbClr val="85888D"/>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527" name="Group 527"/>
          <p:cNvGrpSpPr/>
          <p:nvPr/>
        </p:nvGrpSpPr>
        <p:grpSpPr>
          <a:xfrm>
            <a:off x="720135" y="4736491"/>
            <a:ext cx="5001342" cy="406401"/>
            <a:chOff x="0" y="0"/>
            <a:chExt cx="5001340" cy="406400"/>
          </a:xfrm>
        </p:grpSpPr>
        <p:sp>
          <p:nvSpPr>
            <p:cNvPr id="525" name="Shape 525"/>
            <p:cNvSpPr/>
            <p:nvPr/>
          </p:nvSpPr>
          <p:spPr>
            <a:xfrm>
              <a:off x="0" y="0"/>
              <a:ext cx="500134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2000"/>
              </a:lvl1pPr>
            </a:lstStyle>
            <a:p>
              <a:r>
                <a:rPr lang="de-CH" dirty="0"/>
                <a:t>I</a:t>
              </a:r>
              <a:r>
                <a:rPr dirty="0"/>
                <a:t>nside: </a:t>
              </a:r>
              <a:r>
                <a:rPr lang="de-CH" dirty="0"/>
                <a:t>S</a:t>
              </a:r>
              <a:r>
                <a:rPr dirty="0"/>
                <a:t>ensory cells in form like </a:t>
              </a:r>
              <a:r>
                <a:rPr lang="en-IN" dirty="0"/>
                <a:t>“</a:t>
              </a:r>
              <a:r>
                <a:rPr dirty="0"/>
                <a:t>hairs</a:t>
              </a:r>
              <a:r>
                <a:rPr lang="en-US" dirty="0"/>
                <a:t>"</a:t>
              </a:r>
              <a:endParaRPr dirty="0"/>
            </a:p>
          </p:txBody>
        </p:sp>
        <p:sp>
          <p:nvSpPr>
            <p:cNvPr id="526" name="Shape 526"/>
            <p:cNvSpPr/>
            <p:nvPr/>
          </p:nvSpPr>
          <p:spPr>
            <a:xfrm>
              <a:off x="9188" y="21464"/>
              <a:ext cx="4982965" cy="381001"/>
            </a:xfrm>
            <a:prstGeom prst="roundRect">
              <a:avLst>
                <a:gd name="adj" fmla="val 50000"/>
              </a:avLst>
            </a:prstGeom>
            <a:noFill/>
            <a:ln w="25400" cap="flat">
              <a:solidFill>
                <a:srgbClr val="85888D"/>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530" name="Group 530"/>
          <p:cNvGrpSpPr/>
          <p:nvPr/>
        </p:nvGrpSpPr>
        <p:grpSpPr>
          <a:xfrm>
            <a:off x="720135" y="5426450"/>
            <a:ext cx="5001342" cy="406401"/>
            <a:chOff x="0" y="0"/>
            <a:chExt cx="5001340" cy="406400"/>
          </a:xfrm>
        </p:grpSpPr>
        <p:sp>
          <p:nvSpPr>
            <p:cNvPr id="528" name="Shape 528"/>
            <p:cNvSpPr/>
            <p:nvPr/>
          </p:nvSpPr>
          <p:spPr>
            <a:xfrm>
              <a:off x="0" y="0"/>
              <a:ext cx="500134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2000"/>
              </a:lvl1pPr>
            </a:lstStyle>
            <a:p>
              <a:r>
                <a:rPr lang="de-CH" dirty="0"/>
                <a:t>N</a:t>
              </a:r>
              <a:r>
                <a:rPr dirty="0"/>
                <a:t>erve cells</a:t>
              </a:r>
            </a:p>
          </p:txBody>
        </p:sp>
        <p:sp>
          <p:nvSpPr>
            <p:cNvPr id="529" name="Shape 529"/>
            <p:cNvSpPr/>
            <p:nvPr/>
          </p:nvSpPr>
          <p:spPr>
            <a:xfrm>
              <a:off x="9188" y="17306"/>
              <a:ext cx="4982965" cy="381001"/>
            </a:xfrm>
            <a:prstGeom prst="roundRect">
              <a:avLst>
                <a:gd name="adj" fmla="val 50000"/>
              </a:avLst>
            </a:prstGeom>
            <a:noFill/>
            <a:ln w="25400" cap="flat">
              <a:solidFill>
                <a:srgbClr val="85888D"/>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533" name="Group 533"/>
          <p:cNvGrpSpPr/>
          <p:nvPr/>
        </p:nvGrpSpPr>
        <p:grpSpPr>
          <a:xfrm>
            <a:off x="720135" y="6116409"/>
            <a:ext cx="5001342" cy="406401"/>
            <a:chOff x="0" y="0"/>
            <a:chExt cx="5001340" cy="406400"/>
          </a:xfrm>
        </p:grpSpPr>
        <p:sp>
          <p:nvSpPr>
            <p:cNvPr id="531" name="Shape 531"/>
            <p:cNvSpPr/>
            <p:nvPr/>
          </p:nvSpPr>
          <p:spPr>
            <a:xfrm>
              <a:off x="0" y="0"/>
              <a:ext cx="5001341"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2000"/>
              </a:lvl1pPr>
            </a:lstStyle>
            <a:p>
              <a:r>
                <a:rPr lang="de-CH" dirty="0"/>
                <a:t>B</a:t>
              </a:r>
              <a:r>
                <a:rPr dirty="0"/>
                <a:t>rain</a:t>
              </a:r>
            </a:p>
          </p:txBody>
        </p:sp>
        <p:sp>
          <p:nvSpPr>
            <p:cNvPr id="532" name="Shape 532"/>
            <p:cNvSpPr/>
            <p:nvPr/>
          </p:nvSpPr>
          <p:spPr>
            <a:xfrm>
              <a:off x="9188" y="13147"/>
              <a:ext cx="4982965" cy="381001"/>
            </a:xfrm>
            <a:prstGeom prst="roundRect">
              <a:avLst>
                <a:gd name="adj" fmla="val 50000"/>
              </a:avLst>
            </a:prstGeom>
            <a:noFill/>
            <a:ln w="25400" cap="flat">
              <a:solidFill>
                <a:srgbClr val="85888D"/>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536" name="Group 536"/>
          <p:cNvGrpSpPr/>
          <p:nvPr/>
        </p:nvGrpSpPr>
        <p:grpSpPr>
          <a:xfrm>
            <a:off x="542278" y="1286698"/>
            <a:ext cx="5357057" cy="406402"/>
            <a:chOff x="0" y="0"/>
            <a:chExt cx="5357056" cy="406401"/>
          </a:xfrm>
        </p:grpSpPr>
        <p:sp>
          <p:nvSpPr>
            <p:cNvPr id="534" name="Shape 534"/>
            <p:cNvSpPr/>
            <p:nvPr/>
          </p:nvSpPr>
          <p:spPr>
            <a:xfrm>
              <a:off x="0" y="0"/>
              <a:ext cx="5357056"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z="2000"/>
              </a:lvl1pPr>
            </a:lstStyle>
            <a:p>
              <a:r>
                <a:rPr lang="de-CH" dirty="0"/>
                <a:t>S</a:t>
              </a:r>
              <a:r>
                <a:rPr dirty="0"/>
                <a:t>ound waves</a:t>
              </a:r>
            </a:p>
          </p:txBody>
        </p:sp>
        <p:sp>
          <p:nvSpPr>
            <p:cNvPr id="535" name="Shape 535"/>
            <p:cNvSpPr/>
            <p:nvPr/>
          </p:nvSpPr>
          <p:spPr>
            <a:xfrm>
              <a:off x="187045" y="16858"/>
              <a:ext cx="4982965" cy="381001"/>
            </a:xfrm>
            <a:prstGeom prst="roundRect">
              <a:avLst>
                <a:gd name="adj" fmla="val 50000"/>
              </a:avLst>
            </a:prstGeom>
            <a:noFill/>
            <a:ln w="25400" cap="flat">
              <a:solidFill>
                <a:srgbClr val="85888D"/>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537" name="Shape 537"/>
          <p:cNvSpPr/>
          <p:nvPr/>
        </p:nvSpPr>
        <p:spPr>
          <a:xfrm>
            <a:off x="6073287" y="1963956"/>
            <a:ext cx="118722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t>Outer ear</a:t>
            </a:r>
          </a:p>
        </p:txBody>
      </p:sp>
      <p:sp>
        <p:nvSpPr>
          <p:cNvPr id="538" name="Shape 538"/>
          <p:cNvSpPr/>
          <p:nvPr/>
        </p:nvSpPr>
        <p:spPr>
          <a:xfrm>
            <a:off x="3220905" y="1669066"/>
            <a:ext cx="1" cy="341843"/>
          </a:xfrm>
          <a:prstGeom prst="line">
            <a:avLst/>
          </a:prstGeom>
          <a:ln w="63500">
            <a:solidFill>
              <a:srgbClr val="000000"/>
            </a:solidFill>
            <a:miter lim="400000"/>
            <a:tailEnd type="triangle"/>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9" name="Shape 539"/>
          <p:cNvSpPr/>
          <p:nvPr/>
        </p:nvSpPr>
        <p:spPr>
          <a:xfrm>
            <a:off x="3220905" y="2354866"/>
            <a:ext cx="1" cy="341843"/>
          </a:xfrm>
          <a:prstGeom prst="line">
            <a:avLst/>
          </a:prstGeom>
          <a:ln w="63500">
            <a:solidFill>
              <a:srgbClr val="000000"/>
            </a:solidFill>
            <a:miter lim="400000"/>
            <a:tailEnd type="triangle"/>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0" name="Shape 540"/>
          <p:cNvSpPr/>
          <p:nvPr/>
        </p:nvSpPr>
        <p:spPr>
          <a:xfrm>
            <a:off x="3220905" y="3040666"/>
            <a:ext cx="1" cy="341843"/>
          </a:xfrm>
          <a:prstGeom prst="line">
            <a:avLst/>
          </a:prstGeom>
          <a:ln w="63500">
            <a:solidFill>
              <a:srgbClr val="000000"/>
            </a:solidFill>
            <a:miter lim="400000"/>
            <a:tailEnd type="triangle"/>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1" name="Shape 541"/>
          <p:cNvSpPr/>
          <p:nvPr/>
        </p:nvSpPr>
        <p:spPr>
          <a:xfrm>
            <a:off x="3220905" y="3739166"/>
            <a:ext cx="1" cy="341844"/>
          </a:xfrm>
          <a:prstGeom prst="line">
            <a:avLst/>
          </a:prstGeom>
          <a:ln w="63500">
            <a:solidFill>
              <a:srgbClr val="000000"/>
            </a:solidFill>
            <a:miter lim="400000"/>
            <a:tailEnd type="triangle"/>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2" name="Shape 542"/>
          <p:cNvSpPr/>
          <p:nvPr/>
        </p:nvSpPr>
        <p:spPr>
          <a:xfrm>
            <a:off x="3220905" y="4437666"/>
            <a:ext cx="1" cy="341844"/>
          </a:xfrm>
          <a:prstGeom prst="line">
            <a:avLst/>
          </a:prstGeom>
          <a:ln w="63500">
            <a:solidFill>
              <a:srgbClr val="000000"/>
            </a:solidFill>
            <a:miter lim="400000"/>
            <a:tailEnd type="triangle"/>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3" name="Shape 543"/>
          <p:cNvSpPr/>
          <p:nvPr/>
        </p:nvSpPr>
        <p:spPr>
          <a:xfrm>
            <a:off x="3220905" y="5123466"/>
            <a:ext cx="1" cy="341844"/>
          </a:xfrm>
          <a:prstGeom prst="line">
            <a:avLst/>
          </a:prstGeom>
          <a:ln w="63500">
            <a:solidFill>
              <a:srgbClr val="000000"/>
            </a:solidFill>
            <a:miter lim="400000"/>
            <a:tailEnd type="triangle"/>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4" name="Shape 544"/>
          <p:cNvSpPr/>
          <p:nvPr/>
        </p:nvSpPr>
        <p:spPr>
          <a:xfrm>
            <a:off x="3220905" y="5834666"/>
            <a:ext cx="1" cy="341844"/>
          </a:xfrm>
          <a:prstGeom prst="line">
            <a:avLst/>
          </a:prstGeom>
          <a:ln w="63500">
            <a:solidFill>
              <a:srgbClr val="000000"/>
            </a:solidFill>
            <a:miter lim="400000"/>
            <a:tailEnd type="triangle"/>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5" name="Shape 545"/>
          <p:cNvSpPr/>
          <p:nvPr/>
        </p:nvSpPr>
        <p:spPr>
          <a:xfrm>
            <a:off x="6073287" y="4059232"/>
            <a:ext cx="2871565"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r>
              <a:t>Cochlea with organ of Corti</a:t>
            </a:r>
          </a:p>
        </p:txBody>
      </p:sp>
    </p:spTree>
  </p:cSld>
  <p:clrMapOvr>
    <a:masterClrMapping/>
  </p:clrMapOvr>
  <p:transition xmlns:p14="http://schemas.microsoft.com/office/powerpoint/2010/main" spd="slow"/>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9" name="Shape 549"/>
          <p:cNvSpPr>
            <a:spLocks noGrp="1"/>
          </p:cNvSpPr>
          <p:nvPr>
            <p:ph type="sldNum" sz="quarter" idx="2"/>
          </p:nvPr>
        </p:nvSpPr>
        <p:spPr>
          <a:xfrm>
            <a:off x="447736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25</a:t>
            </a:fld>
            <a:endParaRPr/>
          </a:p>
        </p:txBody>
      </p:sp>
      <p:sp>
        <p:nvSpPr>
          <p:cNvPr id="551" name="Shape 551"/>
          <p:cNvSpPr/>
          <p:nvPr/>
        </p:nvSpPr>
        <p:spPr>
          <a:xfrm>
            <a:off x="5908187" y="2483341"/>
            <a:ext cx="3406763" cy="102592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2000"/>
            </a:pPr>
            <a:r>
              <a:rPr dirty="0"/>
              <a:t>in sequence </a:t>
            </a:r>
            <a:r>
              <a:rPr lang="en-US" dirty="0"/>
              <a:t/>
            </a:r>
            <a:br>
              <a:rPr lang="en-US" dirty="0"/>
            </a:br>
            <a:r>
              <a:rPr dirty="0"/>
              <a:t>act</a:t>
            </a:r>
            <a:r>
              <a:rPr lang="en-US" dirty="0"/>
              <a:t>s</a:t>
            </a:r>
            <a:r>
              <a:rPr dirty="0"/>
              <a:t> as amplifier</a:t>
            </a:r>
            <a:br>
              <a:rPr dirty="0"/>
            </a:br>
            <a:r>
              <a:rPr lang="bo-CN" sz="2000" dirty="0">
                <a:latin typeface="Monlam Uni OuChan2"/>
                <a:cs typeface="Monlam Uni OuChan2"/>
              </a:rPr>
              <a:t>རྒྱུན་མཐུད་ནས་རྒྱ་སྐྱེད་བྱེད་པ།</a:t>
            </a:r>
            <a:endParaRPr dirty="0">
              <a:latin typeface="Monlam Uni OuChan2"/>
              <a:cs typeface="Monlam Uni OuChan2"/>
            </a:endParaRPr>
          </a:p>
        </p:txBody>
      </p:sp>
      <p:grpSp>
        <p:nvGrpSpPr>
          <p:cNvPr id="554" name="Group 554"/>
          <p:cNvGrpSpPr/>
          <p:nvPr/>
        </p:nvGrpSpPr>
        <p:grpSpPr>
          <a:xfrm>
            <a:off x="729323" y="1005200"/>
            <a:ext cx="5419017" cy="444656"/>
            <a:chOff x="0" y="-23061"/>
            <a:chExt cx="5419015" cy="444655"/>
          </a:xfrm>
        </p:grpSpPr>
        <p:sp>
          <p:nvSpPr>
            <p:cNvPr id="552" name="Shape 552"/>
            <p:cNvSpPr/>
            <p:nvPr/>
          </p:nvSpPr>
          <p:spPr>
            <a:xfrm>
              <a:off x="61959" y="-23061"/>
              <a:ext cx="5357056" cy="4103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000"/>
              </a:pPr>
              <a:r>
                <a:rPr sz="1200" dirty="0"/>
                <a:t>1.</a:t>
              </a:r>
              <a:r>
                <a:rPr dirty="0"/>
                <a:t>                          </a:t>
              </a:r>
              <a:r>
                <a:rPr lang="en-US" dirty="0"/>
                <a:t>  </a:t>
              </a:r>
              <a:r>
                <a:rPr dirty="0" err="1">
                  <a:latin typeface="Monlam Uni OuChan2"/>
                  <a:cs typeface="Monlam Uni OuChan2"/>
                </a:rPr>
                <a:t>སྒྲ་རླབས</a:t>
              </a:r>
              <a:r>
                <a:rPr dirty="0">
                  <a:latin typeface="Monlam Uni OuChan2"/>
                  <a:cs typeface="Monlam Uni OuChan2"/>
                </a:rPr>
                <a:t>།</a:t>
              </a:r>
            </a:p>
          </p:txBody>
        </p:sp>
        <p:sp>
          <p:nvSpPr>
            <p:cNvPr id="553" name="Shape 553"/>
            <p:cNvSpPr/>
            <p:nvPr/>
          </p:nvSpPr>
          <p:spPr>
            <a:xfrm>
              <a:off x="0" y="40593"/>
              <a:ext cx="4982965" cy="381001"/>
            </a:xfrm>
            <a:prstGeom prst="roundRect">
              <a:avLst>
                <a:gd name="adj" fmla="val 50000"/>
              </a:avLst>
            </a:prstGeom>
            <a:noFill/>
            <a:ln w="25400" cap="flat">
              <a:solidFill>
                <a:srgbClr val="85888D"/>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555" name="Shape 555"/>
          <p:cNvSpPr/>
          <p:nvPr/>
        </p:nvSpPr>
        <p:spPr>
          <a:xfrm>
            <a:off x="5908187" y="1727271"/>
            <a:ext cx="2871565" cy="4103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r>
              <a:rPr dirty="0"/>
              <a:t>Outer ear </a:t>
            </a:r>
            <a:r>
              <a:rPr dirty="0">
                <a:latin typeface="Monlam Uni OuChan2"/>
                <a:cs typeface="Monlam Uni OuChan2"/>
              </a:rPr>
              <a:t> </a:t>
            </a:r>
            <a:r>
              <a:rPr lang="bo-CN" dirty="0">
                <a:latin typeface="Monlam Uni OuChan2"/>
                <a:cs typeface="Monlam Uni OuChan2"/>
              </a:rPr>
              <a:t>ཕྱི་རྣ།</a:t>
            </a:r>
          </a:p>
        </p:txBody>
      </p:sp>
      <p:grpSp>
        <p:nvGrpSpPr>
          <p:cNvPr id="560" name="Group 560"/>
          <p:cNvGrpSpPr/>
          <p:nvPr/>
        </p:nvGrpSpPr>
        <p:grpSpPr>
          <a:xfrm>
            <a:off x="722115" y="1434364"/>
            <a:ext cx="4990176" cy="701293"/>
            <a:chOff x="0" y="0"/>
            <a:chExt cx="4990174" cy="701292"/>
          </a:xfrm>
        </p:grpSpPr>
        <p:grpSp>
          <p:nvGrpSpPr>
            <p:cNvPr id="558" name="Group 558"/>
            <p:cNvGrpSpPr/>
            <p:nvPr/>
          </p:nvGrpSpPr>
          <p:grpSpPr>
            <a:xfrm>
              <a:off x="0" y="240188"/>
              <a:ext cx="4990174" cy="461104"/>
              <a:chOff x="0" y="-36866"/>
              <a:chExt cx="4990173" cy="461102"/>
            </a:xfrm>
          </p:grpSpPr>
          <p:sp>
            <p:nvSpPr>
              <p:cNvPr id="556" name="Shape 556"/>
              <p:cNvSpPr/>
              <p:nvPr/>
            </p:nvSpPr>
            <p:spPr>
              <a:xfrm>
                <a:off x="0" y="-36866"/>
                <a:ext cx="4775991" cy="4103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000"/>
                </a:pPr>
                <a:r>
                  <a:rPr dirty="0"/>
                  <a:t> </a:t>
                </a:r>
                <a:r>
                  <a:rPr sz="1200" dirty="0"/>
                  <a:t>2.</a:t>
                </a:r>
                <a:r>
                  <a:rPr dirty="0"/>
                  <a:t> </a:t>
                </a:r>
                <a:r>
                  <a:rPr lang="en-US" dirty="0"/>
                  <a:t>			</a:t>
                </a:r>
                <a:r>
                  <a:rPr lang="bo-CN" sz="2000" b="0" i="0" u="none" strike="noStrike" dirty="0">
                    <a:effectLst/>
                    <a:latin typeface="Monlam Uni OuChan2"/>
                    <a:cs typeface="Monlam Uni OuChan2"/>
                  </a:rPr>
                  <a:t>རྣ་གཤོག་གིས་སྒྲ་རླབས་འདུ་བ།</a:t>
                </a:r>
                <a:endParaRPr sz="2000" dirty="0">
                  <a:latin typeface="Monlam Uni OuChan2"/>
                  <a:cs typeface="Monlam Uni OuChan2"/>
                </a:endParaRPr>
              </a:p>
            </p:txBody>
          </p:sp>
          <p:sp>
            <p:nvSpPr>
              <p:cNvPr id="557" name="Shape 557"/>
              <p:cNvSpPr/>
              <p:nvPr/>
            </p:nvSpPr>
            <p:spPr>
              <a:xfrm>
                <a:off x="7208" y="43235"/>
                <a:ext cx="4982965" cy="381001"/>
              </a:xfrm>
              <a:prstGeom prst="roundRect">
                <a:avLst>
                  <a:gd name="adj" fmla="val 50000"/>
                </a:avLst>
              </a:prstGeom>
              <a:noFill/>
              <a:ln w="25400" cap="flat">
                <a:solidFill>
                  <a:srgbClr val="85888D"/>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559" name="Shape 559"/>
            <p:cNvSpPr/>
            <p:nvPr/>
          </p:nvSpPr>
          <p:spPr>
            <a:xfrm>
              <a:off x="2498790" y="0"/>
              <a:ext cx="1" cy="341843"/>
            </a:xfrm>
            <a:prstGeom prst="line">
              <a:avLst/>
            </a:prstGeom>
            <a:noFill/>
            <a:ln w="635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565" name="Group 565"/>
          <p:cNvGrpSpPr/>
          <p:nvPr/>
        </p:nvGrpSpPr>
        <p:grpSpPr>
          <a:xfrm>
            <a:off x="720135" y="2120164"/>
            <a:ext cx="5001344" cy="701293"/>
            <a:chOff x="0" y="0"/>
            <a:chExt cx="5001342" cy="701292"/>
          </a:xfrm>
        </p:grpSpPr>
        <p:grpSp>
          <p:nvGrpSpPr>
            <p:cNvPr id="563" name="Group 563"/>
            <p:cNvGrpSpPr/>
            <p:nvPr/>
          </p:nvGrpSpPr>
          <p:grpSpPr>
            <a:xfrm>
              <a:off x="0" y="230056"/>
              <a:ext cx="5001342" cy="471236"/>
              <a:chOff x="0" y="-53799"/>
              <a:chExt cx="5001341" cy="471234"/>
            </a:xfrm>
          </p:grpSpPr>
          <p:sp>
            <p:nvSpPr>
              <p:cNvPr id="561" name="Shape 561"/>
              <p:cNvSpPr/>
              <p:nvPr/>
            </p:nvSpPr>
            <p:spPr>
              <a:xfrm>
                <a:off x="0" y="-53799"/>
                <a:ext cx="5001341" cy="4103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000"/>
                </a:pPr>
                <a:r>
                  <a:rPr dirty="0"/>
                  <a:t> </a:t>
                </a:r>
                <a:r>
                  <a:rPr sz="1200" dirty="0"/>
                  <a:t>3.</a:t>
                </a:r>
                <a:r>
                  <a:rPr dirty="0"/>
                  <a:t> </a:t>
                </a:r>
                <a:r>
                  <a:rPr lang="en-US" dirty="0"/>
                  <a:t>					</a:t>
                </a:r>
                <a:r>
                  <a:rPr lang="bo-CN" sz="2000" b="0" i="0" u="none" strike="noStrike" dirty="0">
                    <a:effectLst/>
                    <a:latin typeface="Monlam Uni OuChan2"/>
                    <a:cs typeface="Monlam Uni OuChan2"/>
                  </a:rPr>
                  <a:t>རྔ་</a:t>
                </a:r>
                <a:r>
                  <a:rPr sz="2000" dirty="0" err="1">
                    <a:latin typeface="Monlam Uni OuChan2"/>
                    <a:cs typeface="Monlam Uni OuChan2"/>
                  </a:rPr>
                  <a:t>སྐྱི</a:t>
                </a:r>
                <a:r>
                  <a:rPr sz="2000" dirty="0">
                    <a:latin typeface="Monlam Uni OuChan2"/>
                    <a:cs typeface="Monlam Uni OuChan2"/>
                  </a:rPr>
                  <a:t>།                 </a:t>
                </a:r>
              </a:p>
            </p:txBody>
          </p:sp>
          <p:sp>
            <p:nvSpPr>
              <p:cNvPr id="562" name="Shape 562"/>
              <p:cNvSpPr/>
              <p:nvPr/>
            </p:nvSpPr>
            <p:spPr>
              <a:xfrm>
                <a:off x="9188" y="36434"/>
                <a:ext cx="4982965" cy="381001"/>
              </a:xfrm>
              <a:prstGeom prst="roundRect">
                <a:avLst>
                  <a:gd name="adj" fmla="val 50000"/>
                </a:avLst>
              </a:prstGeom>
              <a:noFill/>
              <a:ln w="25400" cap="flat">
                <a:solidFill>
                  <a:srgbClr val="85888D"/>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564" name="Shape 564"/>
            <p:cNvSpPr/>
            <p:nvPr/>
          </p:nvSpPr>
          <p:spPr>
            <a:xfrm>
              <a:off x="2500769" y="0"/>
              <a:ext cx="1" cy="341843"/>
            </a:xfrm>
            <a:prstGeom prst="line">
              <a:avLst/>
            </a:prstGeom>
            <a:noFill/>
            <a:ln w="635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570" name="Group 570"/>
          <p:cNvGrpSpPr/>
          <p:nvPr/>
        </p:nvGrpSpPr>
        <p:grpSpPr>
          <a:xfrm>
            <a:off x="729323" y="2805964"/>
            <a:ext cx="4982968" cy="713993"/>
            <a:chOff x="0" y="0"/>
            <a:chExt cx="4982966" cy="713992"/>
          </a:xfrm>
        </p:grpSpPr>
        <p:grpSp>
          <p:nvGrpSpPr>
            <p:cNvPr id="568" name="Group 568"/>
            <p:cNvGrpSpPr/>
            <p:nvPr/>
          </p:nvGrpSpPr>
          <p:grpSpPr>
            <a:xfrm>
              <a:off x="0" y="288113"/>
              <a:ext cx="4982966" cy="425879"/>
              <a:chOff x="0" y="13933"/>
              <a:chExt cx="4982965" cy="425877"/>
            </a:xfrm>
          </p:grpSpPr>
          <p:sp>
            <p:nvSpPr>
              <p:cNvPr id="566" name="Shape 566"/>
              <p:cNvSpPr/>
              <p:nvPr/>
            </p:nvSpPr>
            <p:spPr>
              <a:xfrm>
                <a:off x="30243" y="13933"/>
                <a:ext cx="4728808" cy="4103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000"/>
                </a:pPr>
                <a:r>
                  <a:rPr dirty="0">
                    <a:solidFill>
                      <a:srgbClr val="FF0000"/>
                    </a:solidFill>
                  </a:rPr>
                  <a:t> </a:t>
                </a:r>
                <a:r>
                  <a:rPr dirty="0"/>
                  <a:t>4. </a:t>
                </a:r>
                <a:r>
                  <a:rPr lang="en-US" dirty="0">
                    <a:solidFill>
                      <a:srgbClr val="FF0000"/>
                    </a:solidFill>
                  </a:rPr>
                  <a:t>		</a:t>
                </a:r>
                <a:r>
                  <a:rPr lang="bo-CN" sz="2000" b="0" i="0" u="none" strike="noStrike" dirty="0">
                    <a:effectLst/>
                    <a:latin typeface="Monlam Uni OuChan2"/>
                    <a:cs typeface="Monlam Uni OuChan2"/>
                  </a:rPr>
                  <a:t>ཐོ་རུས། </a:t>
                </a:r>
                <a:r>
                  <a:rPr lang="en-US" sz="2000" dirty="0">
                    <a:latin typeface="Monlam Uni OuChan2"/>
                    <a:cs typeface="Monlam Uni OuChan2"/>
                  </a:rPr>
                  <a:t>+ </a:t>
                </a:r>
                <a:r>
                  <a:rPr lang="bo-CN" sz="2000" b="0" i="0" u="none" strike="noStrike" dirty="0">
                    <a:effectLst/>
                    <a:latin typeface="Monlam Uni OuChan2"/>
                    <a:cs typeface="Monlam Uni OuChan2"/>
                  </a:rPr>
                  <a:t>མགར་རུས། </a:t>
                </a:r>
                <a:r>
                  <a:rPr lang="en-US" sz="2000" b="0" i="0" u="none" strike="noStrike" dirty="0">
                    <a:effectLst/>
                    <a:latin typeface="Monlam Uni OuChan2"/>
                    <a:cs typeface="Monlam Uni OuChan2"/>
                  </a:rPr>
                  <a:t>+ </a:t>
                </a:r>
                <a:r>
                  <a:rPr lang="bo-CN" sz="2000" b="0" i="0" u="none" strike="noStrike" dirty="0">
                    <a:effectLst/>
                    <a:latin typeface="Monlam Uni OuChan2"/>
                    <a:cs typeface="Monlam Uni OuChan2"/>
                  </a:rPr>
                  <a:t>ཡོབ་རུས།</a:t>
                </a:r>
                <a:endParaRPr sz="2000" dirty="0">
                  <a:latin typeface="Monlam Uni OuChan2"/>
                  <a:cs typeface="Monlam Uni OuChan2"/>
                </a:endParaRPr>
              </a:p>
            </p:txBody>
          </p:sp>
          <p:sp>
            <p:nvSpPr>
              <p:cNvPr id="567" name="Shape 567"/>
              <p:cNvSpPr/>
              <p:nvPr/>
            </p:nvSpPr>
            <p:spPr>
              <a:xfrm>
                <a:off x="0" y="58809"/>
                <a:ext cx="4982965" cy="381001"/>
              </a:xfrm>
              <a:prstGeom prst="roundRect">
                <a:avLst>
                  <a:gd name="adj" fmla="val 50000"/>
                </a:avLst>
              </a:prstGeom>
              <a:noFill/>
              <a:ln w="25400" cap="flat">
                <a:solidFill>
                  <a:srgbClr val="85888D"/>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569" name="Shape 569"/>
            <p:cNvSpPr/>
            <p:nvPr/>
          </p:nvSpPr>
          <p:spPr>
            <a:xfrm>
              <a:off x="2491581" y="0"/>
              <a:ext cx="1" cy="341843"/>
            </a:xfrm>
            <a:prstGeom prst="line">
              <a:avLst/>
            </a:prstGeom>
            <a:noFill/>
            <a:ln w="635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575" name="Group 575"/>
          <p:cNvGrpSpPr/>
          <p:nvPr/>
        </p:nvGrpSpPr>
        <p:grpSpPr>
          <a:xfrm>
            <a:off x="729323" y="3504464"/>
            <a:ext cx="5017556" cy="701293"/>
            <a:chOff x="0" y="0"/>
            <a:chExt cx="5017554" cy="701292"/>
          </a:xfrm>
        </p:grpSpPr>
        <p:grpSp>
          <p:nvGrpSpPr>
            <p:cNvPr id="573" name="Group 573"/>
            <p:cNvGrpSpPr/>
            <p:nvPr/>
          </p:nvGrpSpPr>
          <p:grpSpPr>
            <a:xfrm>
              <a:off x="0" y="285193"/>
              <a:ext cx="5017554" cy="416099"/>
              <a:chOff x="0" y="10716"/>
              <a:chExt cx="5017553" cy="416098"/>
            </a:xfrm>
          </p:grpSpPr>
          <p:sp>
            <p:nvSpPr>
              <p:cNvPr id="571" name="Shape 571"/>
              <p:cNvSpPr/>
              <p:nvPr/>
            </p:nvSpPr>
            <p:spPr>
              <a:xfrm>
                <a:off x="16211" y="10716"/>
                <a:ext cx="5001342" cy="410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000"/>
                </a:pPr>
                <a:r>
                  <a:rPr sz="1200" dirty="0"/>
                  <a:t> 5.               </a:t>
                </a:r>
                <a:r>
                  <a:rPr sz="2000" dirty="0" err="1">
                    <a:latin typeface="Monlam Uni OuChan2"/>
                    <a:cs typeface="Monlam Uni OuChan2"/>
                  </a:rPr>
                  <a:t>དཀྲི་སྐོར་རྒྱག་པ</a:t>
                </a:r>
                <a:r>
                  <a:rPr lang="bo-CN" sz="2000" b="0" i="0" u="none" strike="noStrike" dirty="0">
                    <a:effectLst/>
                    <a:latin typeface="Monlam Uni OuChan2"/>
                    <a:cs typeface="Monlam Uni OuChan2"/>
                  </a:rPr>
                  <a:t>འི་སྦུ་གུའི་ནང་</a:t>
                </a:r>
                <a:r>
                  <a:rPr sz="2000" dirty="0" err="1">
                    <a:latin typeface="Monlam Uni OuChan2"/>
                    <a:cs typeface="Monlam Uni OuChan2"/>
                  </a:rPr>
                  <a:t>གཤེར</a:t>
                </a:r>
                <a:r>
                  <a:rPr sz="2000" dirty="0">
                    <a:latin typeface="Monlam Uni OuChan2"/>
                    <a:cs typeface="Monlam Uni OuChan2"/>
                  </a:rPr>
                  <a:t>་</a:t>
                </a:r>
                <a:r>
                  <a:rPr lang="bo-CN" sz="2000" b="0" i="0" u="none" strike="noStrike" dirty="0">
                    <a:effectLst/>
                    <a:latin typeface="Monlam Uni OuChan2"/>
                    <a:cs typeface="Monlam Uni OuChan2"/>
                  </a:rPr>
                  <a:t>གྱི་ཁེངས་</a:t>
                </a:r>
                <a:r>
                  <a:rPr sz="2000" dirty="0" err="1">
                    <a:latin typeface="Monlam Uni OuChan2"/>
                    <a:cs typeface="Monlam Uni OuChan2"/>
                  </a:rPr>
                  <a:t>ཡོད</a:t>
                </a:r>
                <a:r>
                  <a:rPr sz="2000" dirty="0">
                    <a:latin typeface="Monlam Uni OuChan2"/>
                    <a:cs typeface="Monlam Uni OuChan2"/>
                  </a:rPr>
                  <a:t>།</a:t>
                </a:r>
              </a:p>
            </p:txBody>
          </p:sp>
          <p:sp>
            <p:nvSpPr>
              <p:cNvPr id="572" name="Shape 572"/>
              <p:cNvSpPr/>
              <p:nvPr/>
            </p:nvSpPr>
            <p:spPr>
              <a:xfrm>
                <a:off x="0" y="45813"/>
                <a:ext cx="4982965" cy="381001"/>
              </a:xfrm>
              <a:prstGeom prst="roundRect">
                <a:avLst>
                  <a:gd name="adj" fmla="val 50000"/>
                </a:avLst>
              </a:prstGeom>
              <a:noFill/>
              <a:ln w="25400" cap="flat">
                <a:solidFill>
                  <a:srgbClr val="85888D"/>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574" name="Shape 574"/>
            <p:cNvSpPr/>
            <p:nvPr/>
          </p:nvSpPr>
          <p:spPr>
            <a:xfrm>
              <a:off x="2491581" y="0"/>
              <a:ext cx="1" cy="341843"/>
            </a:xfrm>
            <a:prstGeom prst="line">
              <a:avLst/>
            </a:prstGeom>
            <a:noFill/>
            <a:ln w="635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580" name="Group 580"/>
          <p:cNvGrpSpPr/>
          <p:nvPr/>
        </p:nvGrpSpPr>
        <p:grpSpPr>
          <a:xfrm>
            <a:off x="729323" y="4202964"/>
            <a:ext cx="5013984" cy="701293"/>
            <a:chOff x="0" y="0"/>
            <a:chExt cx="5013982" cy="701291"/>
          </a:xfrm>
        </p:grpSpPr>
        <p:grpSp>
          <p:nvGrpSpPr>
            <p:cNvPr id="578" name="Group 578"/>
            <p:cNvGrpSpPr/>
            <p:nvPr/>
          </p:nvGrpSpPr>
          <p:grpSpPr>
            <a:xfrm>
              <a:off x="0" y="259537"/>
              <a:ext cx="5013982" cy="441754"/>
              <a:chOff x="0" y="-19933"/>
              <a:chExt cx="5013981" cy="441753"/>
            </a:xfrm>
          </p:grpSpPr>
          <p:sp>
            <p:nvSpPr>
              <p:cNvPr id="576" name="Shape 576"/>
              <p:cNvSpPr/>
              <p:nvPr/>
            </p:nvSpPr>
            <p:spPr>
              <a:xfrm>
                <a:off x="12640" y="-19933"/>
                <a:ext cx="5001341" cy="410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000"/>
                </a:pPr>
                <a:r>
                  <a:rPr dirty="0"/>
                  <a:t> </a:t>
                </a:r>
                <a:r>
                  <a:rPr sz="1200" dirty="0"/>
                  <a:t>6. </a:t>
                </a:r>
                <a:r>
                  <a:rPr dirty="0"/>
                  <a:t>      </a:t>
                </a:r>
                <a:r>
                  <a:rPr dirty="0" err="1">
                    <a:latin typeface="Monlam Uni OuChan2"/>
                    <a:cs typeface="Monlam Uni OuChan2"/>
                  </a:rPr>
                  <a:t>ནང་ལོགས</a:t>
                </a:r>
                <a:r>
                  <a:rPr dirty="0">
                    <a:latin typeface="Monlam Uni OuChan2"/>
                    <a:cs typeface="Monlam Uni OuChan2"/>
                  </a:rPr>
                  <a:t>།</a:t>
                </a:r>
                <a:r>
                  <a:rPr lang="en-US" dirty="0">
                    <a:latin typeface="Monlam Uni OuChan2"/>
                    <a:cs typeface="Monlam Uni OuChan2"/>
                  </a:rPr>
                  <a:t> :</a:t>
                </a:r>
                <a:r>
                  <a:rPr dirty="0">
                    <a:latin typeface="Monlam Uni OuChan2"/>
                    <a:cs typeface="Monlam Uni OuChan2"/>
                  </a:rPr>
                  <a:t> </a:t>
                </a:r>
                <a:r>
                  <a:rPr lang="bo-CN" sz="2000" b="0" i="0" u="none" strike="noStrike" dirty="0">
                    <a:effectLst/>
                    <a:latin typeface="Monlam Uni OuChan2"/>
                    <a:cs typeface="Monlam Uni OuChan2"/>
                  </a:rPr>
                  <a:t>དབང་ཚོར་ཕྲ་ཕུང་རྣམས་བ་སྤུ་བཞིན་ཡོད།</a:t>
                </a:r>
                <a:endParaRPr sz="2000" dirty="0">
                  <a:latin typeface="Monlam Uni OuChan2"/>
                  <a:cs typeface="Monlam Uni OuChan2"/>
                </a:endParaRPr>
              </a:p>
            </p:txBody>
          </p:sp>
          <p:sp>
            <p:nvSpPr>
              <p:cNvPr id="577" name="Shape 577"/>
              <p:cNvSpPr/>
              <p:nvPr/>
            </p:nvSpPr>
            <p:spPr>
              <a:xfrm>
                <a:off x="0" y="40819"/>
                <a:ext cx="4982965" cy="381001"/>
              </a:xfrm>
              <a:prstGeom prst="roundRect">
                <a:avLst>
                  <a:gd name="adj" fmla="val 50000"/>
                </a:avLst>
              </a:prstGeom>
              <a:noFill/>
              <a:ln w="25400" cap="flat">
                <a:solidFill>
                  <a:srgbClr val="85888D"/>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579" name="Shape 579"/>
            <p:cNvSpPr/>
            <p:nvPr/>
          </p:nvSpPr>
          <p:spPr>
            <a:xfrm>
              <a:off x="2491581" y="0"/>
              <a:ext cx="1" cy="341843"/>
            </a:xfrm>
            <a:prstGeom prst="line">
              <a:avLst/>
            </a:prstGeom>
            <a:noFill/>
            <a:ln w="635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585" name="Group 585"/>
          <p:cNvGrpSpPr/>
          <p:nvPr/>
        </p:nvGrpSpPr>
        <p:grpSpPr>
          <a:xfrm>
            <a:off x="729324" y="4888764"/>
            <a:ext cx="5034849" cy="713857"/>
            <a:chOff x="0" y="0"/>
            <a:chExt cx="5034848" cy="713855"/>
          </a:xfrm>
        </p:grpSpPr>
        <p:grpSp>
          <p:nvGrpSpPr>
            <p:cNvPr id="583" name="Group 583"/>
            <p:cNvGrpSpPr/>
            <p:nvPr/>
          </p:nvGrpSpPr>
          <p:grpSpPr>
            <a:xfrm>
              <a:off x="0" y="251666"/>
              <a:ext cx="5034848" cy="462189"/>
              <a:chOff x="0" y="-15104"/>
              <a:chExt cx="5034847" cy="462188"/>
            </a:xfrm>
          </p:grpSpPr>
          <p:sp>
            <p:nvSpPr>
              <p:cNvPr id="581" name="Shape 581"/>
              <p:cNvSpPr/>
              <p:nvPr/>
            </p:nvSpPr>
            <p:spPr>
              <a:xfrm>
                <a:off x="33505" y="-15104"/>
                <a:ext cx="5001342" cy="462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000"/>
                </a:pPr>
                <a:r>
                  <a:rPr sz="1200" dirty="0"/>
                  <a:t> 7.</a:t>
                </a:r>
                <a:r>
                  <a:rPr dirty="0"/>
                  <a:t>                       </a:t>
                </a:r>
                <a:r>
                  <a:rPr dirty="0" err="1">
                    <a:latin typeface="Monlam Uni OuChan2"/>
                    <a:cs typeface="Monlam Uni OuChan2"/>
                  </a:rPr>
                  <a:t>དབང་ཙ་ཕྲ</a:t>
                </a:r>
                <a:r>
                  <a:rPr dirty="0">
                    <a:latin typeface="Monlam Uni OuChan2"/>
                    <a:cs typeface="Monlam Uni OuChan2"/>
                  </a:rPr>
                  <a:t>་</a:t>
                </a:r>
                <a:r>
                  <a:rPr lang="bo-CN" sz="2000" b="0" i="0" u="none" strike="noStrike" dirty="0">
                    <a:effectLst/>
                    <a:latin typeface="Monlam Uni OuChan2"/>
                    <a:cs typeface="Monlam Uni OuChan2"/>
                  </a:rPr>
                  <a:t>ཕུང་</a:t>
                </a:r>
                <a:r>
                  <a:rPr dirty="0">
                    <a:latin typeface="Monlam Uni OuChan2"/>
                    <a:cs typeface="Monlam Uni OuChan2"/>
                  </a:rPr>
                  <a:t>།</a:t>
                </a:r>
              </a:p>
            </p:txBody>
          </p:sp>
          <p:sp>
            <p:nvSpPr>
              <p:cNvPr id="582" name="Shape 582"/>
              <p:cNvSpPr/>
              <p:nvPr/>
            </p:nvSpPr>
            <p:spPr>
              <a:xfrm>
                <a:off x="0" y="53519"/>
                <a:ext cx="4982965" cy="381001"/>
              </a:xfrm>
              <a:prstGeom prst="roundRect">
                <a:avLst>
                  <a:gd name="adj" fmla="val 50000"/>
                </a:avLst>
              </a:prstGeom>
              <a:noFill/>
              <a:ln w="25400" cap="flat">
                <a:solidFill>
                  <a:srgbClr val="85888D"/>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584" name="Shape 584"/>
            <p:cNvSpPr/>
            <p:nvPr/>
          </p:nvSpPr>
          <p:spPr>
            <a:xfrm>
              <a:off x="2491581" y="0"/>
              <a:ext cx="1" cy="341843"/>
            </a:xfrm>
            <a:prstGeom prst="line">
              <a:avLst/>
            </a:prstGeom>
            <a:noFill/>
            <a:ln w="635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590" name="Group 590"/>
          <p:cNvGrpSpPr/>
          <p:nvPr/>
        </p:nvGrpSpPr>
        <p:grpSpPr>
          <a:xfrm>
            <a:off x="729323" y="5599964"/>
            <a:ext cx="5018097" cy="675894"/>
            <a:chOff x="0" y="0"/>
            <a:chExt cx="5018095" cy="675892"/>
          </a:xfrm>
        </p:grpSpPr>
        <p:grpSp>
          <p:nvGrpSpPr>
            <p:cNvPr id="588" name="Group 588"/>
            <p:cNvGrpSpPr/>
            <p:nvPr/>
          </p:nvGrpSpPr>
          <p:grpSpPr>
            <a:xfrm>
              <a:off x="0" y="201862"/>
              <a:ext cx="5018095" cy="474030"/>
              <a:chOff x="0" y="-36866"/>
              <a:chExt cx="5018094" cy="474029"/>
            </a:xfrm>
          </p:grpSpPr>
          <p:sp>
            <p:nvSpPr>
              <p:cNvPr id="586" name="Shape 586"/>
              <p:cNvSpPr/>
              <p:nvPr/>
            </p:nvSpPr>
            <p:spPr>
              <a:xfrm>
                <a:off x="16752" y="-36866"/>
                <a:ext cx="5001342" cy="410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000"/>
                </a:pPr>
                <a:r>
                  <a:rPr dirty="0"/>
                  <a:t> </a:t>
                </a:r>
                <a:r>
                  <a:rPr sz="1200" dirty="0"/>
                  <a:t>8.</a:t>
                </a:r>
                <a:r>
                  <a:rPr dirty="0"/>
                  <a:t>                           </a:t>
                </a:r>
                <a:r>
                  <a:rPr dirty="0">
                    <a:latin typeface="Monlam Uni OuChan2"/>
                    <a:cs typeface="Monlam Uni OuChan2"/>
                  </a:rPr>
                  <a:t>ཀླད་པ།</a:t>
                </a:r>
              </a:p>
            </p:txBody>
          </p:sp>
          <p:sp>
            <p:nvSpPr>
              <p:cNvPr id="587" name="Shape 587"/>
              <p:cNvSpPr/>
              <p:nvPr/>
            </p:nvSpPr>
            <p:spPr>
              <a:xfrm>
                <a:off x="0" y="56162"/>
                <a:ext cx="4982965" cy="381001"/>
              </a:xfrm>
              <a:prstGeom prst="roundRect">
                <a:avLst>
                  <a:gd name="adj" fmla="val 50000"/>
                </a:avLst>
              </a:prstGeom>
              <a:noFill/>
              <a:ln w="25400" cap="flat">
                <a:solidFill>
                  <a:srgbClr val="85888D"/>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589" name="Shape 589"/>
            <p:cNvSpPr/>
            <p:nvPr/>
          </p:nvSpPr>
          <p:spPr>
            <a:xfrm>
              <a:off x="2491581" y="0"/>
              <a:ext cx="1" cy="341843"/>
            </a:xfrm>
            <a:prstGeom prst="line">
              <a:avLst/>
            </a:prstGeom>
            <a:noFill/>
            <a:ln w="63500" cap="flat">
              <a:solidFill>
                <a:srgbClr val="0000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591" name="Shape 591"/>
          <p:cNvSpPr/>
          <p:nvPr/>
        </p:nvSpPr>
        <p:spPr>
          <a:xfrm>
            <a:off x="5908187" y="3846005"/>
            <a:ext cx="2995731" cy="687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r>
              <a:rPr dirty="0"/>
              <a:t>Cochlea with organ of </a:t>
            </a:r>
            <a:r>
              <a:rPr dirty="0" err="1"/>
              <a:t>Corti</a:t>
            </a:r>
            <a:r>
              <a:rPr lang="en-US" dirty="0"/>
              <a:t/>
            </a:r>
            <a:br>
              <a:rPr lang="en-US" dirty="0"/>
            </a:br>
            <a:r>
              <a:rPr lang="bo-CN" sz="2000" dirty="0">
                <a:latin typeface="Monlam Uni OuChan2"/>
                <a:cs typeface="Monlam Uni OuChan2"/>
              </a:rPr>
              <a:t>སྐྱོགས་དབང་ནང་ཁོར་ཊི་དབང་པོ་ཡོད་པ།</a:t>
            </a:r>
            <a:endParaRPr sz="2000" dirty="0">
              <a:latin typeface="Monlam Uni OuChan2"/>
              <a:cs typeface="Monlam Uni OuChan2"/>
            </a:endParaRPr>
          </a:p>
        </p:txBody>
      </p:sp>
      <p:sp>
        <p:nvSpPr>
          <p:cNvPr id="45" name="Shape 511"/>
          <p:cNvSpPr/>
          <p:nvPr/>
        </p:nvSpPr>
        <p:spPr>
          <a:xfrm>
            <a:off x="361534" y="95301"/>
            <a:ext cx="9144001" cy="964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b="1"/>
            </a:pPr>
            <a:r>
              <a:rPr dirty="0"/>
              <a:t>Process of Hearing (Transformation of Sound Waves)</a:t>
            </a:r>
            <a:br>
              <a:rPr dirty="0"/>
            </a:br>
            <a:r>
              <a:rPr lang="bo-CN" sz="2800" b="1" i="0" u="none" strike="noStrike" dirty="0">
                <a:effectLst/>
                <a:latin typeface="Monlam Uni OuChan2"/>
                <a:cs typeface="Monlam Uni OuChan2"/>
              </a:rPr>
              <a:t>ཐོས་ཚོར་གྱི་རྒྱུད་རིམ། </a:t>
            </a:r>
            <a:r>
              <a:rPr sz="2800" dirty="0">
                <a:latin typeface="Monlam Uni OuChan2"/>
                <a:ea typeface="Cambria"/>
                <a:cs typeface="Monlam Uni OuChan2"/>
                <a:sym typeface="Cambria"/>
              </a:rPr>
              <a:t>(</a:t>
            </a:r>
            <a:r>
              <a:rPr sz="2800" dirty="0" err="1">
                <a:latin typeface="Monlam Uni OuChan2"/>
                <a:cs typeface="Monlam Uni OuChan2"/>
              </a:rPr>
              <a:t>སྒྲ་རླབས</a:t>
            </a:r>
            <a:r>
              <a:rPr sz="2800" dirty="0">
                <a:latin typeface="Monlam Uni OuChan2"/>
                <a:cs typeface="Monlam Uni OuChan2"/>
              </a:rPr>
              <a:t>་</a:t>
            </a:r>
            <a:r>
              <a:rPr lang="bo-CN" sz="2800" b="0" i="0" u="none" strike="noStrike" dirty="0">
                <a:effectLst/>
                <a:latin typeface="Monlam Uni OuChan2"/>
                <a:cs typeface="Monlam Uni OuChan2"/>
              </a:rPr>
              <a:t>ཀྱི་འཕོ་འགྱུར།</a:t>
            </a:r>
            <a:r>
              <a:rPr sz="2800" dirty="0">
                <a:latin typeface="Monlam Uni OuChan2"/>
                <a:cs typeface="Monlam Uni OuChan2"/>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5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5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5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5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58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5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 grpId="6" animBg="1" advAuto="0"/>
      <p:bldP spid="554" grpId="1" animBg="1" advAuto="0"/>
      <p:bldP spid="555" grpId="3" animBg="1" advAuto="0"/>
      <p:bldP spid="560" grpId="2" animBg="1" advAuto="0"/>
      <p:bldP spid="565" grpId="4" animBg="1" advAuto="0"/>
      <p:bldP spid="570" grpId="5" animBg="1" advAuto="0"/>
      <p:bldP spid="575" grpId="7" animBg="1" advAuto="0"/>
      <p:bldP spid="580" grpId="9" animBg="1" advAuto="0"/>
      <p:bldP spid="585" grpId="10" animBg="1" advAuto="0"/>
      <p:bldP spid="590" grpId="11" animBg="1" advAuto="0"/>
      <p:bldP spid="591" grpId="8"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Shape 59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26</a:t>
            </a:fld>
            <a:endParaRPr/>
          </a:p>
        </p:txBody>
      </p:sp>
      <p:pic>
        <p:nvPicPr>
          <p:cNvPr id="596" name="pasted-image.tiff"/>
          <p:cNvPicPr>
            <a:picLocks noChangeAspect="1"/>
          </p:cNvPicPr>
          <p:nvPr/>
        </p:nvPicPr>
        <p:blipFill>
          <a:blip r:embed="rId2"/>
          <a:stretch>
            <a:fillRect/>
          </a:stretch>
        </p:blipFill>
        <p:spPr>
          <a:xfrm>
            <a:off x="156021" y="2059700"/>
            <a:ext cx="2071520" cy="1937873"/>
          </a:xfrm>
          <a:prstGeom prst="rect">
            <a:avLst/>
          </a:prstGeom>
          <a:ln w="12700">
            <a:miter lim="400000"/>
          </a:ln>
        </p:spPr>
      </p:pic>
      <p:sp>
        <p:nvSpPr>
          <p:cNvPr id="597" name="Shape 597"/>
          <p:cNvSpPr/>
          <p:nvPr/>
        </p:nvSpPr>
        <p:spPr>
          <a:xfrm>
            <a:off x="497740" y="4546874"/>
            <a:ext cx="1591281" cy="18507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2400"/>
            </a:pPr>
            <a:r>
              <a:rPr dirty="0"/>
              <a:t>Cochlea</a:t>
            </a:r>
          </a:p>
          <a:p>
            <a:pPr algn="ctr">
              <a:defRPr sz="2400"/>
            </a:pPr>
            <a:r>
              <a:rPr dirty="0"/>
              <a:t>coiled tube</a:t>
            </a:r>
            <a:endParaRPr lang="de-CH" dirty="0"/>
          </a:p>
          <a:p>
            <a:pPr algn="ctr">
              <a:lnSpc>
                <a:spcPct val="140000"/>
              </a:lnSpc>
              <a:defRPr sz="2400"/>
            </a:pPr>
            <a:r>
              <a:rPr lang="bo-CN" sz="2400" dirty="0">
                <a:latin typeface="Monlam Uni OuChan2"/>
                <a:cs typeface="Monlam Uni OuChan2"/>
              </a:rPr>
              <a:t>ཀྲི་སྐོར་རྒྱག་པ</a:t>
            </a:r>
            <a:r>
              <a:rPr lang="bo-CN" sz="2400" b="0" i="0" u="none" strike="noStrike" dirty="0">
                <a:effectLst/>
                <a:latin typeface="Monlam Uni OuChan2"/>
                <a:cs typeface="Monlam Uni OuChan2"/>
              </a:rPr>
              <a:t>འི་</a:t>
            </a:r>
            <a:r>
              <a:rPr lang="de-CH" sz="2400" b="0" i="0" u="none" strike="noStrike" dirty="0">
                <a:effectLst/>
                <a:latin typeface="Monlam Uni OuChan2"/>
                <a:cs typeface="Monlam Uni OuChan2"/>
              </a:rPr>
              <a:t/>
            </a:r>
            <a:br>
              <a:rPr lang="de-CH" sz="2400" b="0" i="0" u="none" strike="noStrike" dirty="0">
                <a:effectLst/>
                <a:latin typeface="Monlam Uni OuChan2"/>
                <a:cs typeface="Monlam Uni OuChan2"/>
              </a:rPr>
            </a:br>
            <a:r>
              <a:rPr lang="bo-CN" sz="2400" dirty="0">
                <a:latin typeface="Monlam Uni OuChan2"/>
                <a:cs typeface="Monlam Uni OuChan2"/>
              </a:rPr>
              <a:t>སྐྱོགས་དབང་</a:t>
            </a:r>
            <a:r>
              <a:rPr lang="bo-CN" dirty="0">
                <a:latin typeface="Monlam Uni OuChan2"/>
                <a:cs typeface="Monlam Uni OuChan2"/>
              </a:rPr>
              <a:t>།</a:t>
            </a:r>
            <a:endParaRPr dirty="0">
              <a:latin typeface="Monlam Uni OuChan2"/>
              <a:cs typeface="Monlam Uni OuChan2"/>
            </a:endParaRPr>
          </a:p>
        </p:txBody>
      </p:sp>
      <p:sp>
        <p:nvSpPr>
          <p:cNvPr id="598" name="Shape 598"/>
          <p:cNvSpPr/>
          <p:nvPr/>
        </p:nvSpPr>
        <p:spPr>
          <a:xfrm>
            <a:off x="361534" y="176748"/>
            <a:ext cx="8111981" cy="9028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b="1"/>
            </a:pPr>
            <a:r>
              <a:rPr dirty="0"/>
              <a:t>Sound Sensing inside Inner Ear</a:t>
            </a:r>
            <a:br>
              <a:rPr dirty="0"/>
            </a:br>
            <a:r>
              <a:rPr lang="bo-CN" sz="2800" dirty="0">
                <a:solidFill>
                  <a:schemeClr val="tx1"/>
                </a:solidFill>
                <a:latin typeface="Monlam Uni OuChan2"/>
                <a:cs typeface="Monlam Uni OuChan2"/>
              </a:rPr>
              <a:t>ནང་</a:t>
            </a:r>
            <a:r>
              <a:rPr sz="2800" dirty="0" err="1">
                <a:solidFill>
                  <a:schemeClr val="tx1"/>
                </a:solidFill>
                <a:latin typeface="Monlam Uni OuChan2"/>
                <a:cs typeface="Monlam Uni OuChan2"/>
              </a:rPr>
              <a:t>རྣའི་ནང</a:t>
            </a:r>
            <a:r>
              <a:rPr sz="2800" dirty="0">
                <a:solidFill>
                  <a:schemeClr val="tx1"/>
                </a:solidFill>
                <a:latin typeface="Monlam Uni OuChan2"/>
                <a:cs typeface="Monlam Uni OuChan2"/>
              </a:rPr>
              <a:t>་</a:t>
            </a:r>
            <a:r>
              <a:rPr lang="bo-CN" sz="2800" i="0" u="none" strike="noStrike" dirty="0">
                <a:solidFill>
                  <a:schemeClr val="tx1"/>
                </a:solidFill>
                <a:effectLst/>
                <a:latin typeface="Monlam Uni OuChan2"/>
                <a:cs typeface="Monlam Uni OuChan2"/>
              </a:rPr>
              <a:t>སྒྲ་</a:t>
            </a:r>
            <a:r>
              <a:rPr sz="2800" dirty="0" err="1">
                <a:solidFill>
                  <a:schemeClr val="tx1"/>
                </a:solidFill>
                <a:latin typeface="Monlam Uni OuChan2"/>
                <a:cs typeface="Monlam Uni OuChan2"/>
              </a:rPr>
              <a:t>ཚོར</a:t>
            </a:r>
            <a:r>
              <a:rPr lang="bo-CN" sz="2800" i="0" u="none" strike="noStrike" dirty="0">
                <a:solidFill>
                  <a:schemeClr val="tx1"/>
                </a:solidFill>
                <a:effectLst/>
                <a:latin typeface="Monlam Uni OuChan2"/>
                <a:cs typeface="Monlam Uni OuChan2"/>
              </a:rPr>
              <a:t>་སྟངས</a:t>
            </a:r>
            <a:r>
              <a:rPr sz="2800" dirty="0">
                <a:solidFill>
                  <a:schemeClr val="tx1"/>
                </a:solidFill>
                <a:latin typeface="Monlam Uni OuChan2"/>
                <a:cs typeface="Monlam Uni OuChan2"/>
              </a:rPr>
              <a:t>།</a:t>
            </a:r>
          </a:p>
        </p:txBody>
      </p:sp>
      <p:grpSp>
        <p:nvGrpSpPr>
          <p:cNvPr id="603" name="Group 603"/>
          <p:cNvGrpSpPr/>
          <p:nvPr/>
        </p:nvGrpSpPr>
        <p:grpSpPr>
          <a:xfrm>
            <a:off x="2567475" y="1743226"/>
            <a:ext cx="2746036" cy="4030591"/>
            <a:chOff x="0" y="0"/>
            <a:chExt cx="2746034" cy="4030589"/>
          </a:xfrm>
        </p:grpSpPr>
        <p:sp>
          <p:nvSpPr>
            <p:cNvPr id="599" name="Shape 599"/>
            <p:cNvSpPr/>
            <p:nvPr/>
          </p:nvSpPr>
          <p:spPr>
            <a:xfrm>
              <a:off x="292615" y="2820002"/>
              <a:ext cx="2160846" cy="12105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defRPr sz="2400"/>
              </a:pPr>
              <a:r>
                <a:rPr dirty="0"/>
                <a:t>Cross section</a:t>
              </a:r>
            </a:p>
            <a:p>
              <a:pPr algn="ctr">
                <a:defRPr sz="2400"/>
              </a:pPr>
              <a:r>
                <a:rPr dirty="0"/>
                <a:t>Cochlea</a:t>
              </a:r>
              <a:br>
                <a:rPr dirty="0"/>
              </a:br>
              <a:r>
                <a:rPr lang="bo-CN" sz="2400" dirty="0"/>
                <a:t>སྐྱོགས་དབང་</a:t>
              </a:r>
              <a:r>
                <a:rPr lang="bo-CN" sz="2400" b="0" i="0" u="none" strike="noStrike" dirty="0">
                  <a:effectLst/>
                  <a:latin typeface="Arial" panose="020B0604020202020204" pitchFamily="34" charset="0"/>
                </a:rPr>
                <a:t>གྱི་འཕྲེད་གཤགས།</a:t>
              </a:r>
              <a:endParaRPr sz="2400" dirty="0"/>
            </a:p>
          </p:txBody>
        </p:sp>
        <p:grpSp>
          <p:nvGrpSpPr>
            <p:cNvPr id="602" name="Group 602"/>
            <p:cNvGrpSpPr/>
            <p:nvPr/>
          </p:nvGrpSpPr>
          <p:grpSpPr>
            <a:xfrm>
              <a:off x="0" y="0"/>
              <a:ext cx="2746034" cy="2565095"/>
              <a:chOff x="0" y="0"/>
              <a:chExt cx="2746033" cy="2565094"/>
            </a:xfrm>
          </p:grpSpPr>
          <p:pic>
            <p:nvPicPr>
              <p:cNvPr id="600" name="pasted-image.tiff"/>
              <p:cNvPicPr>
                <a:picLocks noChangeAspect="1"/>
              </p:cNvPicPr>
              <p:nvPr/>
            </p:nvPicPr>
            <p:blipFill>
              <a:blip r:embed="rId3"/>
              <a:stretch>
                <a:fillRect/>
              </a:stretch>
            </p:blipFill>
            <p:spPr>
              <a:xfrm>
                <a:off x="43" y="5724"/>
                <a:ext cx="2745991" cy="2559371"/>
              </a:xfrm>
              <a:prstGeom prst="rect">
                <a:avLst/>
              </a:prstGeom>
              <a:ln w="12700" cap="flat">
                <a:noFill/>
                <a:miter lim="400000"/>
              </a:ln>
              <a:effectLst/>
            </p:spPr>
          </p:pic>
          <p:sp>
            <p:nvSpPr>
              <p:cNvPr id="601" name="Shape 601"/>
              <p:cNvSpPr/>
              <p:nvPr/>
            </p:nvSpPr>
            <p:spPr>
              <a:xfrm>
                <a:off x="0" y="0"/>
                <a:ext cx="1174443" cy="45824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grpSp>
        <p:nvGrpSpPr>
          <p:cNvPr id="608" name="Group 608"/>
          <p:cNvGrpSpPr/>
          <p:nvPr/>
        </p:nvGrpSpPr>
        <p:grpSpPr>
          <a:xfrm>
            <a:off x="1422036" y="2897761"/>
            <a:ext cx="1497594" cy="458244"/>
            <a:chOff x="0" y="0"/>
            <a:chExt cx="1497593" cy="458242"/>
          </a:xfrm>
        </p:grpSpPr>
        <p:sp>
          <p:nvSpPr>
            <p:cNvPr id="604" name="Shape 604"/>
            <p:cNvSpPr/>
            <p:nvPr/>
          </p:nvSpPr>
          <p:spPr>
            <a:xfrm>
              <a:off x="0" y="0"/>
              <a:ext cx="513334" cy="347233"/>
            </a:xfrm>
            <a:prstGeom prst="rect">
              <a:avLst/>
            </a:prstGeom>
            <a:noFill/>
            <a:ln w="381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607" name="Group 607"/>
            <p:cNvGrpSpPr/>
            <p:nvPr/>
          </p:nvGrpSpPr>
          <p:grpSpPr>
            <a:xfrm>
              <a:off x="537207" y="225699"/>
              <a:ext cx="960387" cy="232544"/>
              <a:chOff x="0" y="0"/>
              <a:chExt cx="960385" cy="232542"/>
            </a:xfrm>
          </p:grpSpPr>
          <p:sp>
            <p:nvSpPr>
              <p:cNvPr id="605" name="Shape 605"/>
              <p:cNvSpPr/>
              <p:nvPr/>
            </p:nvSpPr>
            <p:spPr>
              <a:xfrm>
                <a:off x="0" y="0"/>
                <a:ext cx="900478" cy="231812"/>
              </a:xfrm>
              <a:custGeom>
                <a:avLst/>
                <a:gdLst/>
                <a:ahLst/>
                <a:cxnLst>
                  <a:cxn ang="0">
                    <a:pos x="wd2" y="hd2"/>
                  </a:cxn>
                  <a:cxn ang="5400000">
                    <a:pos x="wd2" y="hd2"/>
                  </a:cxn>
                  <a:cxn ang="10800000">
                    <a:pos x="wd2" y="hd2"/>
                  </a:cxn>
                  <a:cxn ang="16200000">
                    <a:pos x="wd2" y="hd2"/>
                  </a:cxn>
                </a:cxnLst>
                <a:rect l="0" t="0" r="r" b="b"/>
                <a:pathLst>
                  <a:path w="21600" h="21421" extrusionOk="0">
                    <a:moveTo>
                      <a:pt x="0" y="0"/>
                    </a:moveTo>
                    <a:cubicBezTo>
                      <a:pt x="804" y="2864"/>
                      <a:pt x="1659" y="5505"/>
                      <a:pt x="2557" y="7905"/>
                    </a:cubicBezTo>
                    <a:cubicBezTo>
                      <a:pt x="3745" y="11080"/>
                      <a:pt x="5004" y="13818"/>
                      <a:pt x="6302" y="16247"/>
                    </a:cubicBezTo>
                    <a:cubicBezTo>
                      <a:pt x="7320" y="18151"/>
                      <a:pt x="8366" y="19870"/>
                      <a:pt x="9474" y="20731"/>
                    </a:cubicBezTo>
                    <a:cubicBezTo>
                      <a:pt x="10593" y="21600"/>
                      <a:pt x="11741" y="21567"/>
                      <a:pt x="12875" y="21082"/>
                    </a:cubicBezTo>
                    <a:cubicBezTo>
                      <a:pt x="13952" y="20622"/>
                      <a:pt x="15016" y="19755"/>
                      <a:pt x="16047" y="18441"/>
                    </a:cubicBezTo>
                    <a:cubicBezTo>
                      <a:pt x="17137" y="17049"/>
                      <a:pt x="18181" y="15168"/>
                      <a:pt x="19218" y="13252"/>
                    </a:cubicBezTo>
                    <a:cubicBezTo>
                      <a:pt x="20015" y="11779"/>
                      <a:pt x="20809" y="10285"/>
                      <a:pt x="21600" y="8767"/>
                    </a:cubicBezTo>
                  </a:path>
                </a:pathLst>
              </a:custGeom>
              <a:noFill/>
              <a:ln w="254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06" name="Shape 606"/>
              <p:cNvSpPr/>
              <p:nvPr/>
            </p:nvSpPr>
            <p:spPr>
              <a:xfrm rot="3942623">
                <a:off x="759433" y="15223"/>
                <a:ext cx="147329" cy="21281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grpSp>
        <p:nvGrpSpPr>
          <p:cNvPr id="616" name="Group 616"/>
          <p:cNvGrpSpPr/>
          <p:nvPr/>
        </p:nvGrpSpPr>
        <p:grpSpPr>
          <a:xfrm>
            <a:off x="3444234" y="1748951"/>
            <a:ext cx="5549108" cy="4209533"/>
            <a:chOff x="0" y="0"/>
            <a:chExt cx="5549106" cy="4209531"/>
          </a:xfrm>
        </p:grpSpPr>
        <p:sp>
          <p:nvSpPr>
            <p:cNvPr id="609" name="Shape 609"/>
            <p:cNvSpPr/>
            <p:nvPr/>
          </p:nvSpPr>
          <p:spPr>
            <a:xfrm>
              <a:off x="2871265" y="2629612"/>
              <a:ext cx="2035813" cy="15799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defRPr sz="2400"/>
              </a:pPr>
              <a:r>
                <a:rPr dirty="0"/>
                <a:t>Detail:</a:t>
              </a:r>
            </a:p>
            <a:p>
              <a:pPr algn="ctr">
                <a:defRPr sz="2400"/>
              </a:pPr>
              <a:r>
                <a:rPr dirty="0"/>
                <a:t>Organ of </a:t>
              </a:r>
              <a:r>
                <a:rPr dirty="0" err="1"/>
                <a:t>Corti</a:t>
              </a:r>
              <a:r>
                <a:rPr dirty="0"/>
                <a:t/>
              </a:r>
              <a:br>
                <a:rPr dirty="0"/>
              </a:br>
              <a:r>
                <a:rPr lang="bo-CN" sz="2400" b="0" i="0" u="none" strike="noStrike" dirty="0">
                  <a:effectLst/>
                  <a:latin typeface="Monlam Uni OuChan2"/>
                  <a:cs typeface="Monlam Uni OuChan2"/>
                </a:rPr>
                <a:t>ཞིབ་ཕྲ།</a:t>
              </a:r>
              <a:r>
                <a:rPr lang="en-US" sz="2400" b="0" i="0" u="none" strike="noStrike" dirty="0">
                  <a:effectLst/>
                  <a:latin typeface="Monlam Uni OuChan2"/>
                  <a:cs typeface="Monlam Uni OuChan2"/>
                </a:rPr>
                <a:t> :</a:t>
              </a:r>
              <a:r>
                <a:rPr lang="en-US" dirty="0">
                  <a:latin typeface="Monlam Uni OuChan2"/>
                  <a:cs typeface="Monlam Uni OuChan2"/>
                </a:rPr>
                <a:t/>
              </a:r>
              <a:br>
                <a:rPr lang="en-US" dirty="0">
                  <a:latin typeface="Monlam Uni OuChan2"/>
                  <a:cs typeface="Monlam Uni OuChan2"/>
                </a:rPr>
              </a:br>
              <a:r>
                <a:rPr lang="bo-CN" dirty="0">
                  <a:latin typeface="Monlam Uni OuChan2"/>
                  <a:cs typeface="Monlam Uni OuChan2"/>
                </a:rPr>
                <a:t> </a:t>
              </a:r>
              <a:r>
                <a:rPr lang="bo-CN" sz="2400" dirty="0">
                  <a:latin typeface="Monlam Uni OuChan2"/>
                  <a:cs typeface="Monlam Uni OuChan2"/>
                </a:rPr>
                <a:t>ཁོར་ཊི་དབང་པོ</a:t>
              </a:r>
              <a:r>
                <a:rPr lang="bo-CN" sz="2400" b="0" i="0" u="none" strike="noStrike" dirty="0">
                  <a:effectLst/>
                  <a:latin typeface="Monlam Uni OuChan2"/>
                  <a:cs typeface="Monlam Uni OuChan2"/>
                </a:rPr>
                <a:t>།</a:t>
              </a:r>
              <a:endParaRPr dirty="0">
                <a:latin typeface="Monlam Uni OuChan2"/>
                <a:cs typeface="Monlam Uni OuChan2"/>
              </a:endParaRPr>
            </a:p>
          </p:txBody>
        </p:sp>
        <p:pic>
          <p:nvPicPr>
            <p:cNvPr id="610" name="pasted-image.tiff"/>
            <p:cNvPicPr>
              <a:picLocks noChangeAspect="1"/>
            </p:cNvPicPr>
            <p:nvPr/>
          </p:nvPicPr>
          <p:blipFill>
            <a:blip r:embed="rId5"/>
            <a:stretch>
              <a:fillRect/>
            </a:stretch>
          </p:blipFill>
          <p:spPr>
            <a:xfrm>
              <a:off x="2229237" y="0"/>
              <a:ext cx="3319869" cy="2559370"/>
            </a:xfrm>
            <a:prstGeom prst="rect">
              <a:avLst/>
            </a:prstGeom>
            <a:ln w="12700" cap="flat">
              <a:noFill/>
              <a:miter lim="400000"/>
            </a:ln>
            <a:effectLst/>
          </p:spPr>
        </p:pic>
        <p:grpSp>
          <p:nvGrpSpPr>
            <p:cNvPr id="615" name="Group 615"/>
            <p:cNvGrpSpPr/>
            <p:nvPr/>
          </p:nvGrpSpPr>
          <p:grpSpPr>
            <a:xfrm>
              <a:off x="0" y="1148353"/>
              <a:ext cx="2375621" cy="708021"/>
              <a:chOff x="0" y="0"/>
              <a:chExt cx="2375620" cy="708020"/>
            </a:xfrm>
          </p:grpSpPr>
          <p:sp>
            <p:nvSpPr>
              <p:cNvPr id="611" name="Shape 611"/>
              <p:cNvSpPr/>
              <p:nvPr/>
            </p:nvSpPr>
            <p:spPr>
              <a:xfrm>
                <a:off x="0" y="0"/>
                <a:ext cx="596637" cy="398612"/>
              </a:xfrm>
              <a:prstGeom prst="rect">
                <a:avLst/>
              </a:prstGeom>
              <a:noFill/>
              <a:ln w="381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614" name="Group 614"/>
              <p:cNvGrpSpPr/>
              <p:nvPr/>
            </p:nvGrpSpPr>
            <p:grpSpPr>
              <a:xfrm>
                <a:off x="577127" y="265011"/>
                <a:ext cx="1798494" cy="443010"/>
                <a:chOff x="0" y="0"/>
                <a:chExt cx="1798492" cy="443009"/>
              </a:xfrm>
            </p:grpSpPr>
            <p:sp>
              <p:nvSpPr>
                <p:cNvPr id="612" name="Shape 612"/>
                <p:cNvSpPr/>
                <p:nvPr/>
              </p:nvSpPr>
              <p:spPr>
                <a:xfrm>
                  <a:off x="0" y="0"/>
                  <a:ext cx="1720879" cy="443010"/>
                </a:xfrm>
                <a:custGeom>
                  <a:avLst/>
                  <a:gdLst/>
                  <a:ahLst/>
                  <a:cxnLst>
                    <a:cxn ang="0">
                      <a:pos x="wd2" y="hd2"/>
                    </a:cxn>
                    <a:cxn ang="5400000">
                      <a:pos x="wd2" y="hd2"/>
                    </a:cxn>
                    <a:cxn ang="10800000">
                      <a:pos x="wd2" y="hd2"/>
                    </a:cxn>
                    <a:cxn ang="16200000">
                      <a:pos x="wd2" y="hd2"/>
                    </a:cxn>
                  </a:cxnLst>
                  <a:rect l="0" t="0" r="r" b="b"/>
                  <a:pathLst>
                    <a:path w="21600" h="21421" extrusionOk="0">
                      <a:moveTo>
                        <a:pt x="0" y="0"/>
                      </a:moveTo>
                      <a:cubicBezTo>
                        <a:pt x="804" y="2864"/>
                        <a:pt x="1659" y="5505"/>
                        <a:pt x="2557" y="7905"/>
                      </a:cubicBezTo>
                      <a:cubicBezTo>
                        <a:pt x="3745" y="11080"/>
                        <a:pt x="5004" y="13818"/>
                        <a:pt x="6302" y="16247"/>
                      </a:cubicBezTo>
                      <a:cubicBezTo>
                        <a:pt x="7320" y="18151"/>
                        <a:pt x="8366" y="19870"/>
                        <a:pt x="9474" y="20731"/>
                      </a:cubicBezTo>
                      <a:cubicBezTo>
                        <a:pt x="10593" y="21600"/>
                        <a:pt x="11741" y="21567"/>
                        <a:pt x="12875" y="21082"/>
                      </a:cubicBezTo>
                      <a:cubicBezTo>
                        <a:pt x="13952" y="20622"/>
                        <a:pt x="15016" y="19755"/>
                        <a:pt x="16047" y="18441"/>
                      </a:cubicBezTo>
                      <a:cubicBezTo>
                        <a:pt x="17137" y="17049"/>
                        <a:pt x="18181" y="15168"/>
                        <a:pt x="19218" y="13252"/>
                      </a:cubicBezTo>
                      <a:cubicBezTo>
                        <a:pt x="20015" y="11779"/>
                        <a:pt x="20809" y="10285"/>
                        <a:pt x="21600" y="8767"/>
                      </a:cubicBezTo>
                    </a:path>
                  </a:pathLst>
                </a:custGeom>
                <a:noFill/>
                <a:ln w="254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3" name="Shape 613"/>
                <p:cNvSpPr/>
                <p:nvPr/>
              </p:nvSpPr>
              <p:spPr>
                <a:xfrm rot="3942623">
                  <a:off x="1558253" y="103749"/>
                  <a:ext cx="191910" cy="22998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grpSp>
      <p:sp>
        <p:nvSpPr>
          <p:cNvPr id="617" name="Shape 617"/>
          <p:cNvSpPr/>
          <p:nvPr/>
        </p:nvSpPr>
        <p:spPr>
          <a:xfrm>
            <a:off x="6763507" y="2486879"/>
            <a:ext cx="1028701" cy="347233"/>
          </a:xfrm>
          <a:prstGeom prst="rect">
            <a:avLst/>
          </a:prstGeom>
          <a:ln w="38100">
            <a:solidFill>
              <a:srgbClr val="FF26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6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 grpId="2" animBg="1" advAuto="0"/>
      <p:bldP spid="608" grpId="1" animBg="1" advAuto="0"/>
      <p:bldP spid="616" grpId="3" animBg="1" advAuto="0"/>
      <p:bldP spid="617" grpId="4"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27</a:t>
            </a:fld>
            <a:endParaRPr/>
          </a:p>
        </p:txBody>
      </p:sp>
      <p:pic>
        <p:nvPicPr>
          <p:cNvPr id="621" name="pasted-image.png"/>
          <p:cNvPicPr>
            <a:picLocks noChangeAspect="1"/>
          </p:cNvPicPr>
          <p:nvPr/>
        </p:nvPicPr>
        <p:blipFill>
          <a:blip r:embed="rId3"/>
          <a:stretch>
            <a:fillRect/>
          </a:stretch>
        </p:blipFill>
        <p:spPr>
          <a:xfrm>
            <a:off x="2654496" y="1285189"/>
            <a:ext cx="3835008" cy="5118975"/>
          </a:xfrm>
          <a:prstGeom prst="rect">
            <a:avLst/>
          </a:prstGeom>
          <a:ln w="12700">
            <a:miter lim="400000"/>
          </a:ln>
        </p:spPr>
      </p:pic>
      <p:sp>
        <p:nvSpPr>
          <p:cNvPr id="5" name="Shape 598"/>
          <p:cNvSpPr/>
          <p:nvPr/>
        </p:nvSpPr>
        <p:spPr>
          <a:xfrm>
            <a:off x="361534" y="176748"/>
            <a:ext cx="8111981" cy="9028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b="1"/>
            </a:pPr>
            <a:r>
              <a:rPr dirty="0"/>
              <a:t>Sound Sensing inside Inner Ear</a:t>
            </a:r>
            <a:br>
              <a:rPr dirty="0"/>
            </a:br>
            <a:r>
              <a:rPr lang="bo-CN" sz="2800" dirty="0">
                <a:solidFill>
                  <a:schemeClr val="tx1"/>
                </a:solidFill>
                <a:latin typeface="Monlam Uni OuChan2"/>
                <a:cs typeface="Monlam Uni OuChan2"/>
              </a:rPr>
              <a:t>ནང་</a:t>
            </a:r>
            <a:r>
              <a:rPr sz="2800" dirty="0" err="1">
                <a:solidFill>
                  <a:schemeClr val="tx1"/>
                </a:solidFill>
                <a:latin typeface="Monlam Uni OuChan2"/>
                <a:cs typeface="Monlam Uni OuChan2"/>
              </a:rPr>
              <a:t>རྣའི་ནང</a:t>
            </a:r>
            <a:r>
              <a:rPr sz="2800" dirty="0">
                <a:solidFill>
                  <a:schemeClr val="tx1"/>
                </a:solidFill>
                <a:latin typeface="Monlam Uni OuChan2"/>
                <a:cs typeface="Monlam Uni OuChan2"/>
              </a:rPr>
              <a:t>་</a:t>
            </a:r>
            <a:r>
              <a:rPr lang="bo-CN" sz="2800" i="0" u="none" strike="noStrike" dirty="0">
                <a:solidFill>
                  <a:schemeClr val="tx1"/>
                </a:solidFill>
                <a:effectLst/>
                <a:latin typeface="Monlam Uni OuChan2"/>
                <a:cs typeface="Monlam Uni OuChan2"/>
              </a:rPr>
              <a:t>སྒྲ་</a:t>
            </a:r>
            <a:r>
              <a:rPr sz="2800" dirty="0" err="1">
                <a:solidFill>
                  <a:schemeClr val="tx1"/>
                </a:solidFill>
                <a:latin typeface="Monlam Uni OuChan2"/>
                <a:cs typeface="Monlam Uni OuChan2"/>
              </a:rPr>
              <a:t>ཚོར</a:t>
            </a:r>
            <a:r>
              <a:rPr lang="bo-CN" sz="2800" i="0" u="none" strike="noStrike" dirty="0">
                <a:solidFill>
                  <a:schemeClr val="tx1"/>
                </a:solidFill>
                <a:effectLst/>
                <a:latin typeface="Monlam Uni OuChan2"/>
                <a:cs typeface="Monlam Uni OuChan2"/>
              </a:rPr>
              <a:t>་སྟངས</a:t>
            </a:r>
            <a:r>
              <a:rPr sz="2800" dirty="0">
                <a:solidFill>
                  <a:schemeClr val="tx1"/>
                </a:solidFill>
                <a:latin typeface="Monlam Uni OuChan2"/>
                <a:cs typeface="Monlam Uni OuChan2"/>
              </a:rPr>
              <a:t>།</a:t>
            </a:r>
          </a:p>
        </p:txBody>
      </p:sp>
    </p:spTree>
  </p:cSld>
  <p:clrMapOvr>
    <a:masterClrMapping/>
  </p:clrMapOvr>
  <p:transition xmlns:p14="http://schemas.microsoft.com/office/powerpoint/2010/mai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 name="pasted-image.tiff"/>
          <p:cNvPicPr>
            <a:picLocks noChangeAspect="1"/>
          </p:cNvPicPr>
          <p:nvPr/>
        </p:nvPicPr>
        <p:blipFill>
          <a:blip r:embed="rId3"/>
          <a:stretch>
            <a:fillRect/>
          </a:stretch>
        </p:blipFill>
        <p:spPr>
          <a:xfrm>
            <a:off x="400050" y="717550"/>
            <a:ext cx="8343900" cy="5880100"/>
          </a:xfrm>
          <a:prstGeom prst="rect">
            <a:avLst/>
          </a:prstGeom>
          <a:ln w="12700">
            <a:miter lim="400000"/>
          </a:ln>
        </p:spPr>
      </p:pic>
      <p:sp>
        <p:nvSpPr>
          <p:cNvPr id="626" name="Shape 62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28</a:t>
            </a:fld>
            <a:endParaRPr/>
          </a:p>
        </p:txBody>
      </p:sp>
      <p:sp>
        <p:nvSpPr>
          <p:cNvPr id="627" name="Shape 627"/>
          <p:cNvSpPr/>
          <p:nvPr/>
        </p:nvSpPr>
        <p:spPr>
          <a:xfrm>
            <a:off x="897733" y="3337537"/>
            <a:ext cx="990601" cy="685801"/>
          </a:xfrm>
          <a:prstGeom prst="rect">
            <a:avLst/>
          </a:prstGeom>
          <a:solidFill>
            <a:srgbClr val="EFF2D6"/>
          </a:solidFill>
          <a:ln w="25400">
            <a:solidFill>
              <a:srgbClr val="EFF2D6"/>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28" name="Shape 628"/>
          <p:cNvSpPr/>
          <p:nvPr/>
        </p:nvSpPr>
        <p:spPr>
          <a:xfrm>
            <a:off x="4783933" y="1013437"/>
            <a:ext cx="1841501" cy="228601"/>
          </a:xfrm>
          <a:prstGeom prst="rect">
            <a:avLst/>
          </a:prstGeom>
          <a:solidFill>
            <a:srgbClr val="EFF2D6"/>
          </a:solidFill>
          <a:ln w="25400">
            <a:solidFill>
              <a:srgbClr val="EFF2D6"/>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29" name="Shape 629"/>
          <p:cNvSpPr/>
          <p:nvPr/>
        </p:nvSpPr>
        <p:spPr>
          <a:xfrm>
            <a:off x="5342733" y="4201137"/>
            <a:ext cx="990601" cy="685801"/>
          </a:xfrm>
          <a:prstGeom prst="rect">
            <a:avLst/>
          </a:prstGeom>
          <a:solidFill>
            <a:srgbClr val="EFF2D6"/>
          </a:solidFill>
          <a:ln w="25400">
            <a:solidFill>
              <a:srgbClr val="EFF2D6"/>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632" name="Group 632"/>
          <p:cNvGrpSpPr/>
          <p:nvPr/>
        </p:nvGrpSpPr>
        <p:grpSpPr>
          <a:xfrm>
            <a:off x="4382584" y="3005835"/>
            <a:ext cx="2377253" cy="2361505"/>
            <a:chOff x="-5218" y="0"/>
            <a:chExt cx="2377251" cy="2361504"/>
          </a:xfrm>
        </p:grpSpPr>
        <p:sp>
          <p:nvSpPr>
            <p:cNvPr id="630" name="Shape 630"/>
            <p:cNvSpPr/>
            <p:nvPr/>
          </p:nvSpPr>
          <p:spPr>
            <a:xfrm>
              <a:off x="-5218" y="1538202"/>
              <a:ext cx="2377251" cy="8233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ctr" defTabSz="406400">
                <a:lnSpc>
                  <a:spcPts val="2800"/>
                </a:lnSpc>
                <a:tabLst>
                  <a:tab pos="749300" algn="l"/>
                </a:tabLst>
                <a:defRPr sz="2400" b="1">
                  <a:solidFill>
                    <a:srgbClr val="4F8F00"/>
                  </a:solidFill>
                </a:defRPr>
              </a:pPr>
              <a:r>
                <a:rPr dirty="0"/>
                <a:t>Auditory cortex</a:t>
              </a:r>
              <a:br>
                <a:rPr dirty="0"/>
              </a:br>
              <a:r>
                <a:rPr lang="bo-CN" sz="2400" b="1" i="0" u="none" strike="noStrike" dirty="0">
                  <a:solidFill>
                    <a:srgbClr val="0F7820"/>
                  </a:solidFill>
                  <a:effectLst/>
                  <a:latin typeface="Monlam Uni OuChan2"/>
                  <a:cs typeface="Monlam Uni OuChan2"/>
                </a:rPr>
                <a:t>ཐོས་ཚོར་</a:t>
              </a:r>
              <a:r>
                <a:rPr dirty="0" err="1">
                  <a:solidFill>
                    <a:srgbClr val="0F7820"/>
                  </a:solidFill>
                  <a:latin typeface="Monlam Uni OuChan2"/>
                  <a:cs typeface="Monlam Uni OuChan2"/>
                </a:rPr>
                <a:t>ཀླད་ཤུན</a:t>
              </a:r>
              <a:r>
                <a:rPr dirty="0">
                  <a:solidFill>
                    <a:srgbClr val="0F7820"/>
                  </a:solidFill>
                  <a:latin typeface="Monlam Uni OuChan2"/>
                  <a:cs typeface="Monlam Uni OuChan2"/>
                </a:rPr>
                <a:t>།</a:t>
              </a:r>
            </a:p>
          </p:txBody>
        </p:sp>
        <p:sp>
          <p:nvSpPr>
            <p:cNvPr id="631" name="Shape 631"/>
            <p:cNvSpPr/>
            <p:nvPr/>
          </p:nvSpPr>
          <p:spPr>
            <a:xfrm flipH="1">
              <a:off x="1038721" y="0"/>
              <a:ext cx="1" cy="1577714"/>
            </a:xfrm>
            <a:prstGeom prst="line">
              <a:avLst/>
            </a:prstGeom>
            <a:noFill/>
            <a:ln w="50800" cap="flat">
              <a:solidFill>
                <a:srgbClr val="4F8F00"/>
              </a:solidFill>
              <a:prstDash val="solid"/>
              <a:miter lim="400000"/>
              <a:headEnd type="stealth" w="med" len="med"/>
            </a:ln>
            <a:effectLst/>
          </p:spPr>
          <p:txBody>
            <a:bodyPr wrap="square" lIns="0" tIns="0" rIns="0" bIns="0" numCol="1" anchor="t">
              <a:noAutofit/>
            </a:bodyPr>
            <a:lstStyle/>
            <a:p>
              <a:endParaRPr/>
            </a:p>
          </p:txBody>
        </p:sp>
      </p:grpSp>
      <p:grpSp>
        <p:nvGrpSpPr>
          <p:cNvPr id="635" name="Group 635"/>
          <p:cNvGrpSpPr/>
          <p:nvPr/>
        </p:nvGrpSpPr>
        <p:grpSpPr>
          <a:xfrm>
            <a:off x="386809" y="3248637"/>
            <a:ext cx="2018181" cy="823302"/>
            <a:chOff x="-5913" y="0"/>
            <a:chExt cx="2018179" cy="823301"/>
          </a:xfrm>
        </p:grpSpPr>
        <p:sp>
          <p:nvSpPr>
            <p:cNvPr id="633" name="Shape 633"/>
            <p:cNvSpPr/>
            <p:nvPr/>
          </p:nvSpPr>
          <p:spPr>
            <a:xfrm>
              <a:off x="-5913" y="0"/>
              <a:ext cx="2018179" cy="823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ctr" defTabSz="406400">
                <a:lnSpc>
                  <a:spcPts val="2800"/>
                </a:lnSpc>
                <a:tabLst>
                  <a:tab pos="749300" algn="l"/>
                </a:tabLst>
                <a:defRPr sz="2400" b="1">
                  <a:solidFill>
                    <a:srgbClr val="0433FF"/>
                  </a:solidFill>
                </a:defRPr>
              </a:pPr>
              <a:r>
                <a:rPr dirty="0"/>
                <a:t>Visual cortex</a:t>
              </a:r>
              <a:br>
                <a:rPr dirty="0"/>
              </a:br>
              <a:r>
                <a:rPr lang="bo-CN" sz="2400" b="1" i="0" u="none" strike="noStrike" dirty="0">
                  <a:solidFill>
                    <a:srgbClr val="0433FF"/>
                  </a:solidFill>
                  <a:effectLst/>
                  <a:latin typeface="Monlam Uni OuChan2"/>
                  <a:cs typeface="Monlam Uni OuChan2"/>
                </a:rPr>
                <a:t>མཐོང་ཚོར་</a:t>
              </a:r>
              <a:r>
                <a:rPr dirty="0" err="1">
                  <a:solidFill>
                    <a:srgbClr val="0433FF"/>
                  </a:solidFill>
                  <a:latin typeface="Monlam Uni OuChan2"/>
                  <a:cs typeface="Monlam Uni OuChan2"/>
                </a:rPr>
                <a:t>ཀླད་ཤུན</a:t>
              </a:r>
              <a:r>
                <a:rPr dirty="0">
                  <a:solidFill>
                    <a:srgbClr val="0433FF"/>
                  </a:solidFill>
                  <a:latin typeface="Monlam Uni OuChan2"/>
                  <a:cs typeface="Monlam Uni OuChan2"/>
                </a:rPr>
                <a:t>།</a:t>
              </a:r>
            </a:p>
          </p:txBody>
        </p:sp>
        <p:sp>
          <p:nvSpPr>
            <p:cNvPr id="634" name="Shape 634"/>
            <p:cNvSpPr/>
            <p:nvPr/>
          </p:nvSpPr>
          <p:spPr>
            <a:xfrm flipH="1">
              <a:off x="985577" y="436165"/>
              <a:ext cx="1015008" cy="3326"/>
            </a:xfrm>
            <a:prstGeom prst="line">
              <a:avLst/>
            </a:prstGeom>
            <a:noFill/>
            <a:ln w="50800" cap="flat">
              <a:solidFill>
                <a:srgbClr val="0433FF"/>
              </a:solidFill>
              <a:prstDash val="solid"/>
              <a:miter lim="400000"/>
              <a:headEnd type="stealth" w="med" len="med"/>
            </a:ln>
            <a:effectLst/>
          </p:spPr>
          <p:txBody>
            <a:bodyPr wrap="square" lIns="0" tIns="0" rIns="0" bIns="0" numCol="1" anchor="t">
              <a:noAutofit/>
            </a:bodyPr>
            <a:lstStyle/>
            <a:p>
              <a:endParaRPr/>
            </a:p>
          </p:txBody>
        </p:sp>
      </p:grpSp>
      <p:grpSp>
        <p:nvGrpSpPr>
          <p:cNvPr id="638" name="Group 638"/>
          <p:cNvGrpSpPr/>
          <p:nvPr/>
        </p:nvGrpSpPr>
        <p:grpSpPr>
          <a:xfrm>
            <a:off x="4936332" y="886437"/>
            <a:ext cx="2128751" cy="823302"/>
            <a:chOff x="-1" y="0"/>
            <a:chExt cx="2128749" cy="823301"/>
          </a:xfrm>
        </p:grpSpPr>
        <p:sp>
          <p:nvSpPr>
            <p:cNvPr id="636" name="Shape 636"/>
            <p:cNvSpPr/>
            <p:nvPr/>
          </p:nvSpPr>
          <p:spPr>
            <a:xfrm>
              <a:off x="161866" y="0"/>
              <a:ext cx="1966882" cy="823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ctr" defTabSz="406400">
                <a:lnSpc>
                  <a:spcPts val="2800"/>
                </a:lnSpc>
                <a:tabLst>
                  <a:tab pos="749300" algn="l"/>
                </a:tabLst>
                <a:defRPr sz="2400" b="1">
                  <a:solidFill>
                    <a:srgbClr val="FF2600"/>
                  </a:solidFill>
                </a:defRPr>
              </a:pPr>
              <a:r>
                <a:rPr dirty="0"/>
                <a:t>Motor cortex</a:t>
              </a:r>
              <a:br>
                <a:rPr dirty="0"/>
              </a:br>
              <a:r>
                <a:rPr lang="bo-CN" sz="2400" b="1" i="0" u="none" strike="noStrike" dirty="0">
                  <a:solidFill>
                    <a:srgbClr val="FF0000"/>
                  </a:solidFill>
                  <a:effectLst/>
                  <a:latin typeface="Monlam Uni OuChan2"/>
                  <a:cs typeface="Monlam Uni OuChan2"/>
                </a:rPr>
                <a:t>འགུལ་སྐྱོད་</a:t>
              </a:r>
              <a:r>
                <a:rPr dirty="0" err="1">
                  <a:latin typeface="Monlam Uni OuChan2"/>
                  <a:cs typeface="Monlam Uni OuChan2"/>
                </a:rPr>
                <a:t>ཀླད་ཤུན</a:t>
              </a:r>
              <a:r>
                <a:rPr dirty="0">
                  <a:latin typeface="Monlam Uni OuChan2"/>
                  <a:cs typeface="Monlam Uni OuChan2"/>
                </a:rPr>
                <a:t>།</a:t>
              </a:r>
            </a:p>
          </p:txBody>
        </p:sp>
        <p:sp>
          <p:nvSpPr>
            <p:cNvPr id="637" name="Shape 637"/>
            <p:cNvSpPr/>
            <p:nvPr/>
          </p:nvSpPr>
          <p:spPr>
            <a:xfrm flipV="1">
              <a:off x="-1" y="141410"/>
              <a:ext cx="2" cy="506290"/>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grpSp>
      <p:sp>
        <p:nvSpPr>
          <p:cNvPr id="639" name="Shape 639"/>
          <p:cNvSpPr/>
          <p:nvPr/>
        </p:nvSpPr>
        <p:spPr>
          <a:xfrm>
            <a:off x="371808" y="120286"/>
            <a:ext cx="2984501" cy="53684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2400" b="1"/>
            </a:lvl1pPr>
          </a:lstStyle>
          <a:p>
            <a:r>
              <a:rPr dirty="0"/>
              <a:t>Brain   </a:t>
            </a:r>
            <a:r>
              <a:rPr sz="2800" dirty="0" err="1"/>
              <a:t>ཀླད་པ</a:t>
            </a:r>
            <a:r>
              <a:rPr sz="2800" dirty="0"/>
              <a:t>།</a:t>
            </a:r>
          </a:p>
        </p:txBody>
      </p:sp>
      <p:sp>
        <p:nvSpPr>
          <p:cNvPr id="640" name="Shape 640"/>
          <p:cNvSpPr/>
          <p:nvPr/>
        </p:nvSpPr>
        <p:spPr>
          <a:xfrm>
            <a:off x="7649149" y="1298485"/>
            <a:ext cx="1022748"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b="1"/>
            </a:pPr>
            <a:r>
              <a:t>Front</a:t>
            </a:r>
            <a:br/>
            <a:r>
              <a:t>མདུན།</a:t>
            </a:r>
          </a:p>
        </p:txBody>
      </p:sp>
      <p:sp>
        <p:nvSpPr>
          <p:cNvPr id="19" name="TextBox 18">
            <a:extLst>
              <a:ext uri="{FF2B5EF4-FFF2-40B4-BE49-F238E27FC236}">
                <a16:creationId xmlns:a16="http://schemas.microsoft.com/office/drawing/2014/main" xmlns="" id="{7BDEA0E3-18B0-418A-9B12-72E3A2E5DE19}"/>
              </a:ext>
            </a:extLst>
          </p:cNvPr>
          <p:cNvSpPr txBox="1"/>
          <p:nvPr/>
        </p:nvSpPr>
        <p:spPr>
          <a:xfrm>
            <a:off x="2265452" y="3313617"/>
            <a:ext cx="463364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N" dirty="0"/>
              <a:t>Motor cortex</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 grpId="2" animBg="1" advAuto="0"/>
      <p:bldP spid="635" grpId="1" animBg="1" advAuto="0"/>
      <p:bldP spid="638" grpId="3" animBg="1" advAuto="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4" name="Shape 644"/>
          <p:cNvSpPr/>
          <p:nvPr/>
        </p:nvSpPr>
        <p:spPr>
          <a:xfrm>
            <a:off x="-38100" y="-25400"/>
            <a:ext cx="9207500" cy="6908800"/>
          </a:xfrm>
          <a:prstGeom prst="rect">
            <a:avLst/>
          </a:prstGeom>
          <a:solidFill>
            <a:srgbClr val="000000"/>
          </a:solidFill>
          <a:ln w="25400">
            <a:solidFill>
              <a:srgbClr val="000000"/>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45" name="Shape 645"/>
          <p:cNvSpPr>
            <a:spLocks noGrp="1"/>
          </p:cNvSpPr>
          <p:nvPr>
            <p:ph type="sldNum" sz="quarter" idx="2"/>
          </p:nvPr>
        </p:nvSpPr>
        <p:spPr>
          <a:xfrm>
            <a:off x="447736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29</a:t>
            </a:fld>
            <a:endParaRPr/>
          </a:p>
        </p:txBody>
      </p:sp>
      <p:sp>
        <p:nvSpPr>
          <p:cNvPr id="6" name="Shape 697"/>
          <p:cNvSpPr/>
          <p:nvPr/>
        </p:nvSpPr>
        <p:spPr>
          <a:xfrm>
            <a:off x="3522910" y="2946817"/>
            <a:ext cx="2098181" cy="964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4000">
                <a:solidFill>
                  <a:srgbClr val="FFFFFF"/>
                </a:solidFill>
              </a:defRPr>
            </a:lvl1pPr>
          </a:lstStyle>
          <a:p>
            <a:r>
              <a:rPr lang="de-CH" sz="2800" dirty="0" err="1"/>
              <a:t>Projector</a:t>
            </a:r>
            <a:r>
              <a:rPr sz="2800" dirty="0"/>
              <a:t> off</a:t>
            </a:r>
            <a:r>
              <a:rPr lang="de-CH" sz="2800" dirty="0"/>
              <a:t/>
            </a:r>
            <a:br>
              <a:rPr lang="de-CH" sz="2800" dirty="0"/>
            </a:br>
            <a:r>
              <a:rPr lang="de-CH" sz="2800" dirty="0"/>
              <a:t>Experiments</a:t>
            </a:r>
            <a:endParaRPr sz="2800" dirty="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xmlns:p14="http://schemas.microsoft.com/office/powerpoint/2010/mai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p:cNvSpPr>
          <p:nvPr>
            <p:ph type="sldNum" sz="quarter" idx="2"/>
          </p:nvPr>
        </p:nvSpPr>
        <p:spPr>
          <a:xfrm>
            <a:off x="4496679" y="6667500"/>
            <a:ext cx="151912" cy="220981"/>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3</a:t>
            </a:fld>
            <a:endParaRPr/>
          </a:p>
        </p:txBody>
      </p:sp>
      <p:sp>
        <p:nvSpPr>
          <p:cNvPr id="364" name="Shape 364"/>
          <p:cNvSpPr/>
          <p:nvPr/>
        </p:nvSpPr>
        <p:spPr>
          <a:xfrm>
            <a:off x="1108710" y="1360170"/>
            <a:ext cx="2101658" cy="9271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defRPr sz="1800" b="1">
                <a:solidFill>
                  <a:srgbClr val="011A9A"/>
                </a:solidFill>
              </a:defRPr>
            </a:pPr>
            <a:r>
              <a:t>Natural sciences</a:t>
            </a:r>
          </a:p>
          <a:p>
            <a:pPr defTabSz="411480">
              <a:defRPr sz="3000">
                <a:solidFill>
                  <a:srgbClr val="011993"/>
                </a:solidFill>
                <a:latin typeface="+mn-lt"/>
                <a:ea typeface="+mn-ea"/>
                <a:cs typeface="+mn-cs"/>
                <a:sym typeface="Arial"/>
              </a:defRPr>
            </a:pPr>
            <a:r>
              <a:t>རང་བྱུང་ཚན་རིག</a:t>
            </a:r>
          </a:p>
        </p:txBody>
      </p:sp>
      <p:sp>
        <p:nvSpPr>
          <p:cNvPr id="365" name="Shape 365"/>
          <p:cNvSpPr/>
          <p:nvPr/>
        </p:nvSpPr>
        <p:spPr>
          <a:xfrm>
            <a:off x="4572000" y="1314450"/>
            <a:ext cx="4572000" cy="20527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11480">
              <a:lnSpc>
                <a:spcPct val="90000"/>
              </a:lnSpc>
              <a:spcBef>
                <a:spcPts val="500"/>
              </a:spcBef>
              <a:defRPr sz="1800"/>
            </a:pPr>
            <a:r>
              <a:rPr b="1" dirty="0"/>
              <a:t>Physics			</a:t>
            </a:r>
            <a:r>
              <a:rPr sz="2200" dirty="0"/>
              <a:t>དངོས་ཁམས་རིག་པ།</a:t>
            </a:r>
            <a:r>
              <a:rPr sz="2200" dirty="0">
                <a:latin typeface="+mn-lt"/>
                <a:ea typeface="+mn-ea"/>
                <a:cs typeface="+mn-cs"/>
                <a:sym typeface="Arial"/>
              </a:rPr>
              <a:t/>
            </a:r>
            <a:br>
              <a:rPr sz="2200" dirty="0">
                <a:latin typeface="+mn-lt"/>
                <a:ea typeface="+mn-ea"/>
                <a:cs typeface="+mn-cs"/>
                <a:sym typeface="Arial"/>
              </a:rPr>
            </a:br>
            <a:r>
              <a:rPr sz="1600" dirty="0">
                <a:latin typeface="+mn-lt"/>
                <a:ea typeface="+mn-ea"/>
                <a:cs typeface="+mn-cs"/>
                <a:sym typeface="Arial"/>
              </a:rPr>
              <a:t>including Astronomy	</a:t>
            </a:r>
            <a:r>
              <a:rPr dirty="0"/>
              <a:t>སྐར་དཔྱད་རིག་པ་ཡང་ཚུད།</a:t>
            </a:r>
            <a:endParaRPr dirty="0">
              <a:latin typeface="Microsoft Himalaya"/>
              <a:ea typeface="Microsoft Himalaya"/>
              <a:cs typeface="Microsoft Himalaya"/>
              <a:sym typeface="Microsoft Himalaya"/>
            </a:endParaRPr>
          </a:p>
          <a:p>
            <a:pPr defTabSz="411480">
              <a:spcBef>
                <a:spcPts val="500"/>
              </a:spcBef>
              <a:defRPr sz="1800"/>
            </a:pPr>
            <a:r>
              <a:rPr b="1" dirty="0"/>
              <a:t>Chemistry		</a:t>
            </a:r>
            <a:r>
              <a:rPr sz="2200" b="1" dirty="0"/>
              <a:t>	</a:t>
            </a:r>
            <a:r>
              <a:rPr sz="2200" dirty="0"/>
              <a:t>རྫས་སྦྱོར་རིག་པ།</a:t>
            </a:r>
            <a:endParaRPr sz="2200" dirty="0">
              <a:latin typeface="Microsoft Himalaya"/>
              <a:ea typeface="Microsoft Himalaya"/>
              <a:cs typeface="Microsoft Himalaya"/>
              <a:sym typeface="Microsoft Himalaya"/>
            </a:endParaRPr>
          </a:p>
          <a:p>
            <a:pPr defTabSz="411480">
              <a:spcBef>
                <a:spcPts val="500"/>
              </a:spcBef>
              <a:defRPr sz="1800"/>
            </a:pPr>
            <a:r>
              <a:rPr b="1" dirty="0"/>
              <a:t>Life sciences		</a:t>
            </a:r>
            <a:r>
              <a:rPr sz="2200" dirty="0">
                <a:latin typeface="+mn-lt"/>
                <a:ea typeface="+mn-ea"/>
                <a:cs typeface="+mn-cs"/>
                <a:sym typeface="Arial"/>
              </a:rPr>
              <a:t>སྐྱེ་དངོས་རིག་པ།</a:t>
            </a:r>
            <a:endParaRPr sz="3000" dirty="0">
              <a:latin typeface="Microsoft Himalaya"/>
              <a:ea typeface="Microsoft Himalaya"/>
              <a:cs typeface="Microsoft Himalaya"/>
              <a:sym typeface="Microsoft Himalaya"/>
            </a:endParaRPr>
          </a:p>
          <a:p>
            <a:pPr defTabSz="411480">
              <a:lnSpc>
                <a:spcPct val="60000"/>
              </a:lnSpc>
              <a:spcBef>
                <a:spcPts val="500"/>
              </a:spcBef>
              <a:defRPr sz="1800"/>
            </a:pPr>
            <a:r>
              <a:rPr b="1" dirty="0"/>
              <a:t>Earth sciences		</a:t>
            </a:r>
            <a:r>
              <a:rPr sz="2200" dirty="0">
                <a:latin typeface="+mn-lt"/>
                <a:ea typeface="+mn-ea"/>
                <a:cs typeface="+mn-cs"/>
                <a:sym typeface="Arial"/>
              </a:rPr>
              <a:t>གོ་ལའི་ཚན་རིག</a:t>
            </a:r>
          </a:p>
        </p:txBody>
      </p:sp>
      <p:sp>
        <p:nvSpPr>
          <p:cNvPr id="366" name="Shape 366"/>
          <p:cNvSpPr/>
          <p:nvPr/>
        </p:nvSpPr>
        <p:spPr>
          <a:xfrm>
            <a:off x="536426" y="3377084"/>
            <a:ext cx="8071148" cy="17352"/>
          </a:xfrm>
          <a:prstGeom prst="line">
            <a:avLst/>
          </a:prstGeom>
          <a:ln w="38100">
            <a:solidFill>
              <a:srgbClr val="000000"/>
            </a:solidFill>
            <a:miter lim="400000"/>
          </a:ln>
        </p:spPr>
        <p:txBody>
          <a:bodyPr lIns="45719" rIns="45719" anchor="ctr"/>
          <a:lstStyle/>
          <a:p>
            <a:pPr defTabSz="411480">
              <a:defRPr sz="1000"/>
            </a:pPr>
            <a:endParaRPr/>
          </a:p>
        </p:txBody>
      </p:sp>
      <p:sp>
        <p:nvSpPr>
          <p:cNvPr id="367" name="Shape 367"/>
          <p:cNvSpPr/>
          <p:nvPr/>
        </p:nvSpPr>
        <p:spPr>
          <a:xfrm>
            <a:off x="1108710" y="171450"/>
            <a:ext cx="6549391" cy="10795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11480">
              <a:tabLst>
                <a:tab pos="317500" algn="l"/>
                <a:tab pos="635000" algn="l"/>
                <a:tab pos="952500" algn="l"/>
                <a:tab pos="1270000" algn="l"/>
                <a:tab pos="1600200" algn="l"/>
                <a:tab pos="1917700" algn="l"/>
                <a:tab pos="2235200" algn="l"/>
                <a:tab pos="2552700" algn="l"/>
                <a:tab pos="2870200" algn="l"/>
                <a:tab pos="3200400" algn="l"/>
                <a:tab pos="3517900" algn="l"/>
                <a:tab pos="3835400" algn="l"/>
              </a:tabLst>
              <a:defRPr sz="3200" b="1">
                <a:solidFill>
                  <a:srgbClr val="011A9A"/>
                </a:solidFill>
              </a:defRPr>
            </a:pPr>
            <a:r>
              <a:t>Disciplines of Natural Sciences</a:t>
            </a:r>
            <a:br/>
            <a:r>
              <a:rPr sz="3000"/>
              <a:t>རང་བྱུང་ཚན་རིག་གི་སློབ་གཞི།</a:t>
            </a:r>
          </a:p>
        </p:txBody>
      </p:sp>
      <p:sp>
        <p:nvSpPr>
          <p:cNvPr id="368" name="Shape 368"/>
          <p:cNvSpPr/>
          <p:nvPr/>
        </p:nvSpPr>
        <p:spPr>
          <a:xfrm>
            <a:off x="1130300" y="3416300"/>
            <a:ext cx="4689739" cy="76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06400">
              <a:defRPr sz="3200"/>
            </a:pPr>
            <a:r>
              <a:rPr b="1"/>
              <a:t>Physics			</a:t>
            </a:r>
            <a:r>
              <a:t>དངོས་ཁམས་རིག་པ།</a:t>
            </a:r>
          </a:p>
        </p:txBody>
      </p:sp>
      <p:sp>
        <p:nvSpPr>
          <p:cNvPr id="369" name="Shape 369"/>
          <p:cNvSpPr/>
          <p:nvPr/>
        </p:nvSpPr>
        <p:spPr>
          <a:xfrm>
            <a:off x="3199492" y="4083016"/>
            <a:ext cx="5789575" cy="2474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defRPr sz="2200"/>
            </a:pPr>
            <a:r>
              <a:rPr dirty="0"/>
              <a:t>Mechanics</a:t>
            </a:r>
          </a:p>
          <a:p>
            <a:pPr defTabSz="406400">
              <a:defRPr sz="2200"/>
            </a:pPr>
            <a:r>
              <a:rPr dirty="0"/>
              <a:t>Heat</a:t>
            </a:r>
          </a:p>
          <a:p>
            <a:pPr defTabSz="406400">
              <a:defRPr sz="2200"/>
            </a:pPr>
            <a:r>
              <a:rPr dirty="0"/>
              <a:t>Vibrations and Waves</a:t>
            </a:r>
          </a:p>
          <a:p>
            <a:pPr defTabSz="406400">
              <a:defRPr sz="2200"/>
            </a:pPr>
            <a:r>
              <a:rPr dirty="0"/>
              <a:t>	</a:t>
            </a:r>
            <a:r>
              <a:rPr lang="en-US" b="1" dirty="0">
                <a:solidFill>
                  <a:srgbClr val="FF2600"/>
                </a:solidFill>
              </a:rPr>
              <a:t>Sound		སྒྲ།</a:t>
            </a:r>
          </a:p>
          <a:p>
            <a:pPr defTabSz="406400">
              <a:defRPr sz="2200"/>
            </a:pPr>
            <a:r>
              <a:rPr lang="en-US" dirty="0"/>
              <a:t>	Optics</a:t>
            </a:r>
            <a:r>
              <a:rPr lang="en-US" b="1" dirty="0"/>
              <a:t>			</a:t>
            </a:r>
            <a:r>
              <a:rPr lang="en-US" b="1" dirty="0" err="1"/>
              <a:t>འོད་སྣང་རིག་པའམ་མིག་དབང་དཔྱད་རིག</a:t>
            </a:r>
            <a:r>
              <a:rPr lang="en-US" b="1" dirty="0"/>
              <a:t> </a:t>
            </a:r>
            <a:endParaRPr lang="en-US" b="1" dirty="0">
              <a:solidFill>
                <a:srgbClr val="FF2600"/>
              </a:solidFill>
            </a:endParaRPr>
          </a:p>
          <a:p>
            <a:pPr defTabSz="406400">
              <a:defRPr sz="2200"/>
            </a:pPr>
            <a:r>
              <a:rPr dirty="0"/>
              <a:t>Electricity + Magnetism</a:t>
            </a:r>
          </a:p>
          <a:p>
            <a:pPr defTabSz="406400">
              <a:defRPr sz="2200"/>
            </a:pPr>
            <a:r>
              <a:rPr dirty="0"/>
              <a:t>Modern Physics</a:t>
            </a:r>
          </a:p>
        </p:txBody>
      </p:sp>
      <p:grpSp>
        <p:nvGrpSpPr>
          <p:cNvPr id="374" name="Group 374"/>
          <p:cNvGrpSpPr/>
          <p:nvPr/>
        </p:nvGrpSpPr>
        <p:grpSpPr>
          <a:xfrm>
            <a:off x="1851769" y="4173140"/>
            <a:ext cx="1286620" cy="2372453"/>
            <a:chOff x="0" y="0"/>
            <a:chExt cx="1286619" cy="2372452"/>
          </a:xfrm>
        </p:grpSpPr>
        <p:pic>
          <p:nvPicPr>
            <p:cNvPr id="370" name="droppedImage.pdf"/>
            <p:cNvPicPr>
              <a:picLocks noChangeAspect="1"/>
            </p:cNvPicPr>
            <p:nvPr/>
          </p:nvPicPr>
          <p:blipFill>
            <a:blip r:embed="rId3"/>
            <a:stretch>
              <a:fillRect/>
            </a:stretch>
          </p:blipFill>
          <p:spPr>
            <a:xfrm flipH="1">
              <a:off x="702419" y="5692"/>
              <a:ext cx="584201" cy="2366761"/>
            </a:xfrm>
            <a:prstGeom prst="rect">
              <a:avLst/>
            </a:prstGeom>
            <a:ln w="12700" cap="flat">
              <a:noFill/>
              <a:miter lim="400000"/>
            </a:ln>
            <a:effectLst/>
          </p:spPr>
        </p:pic>
        <p:grpSp>
          <p:nvGrpSpPr>
            <p:cNvPr id="373" name="Group 373"/>
            <p:cNvGrpSpPr/>
            <p:nvPr/>
          </p:nvGrpSpPr>
          <p:grpSpPr>
            <a:xfrm>
              <a:off x="-1" y="0"/>
              <a:ext cx="621434" cy="1202683"/>
              <a:chOff x="0" y="0"/>
              <a:chExt cx="621432" cy="1202682"/>
            </a:xfrm>
          </p:grpSpPr>
          <p:sp>
            <p:nvSpPr>
              <p:cNvPr id="371" name="Shape 371"/>
              <p:cNvSpPr/>
              <p:nvPr/>
            </p:nvSpPr>
            <p:spPr>
              <a:xfrm flipH="1">
                <a:off x="-1" y="0"/>
                <a:ext cx="2" cy="1202683"/>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endParaRPr/>
              </a:p>
            </p:txBody>
          </p:sp>
          <p:sp>
            <p:nvSpPr>
              <p:cNvPr id="372" name="Shape 372"/>
              <p:cNvSpPr/>
              <p:nvPr/>
            </p:nvSpPr>
            <p:spPr>
              <a:xfrm flipH="1">
                <a:off x="8383" y="1194395"/>
                <a:ext cx="613050" cy="1"/>
              </a:xfrm>
              <a:prstGeom prst="line">
                <a:avLst/>
              </a:prstGeom>
              <a:noFill/>
              <a:ln w="50800" cap="flat">
                <a:solidFill>
                  <a:srgbClr val="000000"/>
                </a:solidFill>
                <a:prstDash val="solid"/>
                <a:miter lim="400000"/>
                <a:headEnd type="triangle" w="med" len="med"/>
              </a:ln>
              <a:effectLst/>
            </p:spPr>
            <p:txBody>
              <a:bodyPr wrap="square" lIns="50800" tIns="50800" rIns="50800" bIns="50800" numCol="1" anchor="ctr">
                <a:noAutofit/>
              </a:bodyPr>
              <a:lstStyle/>
              <a:p>
                <a:endParaRPr/>
              </a:p>
            </p:txBody>
          </p:sp>
        </p:grpSp>
      </p:grpSp>
    </p:spTree>
    <p:extLst>
      <p:ext uri="{BB962C8B-B14F-4D97-AF65-F5344CB8AC3E}">
        <p14:creationId xmlns:p14="http://schemas.microsoft.com/office/powerpoint/2010/main" val="242448401"/>
      </p:ext>
    </p:extLst>
  </p:cSld>
  <p:clrMapOvr>
    <a:masterClrMapping/>
  </p:clrMapOvr>
  <p:transition xmlns:p14="http://schemas.microsoft.com/office/powerpoint/2010/mai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65">
                                            <p:bg/>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36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6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6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36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3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3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369">
                                            <p:bg/>
                                          </p:spTgt>
                                        </p:tgtEl>
                                        <p:attrNameLst>
                                          <p:attrName>style.visibility</p:attrName>
                                        </p:attrNameLst>
                                      </p:cBhvr>
                                      <p:to>
                                        <p:strVal val="visible"/>
                                      </p:to>
                                    </p:set>
                                  </p:childTnLst>
                                </p:cTn>
                              </p:par>
                              <p:par>
                                <p:cTn id="37" presetID="1" presetClass="entr" presetSubtype="0" fill="hold" grpId="0" nodeType="withEffect">
                                  <p:stCondLst>
                                    <p:cond delay="0"/>
                                  </p:stCondLst>
                                  <p:iterate>
                                    <p:tmAbs val="0"/>
                                  </p:iterate>
                                  <p:childTnLst>
                                    <p:set>
                                      <p:cBhvr>
                                        <p:cTn id="38" fill="hold"/>
                                        <p:tgtEl>
                                          <p:spTgt spid="36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369">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p:tmAbs val="0"/>
                                  </p:iterate>
                                  <p:childTnLst>
                                    <p:set>
                                      <p:cBhvr>
                                        <p:cTn id="46" fill="hold"/>
                                        <p:tgtEl>
                                          <p:spTgt spid="369">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iterate>
                                    <p:tmAbs val="0"/>
                                  </p:iterate>
                                  <p:childTnLst>
                                    <p:set>
                                      <p:cBhvr>
                                        <p:cTn id="50" fill="hold"/>
                                        <p:tgtEl>
                                          <p:spTgt spid="369">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iterate>
                                    <p:tmAbs val="0"/>
                                  </p:iterate>
                                  <p:childTnLst>
                                    <p:set>
                                      <p:cBhvr>
                                        <p:cTn id="54" fill="hold"/>
                                        <p:tgtEl>
                                          <p:spTgt spid="369">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iterate>
                                    <p:tmAbs val="0"/>
                                  </p:iterate>
                                  <p:childTnLst>
                                    <p:set>
                                      <p:cBhvr>
                                        <p:cTn id="58" fill="hold"/>
                                        <p:tgtEl>
                                          <p:spTgt spid="369">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iterate>
                                    <p:tmAbs val="0"/>
                                  </p:iterate>
                                  <p:childTnLst>
                                    <p:set>
                                      <p:cBhvr>
                                        <p:cTn id="62" fill="hold"/>
                                        <p:tgtEl>
                                          <p:spTgt spid="36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0" animBg="1" advAuto="0"/>
      <p:bldP spid="365" grpId="0" build="p" bldLvl="5" animBg="1" advAuto="0"/>
      <p:bldP spid="368" grpId="0" animBg="1" advAuto="0"/>
      <p:bldP spid="369" grpId="0" build="p" bldLvl="5" animBg="1" advAuto="0"/>
      <p:bldP spid="374"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0" name="Shape 650"/>
          <p:cNvSpPr>
            <a:spLocks noGrp="1"/>
          </p:cNvSpPr>
          <p:nvPr>
            <p:ph type="sldNum" sz="quarter" idx="2"/>
          </p:nvPr>
        </p:nvSpPr>
        <p:spPr>
          <a:xfrm>
            <a:off x="447736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30</a:t>
            </a:fld>
            <a:endParaRPr/>
          </a:p>
        </p:txBody>
      </p:sp>
      <p:grpSp>
        <p:nvGrpSpPr>
          <p:cNvPr id="653" name="Group 653"/>
          <p:cNvGrpSpPr/>
          <p:nvPr/>
        </p:nvGrpSpPr>
        <p:grpSpPr>
          <a:xfrm>
            <a:off x="762000" y="1181100"/>
            <a:ext cx="7620000" cy="4495800"/>
            <a:chOff x="0" y="0"/>
            <a:chExt cx="7620000" cy="4495800"/>
          </a:xfrm>
        </p:grpSpPr>
        <p:pic>
          <p:nvPicPr>
            <p:cNvPr id="651" name="Brain from Wikip.png"/>
            <p:cNvPicPr>
              <a:picLocks noChangeAspect="1"/>
            </p:cNvPicPr>
            <p:nvPr/>
          </p:nvPicPr>
          <p:blipFill>
            <a:blip r:embed="rId3"/>
            <a:stretch>
              <a:fillRect/>
            </a:stretch>
          </p:blipFill>
          <p:spPr>
            <a:xfrm>
              <a:off x="0" y="0"/>
              <a:ext cx="7620000" cy="4495800"/>
            </a:xfrm>
            <a:prstGeom prst="rect">
              <a:avLst/>
            </a:prstGeom>
            <a:ln w="12700" cap="flat">
              <a:noFill/>
              <a:miter lim="400000"/>
            </a:ln>
            <a:effectLst/>
          </p:spPr>
        </p:pic>
        <p:sp>
          <p:nvSpPr>
            <p:cNvPr id="652" name="Shape 652"/>
            <p:cNvSpPr/>
            <p:nvPr/>
          </p:nvSpPr>
          <p:spPr>
            <a:xfrm>
              <a:off x="25772" y="7705"/>
              <a:ext cx="1022748"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800" b="1"/>
              </a:lvl1pPr>
            </a:lstStyle>
            <a:p>
              <a:r>
                <a:t>Front</a:t>
              </a:r>
            </a:p>
          </p:txBody>
        </p:sp>
      </p:grpSp>
    </p:spTree>
  </p:cSld>
  <p:clrMapOvr>
    <a:masterClrMapping/>
  </p:clrMapOvr>
  <p:transition xmlns:p14="http://schemas.microsoft.com/office/powerpoint/2010/mai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Shape 657"/>
          <p:cNvSpPr/>
          <p:nvPr/>
        </p:nvSpPr>
        <p:spPr>
          <a:xfrm>
            <a:off x="-38100" y="-25400"/>
            <a:ext cx="9207500" cy="6908800"/>
          </a:xfrm>
          <a:prstGeom prst="rect">
            <a:avLst/>
          </a:prstGeom>
          <a:solidFill>
            <a:srgbClr val="000000"/>
          </a:solidFill>
          <a:ln w="25400">
            <a:solidFill>
              <a:srgbClr val="000000"/>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8" name="Shape 65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31</a:t>
            </a:fld>
            <a:endParaRPr/>
          </a:p>
        </p:txBody>
      </p:sp>
      <p:sp>
        <p:nvSpPr>
          <p:cNvPr id="5" name="Shape 697"/>
          <p:cNvSpPr/>
          <p:nvPr/>
        </p:nvSpPr>
        <p:spPr>
          <a:xfrm>
            <a:off x="3522910" y="2946817"/>
            <a:ext cx="2098181" cy="964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4000">
                <a:solidFill>
                  <a:srgbClr val="FFFFFF"/>
                </a:solidFill>
              </a:defRPr>
            </a:lvl1pPr>
          </a:lstStyle>
          <a:p>
            <a:r>
              <a:rPr lang="de-CH" sz="2800" dirty="0" err="1"/>
              <a:t>Projector</a:t>
            </a:r>
            <a:r>
              <a:rPr sz="2800" dirty="0"/>
              <a:t> off</a:t>
            </a:r>
            <a:r>
              <a:rPr lang="de-CH" sz="2800" dirty="0"/>
              <a:t/>
            </a:r>
            <a:br>
              <a:rPr lang="de-CH" sz="2800" dirty="0"/>
            </a:br>
            <a:r>
              <a:rPr lang="de-CH" sz="2800" dirty="0"/>
              <a:t>Experiments</a:t>
            </a:r>
            <a:endParaRPr sz="2800" dirty="0"/>
          </a:p>
        </p:txBody>
      </p:sp>
    </p:spTree>
  </p:cSld>
  <p:clrMapOvr>
    <a:masterClrMapping/>
  </p:clrMapOvr>
  <p:transition xmlns:p14="http://schemas.microsoft.com/office/powerpoint/2010/mai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32</a:t>
            </a:fld>
            <a:endParaRPr/>
          </a:p>
        </p:txBody>
      </p:sp>
      <p:sp>
        <p:nvSpPr>
          <p:cNvPr id="663" name="Shape 663"/>
          <p:cNvSpPr/>
          <p:nvPr/>
        </p:nvSpPr>
        <p:spPr>
          <a:xfrm>
            <a:off x="264699" y="118347"/>
            <a:ext cx="8111981" cy="933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b="1"/>
            </a:pPr>
            <a:r>
              <a:rPr dirty="0"/>
              <a:t>Hearing and Physical Properties of Sound</a:t>
            </a:r>
            <a:br>
              <a:rPr dirty="0"/>
            </a:br>
            <a:r>
              <a:rPr lang="bo-CN" sz="2800" b="1" i="0" u="none" strike="noStrike" dirty="0">
                <a:solidFill>
                  <a:schemeClr val="tx1"/>
                </a:solidFill>
                <a:effectLst/>
                <a:latin typeface="Monlam Uni OuChan2"/>
                <a:cs typeface="Monlam Uni OuChan2"/>
              </a:rPr>
              <a:t>ཐོས་ཚོར་དང་སྒྲའི་དངོས་གཟུགས་ཀྱི་ཁྱད་ཆོས།</a:t>
            </a:r>
            <a:endParaRPr sz="2800" b="1" dirty="0">
              <a:solidFill>
                <a:schemeClr val="tx1"/>
              </a:solidFill>
              <a:latin typeface="Monlam Uni OuChan2"/>
              <a:cs typeface="Monlam Uni OuChan2"/>
            </a:endParaRPr>
          </a:p>
        </p:txBody>
      </p:sp>
      <p:sp>
        <p:nvSpPr>
          <p:cNvPr id="664" name="Shape 664"/>
          <p:cNvSpPr/>
          <p:nvPr/>
        </p:nvSpPr>
        <p:spPr>
          <a:xfrm>
            <a:off x="264699" y="1288744"/>
            <a:ext cx="3630856" cy="6425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b="1"/>
            </a:pPr>
            <a:r>
              <a:t>Observations:   </a:t>
            </a:r>
            <a:r>
              <a:rPr sz="2600" b="0">
                <a:solidFill>
                  <a:srgbClr val="0F0F0F"/>
                </a:solidFill>
                <a:latin typeface="Monlam Uni OuChan2"/>
                <a:ea typeface="Monlam Uni OuChan2"/>
                <a:cs typeface="Monlam Uni OuChan2"/>
                <a:sym typeface="Monlam Uni OuChan2"/>
              </a:rPr>
              <a:t>ལྟ་ཞིབ།</a:t>
            </a:r>
          </a:p>
        </p:txBody>
      </p:sp>
      <p:pic>
        <p:nvPicPr>
          <p:cNvPr id="665" name="pasted-image.tiff"/>
          <p:cNvPicPr>
            <a:picLocks noChangeAspect="1"/>
          </p:cNvPicPr>
          <p:nvPr/>
        </p:nvPicPr>
        <p:blipFill>
          <a:blip r:embed="rId2"/>
          <a:srcRect/>
          <a:stretch>
            <a:fillRect/>
          </a:stretch>
        </p:blipFill>
        <p:spPr>
          <a:xfrm>
            <a:off x="4643837" y="1426051"/>
            <a:ext cx="4157678" cy="4045032"/>
          </a:xfrm>
          <a:prstGeom prst="rect">
            <a:avLst/>
          </a:prstGeom>
          <a:ln w="12700">
            <a:miter lim="400000"/>
          </a:ln>
        </p:spPr>
      </p:pic>
      <p:sp>
        <p:nvSpPr>
          <p:cNvPr id="666" name="Shape 666"/>
          <p:cNvSpPr/>
          <p:nvPr/>
        </p:nvSpPr>
        <p:spPr>
          <a:xfrm>
            <a:off x="270598" y="5644859"/>
            <a:ext cx="8780604" cy="748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tabLst>
                <a:tab pos="2628900" algn="l"/>
                <a:tab pos="3708400" algn="l"/>
              </a:tabLst>
              <a:defRPr sz="1800"/>
            </a:pPr>
            <a:r>
              <a:rPr b="1" dirty="0"/>
              <a:t>Loudness </a:t>
            </a:r>
            <a:r>
              <a:rPr dirty="0"/>
              <a:t>correlates to </a:t>
            </a:r>
            <a:r>
              <a:rPr b="1" dirty="0"/>
              <a:t>Amplitude</a:t>
            </a:r>
            <a:br>
              <a:rPr b="1" dirty="0"/>
            </a:br>
            <a:r>
              <a:rPr lang="bo-CN" sz="2400" dirty="0">
                <a:latin typeface="Monlam Uni OuChan2"/>
                <a:cs typeface="Monlam Uni OuChan2"/>
              </a:rPr>
              <a:t>གོ་ཤུགས་ནི་འདར་དཔངས་དང་</a:t>
            </a:r>
            <a:r>
              <a:rPr sz="2400" dirty="0" err="1">
                <a:latin typeface="Monlam Uni OuChan2"/>
                <a:cs typeface="Monlam Uni OuChan2"/>
              </a:rPr>
              <a:t>ཕན་ཚུ</a:t>
            </a:r>
            <a:r>
              <a:rPr lang="bo-CN" sz="2400" dirty="0">
                <a:latin typeface="Monlam Uni OuChan2"/>
                <a:cs typeface="Monlam Uni OuChan2"/>
              </a:rPr>
              <a:t>ན</a:t>
            </a:r>
            <a:r>
              <a:rPr sz="2400" dirty="0">
                <a:latin typeface="Monlam Uni OuChan2"/>
                <a:cs typeface="Monlam Uni OuChan2"/>
              </a:rPr>
              <a:t>་</a:t>
            </a:r>
            <a:r>
              <a:rPr sz="2400" dirty="0" err="1">
                <a:latin typeface="Monlam Uni OuChan2"/>
                <a:cs typeface="Monlam Uni OuChan2"/>
              </a:rPr>
              <a:t>འབྲེལ་བ་ཡོད</a:t>
            </a:r>
            <a:r>
              <a:rPr sz="2400" dirty="0">
                <a:latin typeface="Monlam Uni OuChan2"/>
                <a:cs typeface="Monlam Uni OuChan2"/>
              </a:rPr>
              <a:t>།</a:t>
            </a:r>
          </a:p>
        </p:txBody>
      </p:sp>
      <p:sp>
        <p:nvSpPr>
          <p:cNvPr id="667" name="Shape 667"/>
          <p:cNvSpPr/>
          <p:nvPr/>
        </p:nvSpPr>
        <p:spPr>
          <a:xfrm>
            <a:off x="2540674" y="2137405"/>
            <a:ext cx="2278554" cy="748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rPr dirty="0"/>
              <a:t>Big amplitude</a:t>
            </a:r>
            <a:br>
              <a:rPr dirty="0"/>
            </a:br>
            <a:r>
              <a:rPr lang="bo-CN" sz="2400" dirty="0">
                <a:latin typeface="Monlam Uni OuChan2"/>
                <a:cs typeface="Monlam Uni OuChan2"/>
              </a:rPr>
              <a:t>འདར་དཔངས་</a:t>
            </a:r>
            <a:r>
              <a:rPr sz="2400" dirty="0" err="1">
                <a:latin typeface="Monlam Uni OuChan2"/>
                <a:cs typeface="Monlam Uni OuChan2"/>
              </a:rPr>
              <a:t>ཆེན་པོ</a:t>
            </a:r>
            <a:r>
              <a:rPr sz="2400" dirty="0">
                <a:latin typeface="Monlam Uni OuChan2"/>
                <a:cs typeface="Monlam Uni OuChan2"/>
              </a:rPr>
              <a:t>།</a:t>
            </a:r>
          </a:p>
        </p:txBody>
      </p:sp>
      <p:sp>
        <p:nvSpPr>
          <p:cNvPr id="668" name="Shape 668"/>
          <p:cNvSpPr/>
          <p:nvPr/>
        </p:nvSpPr>
        <p:spPr>
          <a:xfrm>
            <a:off x="2540674" y="4768559"/>
            <a:ext cx="2278554" cy="748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rPr dirty="0"/>
              <a:t>Small amplitude</a:t>
            </a:r>
            <a:br>
              <a:rPr dirty="0"/>
            </a:br>
            <a:r>
              <a:rPr lang="bo-CN" sz="2400" dirty="0">
                <a:latin typeface="Monlam Uni OuChan2"/>
                <a:cs typeface="Monlam Uni OuChan2"/>
              </a:rPr>
              <a:t>འདར་དཔངས་</a:t>
            </a:r>
            <a:r>
              <a:rPr sz="2400" dirty="0" err="1">
                <a:latin typeface="Monlam Uni OuChan2"/>
                <a:cs typeface="Monlam Uni OuChan2"/>
              </a:rPr>
              <a:t>ཆུང་ཆུང</a:t>
            </a:r>
            <a:r>
              <a:rPr sz="2400" dirty="0">
                <a:latin typeface="Monlam Uni OuChan2"/>
                <a:cs typeface="Monlam Uni OuChan2"/>
              </a:rPr>
              <a:t>།</a:t>
            </a:r>
          </a:p>
        </p:txBody>
      </p:sp>
      <p:sp>
        <p:nvSpPr>
          <p:cNvPr id="669" name="Shape 669"/>
          <p:cNvSpPr/>
          <p:nvPr/>
        </p:nvSpPr>
        <p:spPr>
          <a:xfrm>
            <a:off x="4730624" y="2505339"/>
            <a:ext cx="3984105" cy="1"/>
          </a:xfrm>
          <a:prstGeom prst="line">
            <a:avLst/>
          </a:prstGeom>
          <a:ln w="25400">
            <a:solidFill>
              <a:srgbClr val="000000"/>
            </a:solidFill>
            <a:custDash>
              <a:ds d="600000" sp="600000"/>
            </a:custDash>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0" name="Shape 670"/>
          <p:cNvSpPr/>
          <p:nvPr/>
        </p:nvSpPr>
        <p:spPr>
          <a:xfrm>
            <a:off x="4730624" y="4245239"/>
            <a:ext cx="3984105" cy="1"/>
          </a:xfrm>
          <a:prstGeom prst="line">
            <a:avLst/>
          </a:prstGeom>
          <a:ln w="25400">
            <a:solidFill>
              <a:srgbClr val="000000"/>
            </a:solidFill>
            <a:custDash>
              <a:ds d="600000" sp="600000"/>
            </a:custDash>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1" name="Shape 671"/>
          <p:cNvSpPr/>
          <p:nvPr/>
        </p:nvSpPr>
        <p:spPr>
          <a:xfrm>
            <a:off x="4730624" y="5146939"/>
            <a:ext cx="3984105" cy="1"/>
          </a:xfrm>
          <a:prstGeom prst="line">
            <a:avLst/>
          </a:prstGeom>
          <a:ln w="25400">
            <a:solidFill>
              <a:srgbClr val="000000"/>
            </a:solidFill>
            <a:custDash>
              <a:ds d="600000" sp="600000"/>
            </a:custDash>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Shape 67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33</a:t>
            </a:fld>
            <a:endParaRPr/>
          </a:p>
        </p:txBody>
      </p:sp>
      <p:pic>
        <p:nvPicPr>
          <p:cNvPr id="674" name="pasted-image.tiff"/>
          <p:cNvPicPr>
            <a:picLocks noChangeAspect="1"/>
          </p:cNvPicPr>
          <p:nvPr/>
        </p:nvPicPr>
        <p:blipFill>
          <a:blip r:embed="rId2"/>
          <a:stretch>
            <a:fillRect/>
          </a:stretch>
        </p:blipFill>
        <p:spPr>
          <a:xfrm>
            <a:off x="4634500" y="1832656"/>
            <a:ext cx="4138250" cy="3370072"/>
          </a:xfrm>
          <a:prstGeom prst="rect">
            <a:avLst/>
          </a:prstGeom>
          <a:ln w="12700">
            <a:miter lim="400000"/>
          </a:ln>
        </p:spPr>
      </p:pic>
      <p:sp>
        <p:nvSpPr>
          <p:cNvPr id="675" name="Shape 675"/>
          <p:cNvSpPr/>
          <p:nvPr/>
        </p:nvSpPr>
        <p:spPr>
          <a:xfrm>
            <a:off x="272197" y="5625740"/>
            <a:ext cx="8625007" cy="748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tabLst>
                <a:tab pos="2946400" algn="l"/>
                <a:tab pos="3708400" algn="l"/>
              </a:tabLst>
              <a:defRPr sz="1800"/>
            </a:pPr>
            <a:r>
              <a:rPr b="1" dirty="0"/>
              <a:t>Pitch</a:t>
            </a:r>
            <a:r>
              <a:rPr dirty="0"/>
              <a:t> correlates to </a:t>
            </a:r>
            <a:r>
              <a:rPr b="1" dirty="0"/>
              <a:t>Frequency</a:t>
            </a:r>
            <a:r>
              <a:rPr dirty="0"/>
              <a:t> respectively </a:t>
            </a:r>
            <a:r>
              <a:rPr b="1" dirty="0"/>
              <a:t>Wavelength</a:t>
            </a:r>
            <a:br>
              <a:rPr b="1" dirty="0"/>
            </a:br>
            <a:r>
              <a:rPr lang="bo-CN" sz="2400" dirty="0">
                <a:latin typeface="Monlam Uni OuChan2"/>
                <a:cs typeface="Monlam Uni OuChan2"/>
              </a:rPr>
              <a:t>དབྱངས་རྟ་</a:t>
            </a:r>
            <a:r>
              <a:rPr sz="2400" dirty="0" err="1">
                <a:latin typeface="Monlam Uni OuChan2"/>
                <a:cs typeface="Monlam Uni OuChan2"/>
              </a:rPr>
              <a:t>ནི་རླབས་ཀྱི་ཟློས་ཕྱོད་དང</a:t>
            </a:r>
            <a:r>
              <a:rPr sz="2400" dirty="0">
                <a:latin typeface="Monlam Uni OuChan2"/>
                <a:cs typeface="Monlam Uni OuChan2"/>
              </a:rPr>
              <a:t>་</a:t>
            </a:r>
            <a:r>
              <a:rPr lang="bo-CN" sz="2400" dirty="0">
                <a:latin typeface="Monlam Uni OuChan2"/>
                <a:cs typeface="Monlam Uni OuChan2"/>
              </a:rPr>
              <a:t>དེ་བཞིན་རླབས་ཐག་</a:t>
            </a:r>
            <a:r>
              <a:rPr sz="2400" dirty="0" err="1">
                <a:latin typeface="Monlam Uni OuChan2"/>
                <a:cs typeface="Monlam Uni OuChan2"/>
              </a:rPr>
              <a:t>ལ་ཕན་ཚུ</a:t>
            </a:r>
            <a:r>
              <a:rPr lang="bo-CN" sz="2400" dirty="0">
                <a:latin typeface="Monlam Uni OuChan2"/>
                <a:cs typeface="Monlam Uni OuChan2"/>
              </a:rPr>
              <a:t>ན</a:t>
            </a:r>
            <a:r>
              <a:rPr sz="2400" dirty="0">
                <a:latin typeface="Monlam Uni OuChan2"/>
                <a:cs typeface="Monlam Uni OuChan2"/>
              </a:rPr>
              <a:t>་</a:t>
            </a:r>
            <a:r>
              <a:rPr sz="2400" dirty="0" err="1">
                <a:latin typeface="Monlam Uni OuChan2"/>
                <a:cs typeface="Monlam Uni OuChan2"/>
              </a:rPr>
              <a:t>འབྲེལ་བ་ཡོད</a:t>
            </a:r>
            <a:r>
              <a:rPr sz="2400" dirty="0">
                <a:latin typeface="Monlam Uni OuChan2"/>
                <a:cs typeface="Monlam Uni OuChan2"/>
              </a:rPr>
              <a:t>།</a:t>
            </a:r>
          </a:p>
        </p:txBody>
      </p:sp>
      <p:sp>
        <p:nvSpPr>
          <p:cNvPr id="676" name="Shape 676"/>
          <p:cNvSpPr/>
          <p:nvPr/>
        </p:nvSpPr>
        <p:spPr>
          <a:xfrm>
            <a:off x="2568422" y="1903335"/>
            <a:ext cx="2278554" cy="13336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rPr dirty="0"/>
              <a:t>Low frequency</a:t>
            </a:r>
            <a:br>
              <a:rPr dirty="0"/>
            </a:br>
            <a:r>
              <a:rPr lang="bo-CN" sz="2200" dirty="0">
                <a:latin typeface="Monlam Uni OuChan2"/>
                <a:cs typeface="Monlam Uni OuChan2"/>
              </a:rPr>
              <a:t>ཟློས་ཕྱོད་</a:t>
            </a:r>
            <a:r>
              <a:rPr lang="bo-CN" sz="2200" b="0" i="0" u="none" strike="noStrike" dirty="0">
                <a:effectLst/>
                <a:latin typeface="Monlam Uni OuChan2"/>
                <a:cs typeface="Monlam Uni OuChan2"/>
              </a:rPr>
              <a:t>དམའ་པོ</a:t>
            </a:r>
            <a:r>
              <a:rPr sz="2200" dirty="0">
                <a:latin typeface="Monlam Uni OuChan2"/>
                <a:cs typeface="Monlam Uni OuChan2"/>
              </a:rPr>
              <a:t>།</a:t>
            </a:r>
            <a:br>
              <a:rPr sz="2200" dirty="0">
                <a:latin typeface="Monlam Uni OuChan2"/>
                <a:cs typeface="Monlam Uni OuChan2"/>
              </a:rPr>
            </a:br>
            <a:r>
              <a:rPr dirty="0"/>
              <a:t>Long wavelength</a:t>
            </a:r>
            <a:r>
              <a:rPr sz="2200" dirty="0">
                <a:latin typeface="Monlam Uni OuChan2"/>
                <a:cs typeface="Monlam Uni OuChan2"/>
              </a:rPr>
              <a:t/>
            </a:r>
            <a:br>
              <a:rPr sz="2200" dirty="0">
                <a:latin typeface="Monlam Uni OuChan2"/>
                <a:cs typeface="Monlam Uni OuChan2"/>
              </a:rPr>
            </a:br>
            <a:r>
              <a:rPr sz="2200" dirty="0" err="1">
                <a:latin typeface="Monlam Uni OuChan2"/>
                <a:cs typeface="Monlam Uni OuChan2"/>
              </a:rPr>
              <a:t>རླབས་ཐག་རིང</a:t>
            </a:r>
            <a:r>
              <a:rPr sz="2200" dirty="0">
                <a:latin typeface="Monlam Uni OuChan2"/>
                <a:cs typeface="Monlam Uni OuChan2"/>
              </a:rPr>
              <a:t>་</a:t>
            </a:r>
            <a:r>
              <a:rPr lang="bo-CN" sz="2200" dirty="0">
                <a:latin typeface="Monlam Uni OuChan2"/>
                <a:cs typeface="Monlam Uni OuChan2"/>
              </a:rPr>
              <a:t>བ</a:t>
            </a:r>
            <a:r>
              <a:rPr sz="2200" dirty="0">
                <a:latin typeface="Monlam Uni OuChan2"/>
                <a:cs typeface="Monlam Uni OuChan2"/>
              </a:rPr>
              <a:t>།</a:t>
            </a:r>
          </a:p>
        </p:txBody>
      </p:sp>
      <p:sp>
        <p:nvSpPr>
          <p:cNvPr id="677" name="Shape 677"/>
          <p:cNvSpPr/>
          <p:nvPr/>
        </p:nvSpPr>
        <p:spPr>
          <a:xfrm>
            <a:off x="2568422" y="3760732"/>
            <a:ext cx="2278554" cy="13029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rPr dirty="0"/>
              <a:t>High frequency</a:t>
            </a:r>
            <a:br>
              <a:rPr dirty="0"/>
            </a:br>
            <a:r>
              <a:rPr sz="2200" dirty="0" err="1">
                <a:latin typeface="Monlam Uni OuChan2"/>
                <a:cs typeface="Monlam Uni OuChan2"/>
              </a:rPr>
              <a:t>ཟློས་ཕྱོད</a:t>
            </a:r>
            <a:r>
              <a:rPr sz="2200" dirty="0">
                <a:latin typeface="Monlam Uni OuChan2"/>
                <a:cs typeface="Monlam Uni OuChan2"/>
              </a:rPr>
              <a:t>་</a:t>
            </a:r>
            <a:r>
              <a:rPr lang="bo-CN" sz="2200" b="0" i="0" u="none" strike="noStrike" dirty="0">
                <a:effectLst/>
                <a:latin typeface="Monlam Uni OuChan2"/>
                <a:cs typeface="Monlam Uni OuChan2"/>
              </a:rPr>
              <a:t>མཐོན་པོ། </a:t>
            </a:r>
            <a:r>
              <a:rPr lang="en-US" sz="1800" b="0" i="0" u="none" strike="noStrike" dirty="0">
                <a:solidFill>
                  <a:srgbClr val="FF0000"/>
                </a:solidFill>
                <a:effectLst/>
                <a:latin typeface="Arial" panose="020B0604020202020204" pitchFamily="34" charset="0"/>
              </a:rPr>
              <a:t/>
            </a:r>
            <a:br>
              <a:rPr lang="en-US" sz="1800" b="0" i="0" u="none" strike="noStrike" dirty="0">
                <a:solidFill>
                  <a:srgbClr val="FF0000"/>
                </a:solidFill>
                <a:effectLst/>
                <a:latin typeface="Arial" panose="020B0604020202020204" pitchFamily="34" charset="0"/>
              </a:rPr>
            </a:br>
            <a:r>
              <a:rPr dirty="0"/>
              <a:t>Short wavelength</a:t>
            </a:r>
            <a:br>
              <a:rPr dirty="0"/>
            </a:br>
            <a:r>
              <a:rPr sz="2000" dirty="0" err="1">
                <a:latin typeface="Monlam Uni OuChan2"/>
                <a:cs typeface="Monlam Uni OuChan2"/>
              </a:rPr>
              <a:t>རླབས་ཐག་ཐུང</a:t>
            </a:r>
            <a:r>
              <a:rPr sz="2000" dirty="0">
                <a:latin typeface="Monlam Uni OuChan2"/>
                <a:cs typeface="Monlam Uni OuChan2"/>
              </a:rPr>
              <a:t>་</a:t>
            </a:r>
            <a:r>
              <a:rPr lang="bo-CN" sz="2000" dirty="0">
                <a:latin typeface="Monlam Uni OuChan2"/>
                <a:cs typeface="Monlam Uni OuChan2"/>
              </a:rPr>
              <a:t>བ</a:t>
            </a:r>
            <a:r>
              <a:rPr sz="2000" dirty="0">
                <a:latin typeface="Monlam Uni OuChan2"/>
                <a:cs typeface="Monlam Uni OuChan2"/>
              </a:rPr>
              <a:t>།</a:t>
            </a:r>
          </a:p>
        </p:txBody>
      </p:sp>
      <p:sp>
        <p:nvSpPr>
          <p:cNvPr id="678" name="Shape 678"/>
          <p:cNvSpPr/>
          <p:nvPr/>
        </p:nvSpPr>
        <p:spPr>
          <a:xfrm>
            <a:off x="5931303" y="1643122"/>
            <a:ext cx="1544644" cy="1"/>
          </a:xfrm>
          <a:prstGeom prst="line">
            <a:avLst/>
          </a:prstGeom>
          <a:ln w="38100">
            <a:solidFill>
              <a:srgbClr val="000000"/>
            </a:solidFill>
            <a:miter lim="400000"/>
            <a:headEnd type="triangle"/>
            <a:tailEnd type="triangle"/>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9" name="Shape 679"/>
          <p:cNvSpPr/>
          <p:nvPr/>
        </p:nvSpPr>
        <p:spPr>
          <a:xfrm>
            <a:off x="6068221" y="880668"/>
            <a:ext cx="1270807"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1800"/>
            </a:pPr>
            <a:r>
              <a:rPr dirty="0"/>
              <a:t>wavelength</a:t>
            </a:r>
            <a:br>
              <a:rPr dirty="0"/>
            </a:br>
            <a:r>
              <a:rPr sz="2000" dirty="0" err="1"/>
              <a:t>རླབས་ཐག</a:t>
            </a:r>
            <a:endParaRPr sz="2000" dirty="0"/>
          </a:p>
        </p:txBody>
      </p:sp>
      <p:sp>
        <p:nvSpPr>
          <p:cNvPr id="681" name="Shape 681"/>
          <p:cNvSpPr/>
          <p:nvPr/>
        </p:nvSpPr>
        <p:spPr>
          <a:xfrm>
            <a:off x="264699" y="1288744"/>
            <a:ext cx="3630856" cy="6425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b="1"/>
            </a:pPr>
            <a:r>
              <a:rPr dirty="0"/>
              <a:t>Observations:   </a:t>
            </a:r>
            <a:r>
              <a:rPr sz="2600" b="0" dirty="0" err="1">
                <a:solidFill>
                  <a:srgbClr val="0F0F0F"/>
                </a:solidFill>
                <a:latin typeface="Monlam Uni OuChan2"/>
                <a:ea typeface="Monlam Uni OuChan2"/>
                <a:cs typeface="Monlam Uni OuChan2"/>
                <a:sym typeface="Monlam Uni OuChan2"/>
              </a:rPr>
              <a:t>ལྟ་ཞིབ</a:t>
            </a:r>
            <a:r>
              <a:rPr sz="2600" b="0" dirty="0">
                <a:solidFill>
                  <a:srgbClr val="0F0F0F"/>
                </a:solidFill>
                <a:latin typeface="Monlam Uni OuChan2"/>
                <a:ea typeface="Monlam Uni OuChan2"/>
                <a:cs typeface="Monlam Uni OuChan2"/>
                <a:sym typeface="Monlam Uni OuChan2"/>
              </a:rPr>
              <a:t>།</a:t>
            </a:r>
          </a:p>
        </p:txBody>
      </p:sp>
      <p:sp>
        <p:nvSpPr>
          <p:cNvPr id="12" name="Shape 663"/>
          <p:cNvSpPr/>
          <p:nvPr/>
        </p:nvSpPr>
        <p:spPr>
          <a:xfrm>
            <a:off x="264699" y="118347"/>
            <a:ext cx="8111981" cy="933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b="1"/>
            </a:pPr>
            <a:r>
              <a:rPr dirty="0"/>
              <a:t>Hearing and Physical Properties of Sound</a:t>
            </a:r>
            <a:br>
              <a:rPr dirty="0"/>
            </a:br>
            <a:r>
              <a:rPr lang="bo-CN" sz="2800" b="1" i="0" u="none" strike="noStrike" dirty="0">
                <a:solidFill>
                  <a:schemeClr val="tx1"/>
                </a:solidFill>
                <a:effectLst/>
                <a:latin typeface="Monlam Uni OuChan2"/>
                <a:cs typeface="Monlam Uni OuChan2"/>
              </a:rPr>
              <a:t>ཐོས་ཚོར་དང་སྒྲའི་དངོས་གཟུགས་ཀྱི་ཁྱད་ཆོས།</a:t>
            </a:r>
            <a:endParaRPr sz="2800" b="1" dirty="0">
              <a:solidFill>
                <a:schemeClr val="tx1"/>
              </a:solidFill>
              <a:latin typeface="Monlam Uni OuChan2"/>
              <a:cs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Shape 68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34</a:t>
            </a:fld>
            <a:endParaRPr/>
          </a:p>
        </p:txBody>
      </p:sp>
      <p:sp>
        <p:nvSpPr>
          <p:cNvPr id="684" name="Shape 684"/>
          <p:cNvSpPr/>
          <p:nvPr/>
        </p:nvSpPr>
        <p:spPr>
          <a:xfrm>
            <a:off x="250866" y="5641035"/>
            <a:ext cx="5488666" cy="7489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tabLst>
                <a:tab pos="2946400" algn="l"/>
                <a:tab pos="3708400" algn="l"/>
              </a:tabLst>
              <a:defRPr sz="1800"/>
            </a:pPr>
            <a:r>
              <a:rPr b="1" dirty="0"/>
              <a:t>Timbre </a:t>
            </a:r>
            <a:r>
              <a:rPr dirty="0"/>
              <a:t>correlates to </a:t>
            </a:r>
            <a:r>
              <a:rPr b="1" dirty="0"/>
              <a:t>Waveform</a:t>
            </a:r>
            <a:br>
              <a:rPr b="1" dirty="0"/>
            </a:br>
            <a:r>
              <a:rPr lang="bo-CN" sz="2400" dirty="0">
                <a:latin typeface="Monlam Uni OuChan2"/>
                <a:cs typeface="Monlam Uni OuChan2"/>
              </a:rPr>
              <a:t>གདངས་ཀྱི་ཁྱད་རྣམ་ནི་རླབས་ངོ་</a:t>
            </a:r>
            <a:r>
              <a:rPr sz="2400" dirty="0" err="1">
                <a:latin typeface="Monlam Uni OuChan2"/>
                <a:cs typeface="Monlam Uni OuChan2"/>
              </a:rPr>
              <a:t>དང་ཕན་ཚུ</a:t>
            </a:r>
            <a:r>
              <a:rPr lang="bo-CN" sz="2400" dirty="0">
                <a:latin typeface="Monlam Uni OuChan2"/>
                <a:cs typeface="Monlam Uni OuChan2"/>
              </a:rPr>
              <a:t>ན</a:t>
            </a:r>
            <a:r>
              <a:rPr sz="2400" dirty="0">
                <a:latin typeface="Monlam Uni OuChan2"/>
                <a:cs typeface="Monlam Uni OuChan2"/>
              </a:rPr>
              <a:t>་</a:t>
            </a:r>
            <a:r>
              <a:rPr sz="2400" dirty="0" err="1">
                <a:latin typeface="Monlam Uni OuChan2"/>
                <a:cs typeface="Monlam Uni OuChan2"/>
              </a:rPr>
              <a:t>འབྲེལ་བ་ཡོད</a:t>
            </a:r>
            <a:r>
              <a:rPr sz="2400" dirty="0">
                <a:latin typeface="Monlam Uni OuChan2"/>
                <a:cs typeface="Monlam Uni OuChan2"/>
              </a:rPr>
              <a:t>།</a:t>
            </a:r>
          </a:p>
        </p:txBody>
      </p:sp>
      <p:pic>
        <p:nvPicPr>
          <p:cNvPr id="685" name="pasted-image.png"/>
          <p:cNvPicPr>
            <a:picLocks noChangeAspect="1"/>
          </p:cNvPicPr>
          <p:nvPr/>
        </p:nvPicPr>
        <p:blipFill>
          <a:blip r:embed="rId3"/>
          <a:stretch>
            <a:fillRect/>
          </a:stretch>
        </p:blipFill>
        <p:spPr>
          <a:xfrm>
            <a:off x="4072577" y="2255056"/>
            <a:ext cx="4515905" cy="1844979"/>
          </a:xfrm>
          <a:prstGeom prst="rect">
            <a:avLst/>
          </a:prstGeom>
          <a:ln w="12700">
            <a:miter lim="400000"/>
          </a:ln>
        </p:spPr>
      </p:pic>
      <p:sp>
        <p:nvSpPr>
          <p:cNvPr id="686" name="Shape 686"/>
          <p:cNvSpPr/>
          <p:nvPr/>
        </p:nvSpPr>
        <p:spPr>
          <a:xfrm>
            <a:off x="4078121" y="4037983"/>
            <a:ext cx="2327560" cy="748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06400">
              <a:defRPr sz="1800"/>
            </a:lvl1pPr>
          </a:lstStyle>
          <a:p>
            <a:r>
              <a:rPr dirty="0"/>
              <a:t>Timbre of a violin</a:t>
            </a:r>
            <a:r>
              <a:rPr lang="en-US" dirty="0"/>
              <a:t/>
            </a:r>
            <a:br>
              <a:rPr lang="en-US" dirty="0"/>
            </a:br>
            <a:r>
              <a:rPr lang="bo-CN" sz="2400" b="0" i="0" u="none" strike="noStrike" dirty="0">
                <a:effectLst/>
                <a:latin typeface="Monlam Uni OuChan2"/>
                <a:cs typeface="Monlam Uni OuChan2"/>
              </a:rPr>
              <a:t>ཝ་ཡི་ལིན་གྱི་གདངས་ཀྱི་ཁྱད་རྣམ།</a:t>
            </a:r>
            <a:endParaRPr sz="2400" dirty="0">
              <a:latin typeface="Monlam Uni OuChan2"/>
              <a:cs typeface="Monlam Uni OuChan2"/>
            </a:endParaRPr>
          </a:p>
        </p:txBody>
      </p:sp>
      <p:sp>
        <p:nvSpPr>
          <p:cNvPr id="688" name="Shape 688"/>
          <p:cNvSpPr/>
          <p:nvPr/>
        </p:nvSpPr>
        <p:spPr>
          <a:xfrm>
            <a:off x="264699" y="1288744"/>
            <a:ext cx="3630856" cy="6425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b="1"/>
            </a:pPr>
            <a:r>
              <a:t>Observations:   </a:t>
            </a:r>
            <a:r>
              <a:rPr sz="2600" b="0">
                <a:solidFill>
                  <a:srgbClr val="0F0F0F"/>
                </a:solidFill>
                <a:latin typeface="Monlam Uni OuChan2"/>
                <a:ea typeface="Monlam Uni OuChan2"/>
                <a:cs typeface="Monlam Uni OuChan2"/>
                <a:sym typeface="Monlam Uni OuChan2"/>
              </a:rPr>
              <a:t>ལྟ་ཞིབ།</a:t>
            </a:r>
          </a:p>
        </p:txBody>
      </p:sp>
      <p:grpSp>
        <p:nvGrpSpPr>
          <p:cNvPr id="691" name="Group 691"/>
          <p:cNvGrpSpPr/>
          <p:nvPr/>
        </p:nvGrpSpPr>
        <p:grpSpPr>
          <a:xfrm>
            <a:off x="5352226" y="1336511"/>
            <a:ext cx="1270807" cy="762456"/>
            <a:chOff x="0" y="0"/>
            <a:chExt cx="1270806" cy="762454"/>
          </a:xfrm>
        </p:grpSpPr>
        <p:sp>
          <p:nvSpPr>
            <p:cNvPr id="689" name="Shape 689"/>
            <p:cNvSpPr/>
            <p:nvPr/>
          </p:nvSpPr>
          <p:spPr>
            <a:xfrm>
              <a:off x="117081" y="762454"/>
              <a:ext cx="1034424" cy="1"/>
            </a:xfrm>
            <a:prstGeom prst="line">
              <a:avLst/>
            </a:prstGeom>
            <a:noFill/>
            <a:ln w="38100" cap="flat">
              <a:solidFill>
                <a:srgbClr val="000000"/>
              </a:solidFill>
              <a:prstDash val="solid"/>
              <a:miter lim="400000"/>
              <a:headEnd type="triangle" w="med" len="med"/>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90" name="Shape 690"/>
            <p:cNvSpPr/>
            <p:nvPr/>
          </p:nvSpPr>
          <p:spPr>
            <a:xfrm>
              <a:off x="-1" y="-1"/>
              <a:ext cx="1270808"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defRPr sz="1800"/>
              </a:pPr>
              <a:r>
                <a:t>wavelength</a:t>
              </a:r>
              <a:br/>
              <a:r>
                <a:rPr sz="2000"/>
                <a:t>རླབས་ཐག</a:t>
              </a:r>
            </a:p>
          </p:txBody>
        </p:sp>
      </p:grpSp>
      <p:sp>
        <p:nvSpPr>
          <p:cNvPr id="12" name="Shape 663"/>
          <p:cNvSpPr/>
          <p:nvPr/>
        </p:nvSpPr>
        <p:spPr>
          <a:xfrm>
            <a:off x="264699" y="118347"/>
            <a:ext cx="8111981" cy="933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b="1"/>
            </a:pPr>
            <a:r>
              <a:rPr dirty="0"/>
              <a:t>Hearing and Physical Properties of Sound</a:t>
            </a:r>
            <a:br>
              <a:rPr dirty="0"/>
            </a:br>
            <a:r>
              <a:rPr lang="bo-CN" sz="2800" b="1" i="0" u="none" strike="noStrike" dirty="0">
                <a:solidFill>
                  <a:schemeClr val="tx1"/>
                </a:solidFill>
                <a:effectLst/>
                <a:latin typeface="Monlam Uni OuChan2"/>
                <a:cs typeface="Monlam Uni OuChan2"/>
              </a:rPr>
              <a:t>ཐོས་ཚོར་དང་སྒྲའི་དངོས་གཟུགས་ཀྱི་ཁྱད་ཆོས།</a:t>
            </a:r>
            <a:endParaRPr sz="2800" b="1" dirty="0">
              <a:solidFill>
                <a:schemeClr val="tx1"/>
              </a:solidFill>
              <a:latin typeface="Monlam Uni OuChan2"/>
              <a:cs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2" animBg="1" advAuto="0"/>
      <p:bldP spid="691"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Shape 695"/>
          <p:cNvSpPr/>
          <p:nvPr/>
        </p:nvSpPr>
        <p:spPr>
          <a:xfrm>
            <a:off x="-38100" y="-25400"/>
            <a:ext cx="9207500" cy="6908800"/>
          </a:xfrm>
          <a:prstGeom prst="rect">
            <a:avLst/>
          </a:prstGeom>
          <a:solidFill>
            <a:srgbClr val="000000"/>
          </a:solidFill>
          <a:ln w="25400">
            <a:solidFill>
              <a:srgbClr val="000000"/>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96" name="Shape 69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35</a:t>
            </a:fld>
            <a:endParaRPr/>
          </a:p>
        </p:txBody>
      </p:sp>
      <p:sp>
        <p:nvSpPr>
          <p:cNvPr id="5" name="Shape 697"/>
          <p:cNvSpPr/>
          <p:nvPr/>
        </p:nvSpPr>
        <p:spPr>
          <a:xfrm>
            <a:off x="3522910" y="2946817"/>
            <a:ext cx="2098181" cy="964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4000">
                <a:solidFill>
                  <a:srgbClr val="FFFFFF"/>
                </a:solidFill>
              </a:defRPr>
            </a:lvl1pPr>
          </a:lstStyle>
          <a:p>
            <a:r>
              <a:rPr lang="de-CH" sz="2800" dirty="0" err="1"/>
              <a:t>Projector</a:t>
            </a:r>
            <a:r>
              <a:rPr sz="2800" dirty="0"/>
              <a:t> off</a:t>
            </a:r>
            <a:r>
              <a:rPr lang="de-CH" sz="2800" dirty="0"/>
              <a:t/>
            </a:r>
            <a:br>
              <a:rPr lang="de-CH" sz="2800" dirty="0"/>
            </a:br>
            <a:r>
              <a:rPr lang="de-CH" sz="2800" dirty="0"/>
              <a:t>Experiments</a:t>
            </a:r>
            <a:endParaRPr sz="2800" dirty="0"/>
          </a:p>
        </p:txBody>
      </p:sp>
    </p:spTree>
  </p:cSld>
  <p:clrMapOvr>
    <a:masterClrMapping/>
  </p:clrMapOvr>
  <p:transition xmlns:p14="http://schemas.microsoft.com/office/powerpoint/2010/mai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Shape 70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36</a:t>
            </a:fld>
            <a:endParaRPr/>
          </a:p>
        </p:txBody>
      </p:sp>
      <p:sp>
        <p:nvSpPr>
          <p:cNvPr id="702" name="Shape 702"/>
          <p:cNvSpPr/>
          <p:nvPr/>
        </p:nvSpPr>
        <p:spPr>
          <a:xfrm>
            <a:off x="250866" y="163588"/>
            <a:ext cx="8111981" cy="933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b="1"/>
            </a:pPr>
            <a:r>
              <a:rPr dirty="0"/>
              <a:t>Detection of Sound Source (Spatial Hearing)</a:t>
            </a:r>
            <a:br>
              <a:rPr dirty="0"/>
            </a:br>
            <a:r>
              <a:rPr sz="2600" dirty="0" err="1">
                <a:latin typeface="Monlam Uni OuChan2"/>
                <a:cs typeface="Monlam Uni OuChan2"/>
              </a:rPr>
              <a:t>སྒྲའི</a:t>
            </a:r>
            <a:r>
              <a:rPr sz="2600" dirty="0">
                <a:latin typeface="Monlam Uni OuChan2"/>
                <a:cs typeface="Monlam Uni OuChan2"/>
              </a:rPr>
              <a:t>་</a:t>
            </a:r>
            <a:r>
              <a:rPr lang="bo-CN" sz="2600" i="0" u="none" strike="noStrike" dirty="0">
                <a:effectLst/>
                <a:latin typeface="Monlam Uni OuChan2"/>
                <a:cs typeface="Monlam Uni OuChan2"/>
              </a:rPr>
              <a:t>འབྱུང་</a:t>
            </a:r>
            <a:r>
              <a:rPr sz="2600" dirty="0" err="1">
                <a:latin typeface="Monlam Uni OuChan2"/>
                <a:cs typeface="Monlam Uni OuChan2"/>
              </a:rPr>
              <a:t>ཁུངས</a:t>
            </a:r>
            <a:r>
              <a:rPr sz="2600" dirty="0">
                <a:latin typeface="Monlam Uni OuChan2"/>
                <a:cs typeface="Monlam Uni OuChan2"/>
              </a:rPr>
              <a:t>་</a:t>
            </a:r>
            <a:r>
              <a:rPr lang="bo-CN" sz="2600" i="0" u="none" strike="noStrike" dirty="0">
                <a:effectLst/>
                <a:latin typeface="Monlam Uni OuChan2"/>
                <a:cs typeface="Monlam Uni OuChan2"/>
              </a:rPr>
              <a:t>ཤེས་རྟོགས་བྱེད་ཚུལ།</a:t>
            </a:r>
            <a:r>
              <a:rPr lang="en-US" sz="2600" i="0" u="none" strike="noStrike" dirty="0">
                <a:effectLst/>
                <a:latin typeface="Monlam Uni OuChan2"/>
                <a:cs typeface="Monlam Uni OuChan2"/>
              </a:rPr>
              <a:t> </a:t>
            </a:r>
            <a:r>
              <a:rPr sz="2600" dirty="0">
                <a:latin typeface="Monlam Uni OuChan2"/>
                <a:cs typeface="Monlam Uni OuChan2"/>
              </a:rPr>
              <a:t>(</a:t>
            </a:r>
            <a:r>
              <a:rPr lang="bo-CN" sz="2600" i="0" u="none" strike="noStrike" dirty="0">
                <a:effectLst/>
                <a:latin typeface="Monlam Uni OuChan2"/>
                <a:cs typeface="Monlam Uni OuChan2"/>
              </a:rPr>
              <a:t>གོ་ཡུལ་གྱི་ཐོས་ཚོར།</a:t>
            </a:r>
            <a:r>
              <a:rPr sz="2600" dirty="0">
                <a:latin typeface="Monlam Uni OuChan2"/>
                <a:cs typeface="Monlam Uni OuChan2"/>
              </a:rPr>
              <a:t>)</a:t>
            </a:r>
          </a:p>
        </p:txBody>
      </p:sp>
      <p:sp>
        <p:nvSpPr>
          <p:cNvPr id="703" name="Shape 703"/>
          <p:cNvSpPr/>
          <p:nvPr/>
        </p:nvSpPr>
        <p:spPr>
          <a:xfrm>
            <a:off x="258783" y="1269470"/>
            <a:ext cx="8250657" cy="16414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rPr dirty="0"/>
              <a:t>Comparison: Seeing - Hearing</a:t>
            </a:r>
            <a:br>
              <a:rPr dirty="0"/>
            </a:br>
            <a:r>
              <a:rPr lang="bo-CN" sz="2400" dirty="0">
                <a:latin typeface="Monlam Uni OuChan2"/>
                <a:cs typeface="Monlam Uni OuChan2"/>
              </a:rPr>
              <a:t>བསྡུར་ཞིབ། </a:t>
            </a:r>
            <a:r>
              <a:rPr lang="en-US" sz="2400" dirty="0">
                <a:latin typeface="Monlam Uni OuChan2"/>
                <a:cs typeface="Monlam Uni OuChan2"/>
              </a:rPr>
              <a:t>: </a:t>
            </a:r>
            <a:r>
              <a:rPr lang="bo-CN" sz="2400" dirty="0">
                <a:latin typeface="Monlam Uni OuChan2"/>
                <a:cs typeface="Monlam Uni OuChan2"/>
              </a:rPr>
              <a:t>མཐོང་ཚོར། - ཐོས་ཚོར། </a:t>
            </a:r>
            <a:r>
              <a:rPr lang="en-US" sz="2400" dirty="0">
                <a:latin typeface="Monlam Uni OuChan2"/>
                <a:cs typeface="Monlam Uni OuChan2"/>
              </a:rPr>
              <a:t/>
            </a:r>
            <a:br>
              <a:rPr lang="en-US" sz="2400" dirty="0">
                <a:latin typeface="Monlam Uni OuChan2"/>
                <a:cs typeface="Monlam Uni OuChan2"/>
              </a:rPr>
            </a:br>
            <a:r>
              <a:rPr dirty="0"/>
              <a:t>Can we detect a sound source as precise as a light source?</a:t>
            </a:r>
            <a:br>
              <a:rPr dirty="0"/>
            </a:br>
            <a:r>
              <a:rPr dirty="0" err="1">
                <a:latin typeface="Monlam Uni OuChan2"/>
                <a:cs typeface="Monlam Uni OuChan2"/>
              </a:rPr>
              <a:t>ང་ཚོས་སྒྲའི</a:t>
            </a:r>
            <a:r>
              <a:rPr dirty="0">
                <a:latin typeface="Monlam Uni OuChan2"/>
                <a:cs typeface="Monlam Uni OuChan2"/>
              </a:rPr>
              <a:t>་</a:t>
            </a:r>
            <a:r>
              <a:rPr lang="bo-CN" sz="2400" dirty="0">
                <a:latin typeface="Monlam Uni OuChan2"/>
                <a:cs typeface="Monlam Uni OuChan2"/>
              </a:rPr>
              <a:t>འབྱུང་</a:t>
            </a:r>
            <a:r>
              <a:rPr dirty="0" err="1">
                <a:latin typeface="Monlam Uni OuChan2"/>
                <a:cs typeface="Monlam Uni OuChan2"/>
              </a:rPr>
              <a:t>ཁུངས</a:t>
            </a:r>
            <a:r>
              <a:rPr dirty="0">
                <a:latin typeface="Monlam Uni OuChan2"/>
                <a:cs typeface="Monlam Uni OuChan2"/>
              </a:rPr>
              <a:t>་</a:t>
            </a:r>
            <a:r>
              <a:rPr lang="bo-CN" sz="2400" dirty="0">
                <a:latin typeface="Monlam Uni OuChan2"/>
                <a:cs typeface="Monlam Uni OuChan2"/>
              </a:rPr>
              <a:t>དེ་</a:t>
            </a:r>
            <a:r>
              <a:rPr dirty="0" err="1">
                <a:latin typeface="Monlam Uni OuChan2"/>
                <a:cs typeface="Monlam Uni OuChan2"/>
              </a:rPr>
              <a:t>འོད་ཀྱི</a:t>
            </a:r>
            <a:r>
              <a:rPr dirty="0">
                <a:latin typeface="Monlam Uni OuChan2"/>
                <a:cs typeface="Monlam Uni OuChan2"/>
              </a:rPr>
              <a:t>་</a:t>
            </a:r>
            <a:r>
              <a:rPr lang="bo-CN" sz="2400" dirty="0">
                <a:latin typeface="Monlam Uni OuChan2"/>
                <a:cs typeface="Monlam Uni OuChan2"/>
              </a:rPr>
              <a:t>འབྱུང་</a:t>
            </a:r>
            <a:r>
              <a:rPr dirty="0" err="1">
                <a:latin typeface="Monlam Uni OuChan2"/>
                <a:cs typeface="Monlam Uni OuChan2"/>
              </a:rPr>
              <a:t>ཁུངས་ལྟར་ཚད་ཏག་ཏག</a:t>
            </a:r>
            <a:r>
              <a:rPr dirty="0">
                <a:latin typeface="Monlam Uni OuChan2"/>
                <a:cs typeface="Monlam Uni OuChan2"/>
              </a:rPr>
              <a:t>་</a:t>
            </a:r>
            <a:r>
              <a:rPr lang="bo-CN" sz="2400" dirty="0">
                <a:latin typeface="Monlam Uni OuChan2"/>
                <a:cs typeface="Monlam Uni OuChan2"/>
              </a:rPr>
              <a:t>རྟོགས་</a:t>
            </a:r>
            <a:r>
              <a:rPr dirty="0" err="1">
                <a:latin typeface="Monlam Uni OuChan2"/>
                <a:cs typeface="Monlam Uni OuChan2"/>
              </a:rPr>
              <a:t>ཐུབ་བམ</a:t>
            </a:r>
            <a:r>
              <a:rPr dirty="0">
                <a:latin typeface="Monlam Uni OuChan2"/>
                <a:cs typeface="Monlam Uni OuChan2"/>
              </a:rPr>
              <a:t>།</a:t>
            </a:r>
          </a:p>
        </p:txBody>
      </p:sp>
      <p:grpSp>
        <p:nvGrpSpPr>
          <p:cNvPr id="708" name="Group 708"/>
          <p:cNvGrpSpPr/>
          <p:nvPr/>
        </p:nvGrpSpPr>
        <p:grpSpPr>
          <a:xfrm>
            <a:off x="327951" y="3136981"/>
            <a:ext cx="3512110" cy="3044270"/>
            <a:chOff x="0" y="0"/>
            <a:chExt cx="3512108" cy="3044269"/>
          </a:xfrm>
        </p:grpSpPr>
        <p:sp>
          <p:nvSpPr>
            <p:cNvPr id="704" name="Shape 704"/>
            <p:cNvSpPr/>
            <p:nvPr/>
          </p:nvSpPr>
          <p:spPr>
            <a:xfrm>
              <a:off x="0" y="-1"/>
              <a:ext cx="1891785" cy="5678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400"/>
              </a:pPr>
              <a:r>
                <a:t>Eye: </a:t>
              </a:r>
              <a:r>
                <a:rPr sz="2600"/>
                <a:t> མིག</a:t>
              </a:r>
            </a:p>
          </p:txBody>
        </p:sp>
        <p:grpSp>
          <p:nvGrpSpPr>
            <p:cNvPr id="707" name="Group 707"/>
            <p:cNvGrpSpPr/>
            <p:nvPr/>
          </p:nvGrpSpPr>
          <p:grpSpPr>
            <a:xfrm>
              <a:off x="28729" y="921479"/>
              <a:ext cx="3483380" cy="2122791"/>
              <a:chOff x="0" y="0"/>
              <a:chExt cx="3483379" cy="2122789"/>
            </a:xfrm>
          </p:grpSpPr>
          <p:pic>
            <p:nvPicPr>
              <p:cNvPr id="705" name="Auge 3D_sehen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223102" cy="2122790"/>
              </a:xfrm>
              <a:prstGeom prst="rect">
                <a:avLst/>
              </a:prstGeom>
              <a:ln w="12700" cap="flat">
                <a:noFill/>
                <a:miter lim="400000"/>
              </a:ln>
              <a:effectLst/>
            </p:spPr>
          </p:pic>
          <p:sp>
            <p:nvSpPr>
              <p:cNvPr id="706" name="Shape 706"/>
              <p:cNvSpPr/>
              <p:nvPr/>
            </p:nvSpPr>
            <p:spPr>
              <a:xfrm>
                <a:off x="3049583" y="5866"/>
                <a:ext cx="433797" cy="2112586"/>
              </a:xfrm>
              <a:prstGeom prst="rect">
                <a:avLst/>
              </a:prstGeom>
              <a:solidFill>
                <a:srgbClr val="E7E3DF"/>
              </a:solidFill>
              <a:ln w="12700" cap="flat">
                <a:solidFill>
                  <a:srgbClr val="E7E3DF"/>
                </a:solidFill>
                <a:prstDash val="solid"/>
                <a:miter lim="400000"/>
              </a:ln>
              <a:effectLst/>
            </p:spPr>
            <p:txBody>
              <a:bodyPr wrap="square" lIns="34290" tIns="34290" rIns="34290" bIns="34290" numCol="1" anchor="ctr">
                <a:noAutofit/>
              </a:bodyP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grpSp>
        <p:nvGrpSpPr>
          <p:cNvPr id="713" name="Group 713"/>
          <p:cNvGrpSpPr/>
          <p:nvPr/>
        </p:nvGrpSpPr>
        <p:grpSpPr>
          <a:xfrm>
            <a:off x="4835627" y="3239187"/>
            <a:ext cx="3402184" cy="1435327"/>
            <a:chOff x="58967" y="153913"/>
            <a:chExt cx="3402182" cy="1435325"/>
          </a:xfrm>
        </p:grpSpPr>
        <p:grpSp>
          <p:nvGrpSpPr>
            <p:cNvPr id="711" name="Group 711"/>
            <p:cNvGrpSpPr/>
            <p:nvPr/>
          </p:nvGrpSpPr>
          <p:grpSpPr>
            <a:xfrm rot="317686">
              <a:off x="58967" y="153913"/>
              <a:ext cx="3402182" cy="1435325"/>
              <a:chOff x="0" y="0"/>
              <a:chExt cx="3402181" cy="1435323"/>
            </a:xfrm>
          </p:grpSpPr>
          <p:sp>
            <p:nvSpPr>
              <p:cNvPr id="709" name="Shape 709"/>
              <p:cNvSpPr/>
              <p:nvPr/>
            </p:nvSpPr>
            <p:spPr>
              <a:xfrm flipH="1">
                <a:off x="1578183" y="0"/>
                <a:ext cx="1823999" cy="756417"/>
              </a:xfrm>
              <a:prstGeom prst="line">
                <a:avLst/>
              </a:prstGeom>
              <a:noFill/>
              <a:ln w="381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10" name="Shape 710"/>
              <p:cNvSpPr/>
              <p:nvPr/>
            </p:nvSpPr>
            <p:spPr>
              <a:xfrm flipV="1">
                <a:off x="0" y="717916"/>
                <a:ext cx="1675754" cy="717408"/>
              </a:xfrm>
              <a:prstGeom prst="line">
                <a:avLst/>
              </a:prstGeom>
              <a:noFill/>
              <a:ln w="381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712" name="Shape 712"/>
            <p:cNvSpPr/>
            <p:nvPr/>
          </p:nvSpPr>
          <p:spPr>
            <a:xfrm rot="20733430">
              <a:off x="1069181" y="363918"/>
              <a:ext cx="1588144" cy="4103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FF2600"/>
                  </a:solidFill>
                </a:defRPr>
              </a:lvl1pPr>
            </a:lstStyle>
            <a:p>
              <a:r>
                <a:rPr dirty="0"/>
                <a:t>shorter </a:t>
              </a:r>
              <a:r>
                <a:rPr sz="2000" dirty="0">
                  <a:latin typeface="Monlam Uni OuChan2"/>
                  <a:cs typeface="Monlam Uni OuChan2"/>
                </a:rPr>
                <a:t> </a:t>
              </a:r>
              <a:r>
                <a:rPr sz="2000" dirty="0" err="1">
                  <a:latin typeface="Monlam Uni OuChan2"/>
                  <a:cs typeface="Monlam Uni OuChan2"/>
                </a:rPr>
                <a:t>ཐུང</a:t>
              </a:r>
              <a:r>
                <a:rPr sz="2000" dirty="0">
                  <a:latin typeface="Monlam Uni OuChan2"/>
                  <a:cs typeface="Monlam Uni OuChan2"/>
                </a:rPr>
                <a:t>་</a:t>
              </a:r>
              <a:r>
                <a:rPr lang="bo-CN" sz="2000" dirty="0">
                  <a:latin typeface="Monlam Uni OuChan2"/>
                  <a:cs typeface="Monlam Uni OuChan2"/>
                </a:rPr>
                <a:t>བ</a:t>
              </a:r>
              <a:r>
                <a:rPr sz="2000" dirty="0">
                  <a:latin typeface="Monlam Uni OuChan2"/>
                  <a:cs typeface="Monlam Uni OuChan2"/>
                </a:rPr>
                <a:t>།</a:t>
              </a:r>
            </a:p>
          </p:txBody>
        </p:sp>
      </p:grpSp>
      <p:grpSp>
        <p:nvGrpSpPr>
          <p:cNvPr id="727" name="Group 727"/>
          <p:cNvGrpSpPr/>
          <p:nvPr/>
        </p:nvGrpSpPr>
        <p:grpSpPr>
          <a:xfrm>
            <a:off x="4083783" y="2953634"/>
            <a:ext cx="4837991" cy="2834014"/>
            <a:chOff x="0" y="39784"/>
            <a:chExt cx="4837990" cy="2834013"/>
          </a:xfrm>
        </p:grpSpPr>
        <p:sp>
          <p:nvSpPr>
            <p:cNvPr id="714" name="Shape 714"/>
            <p:cNvSpPr/>
            <p:nvPr/>
          </p:nvSpPr>
          <p:spPr>
            <a:xfrm rot="19835847">
              <a:off x="4277051" y="74037"/>
              <a:ext cx="185607" cy="470482"/>
            </a:xfrm>
            <a:prstGeom prst="rect">
              <a:avLst/>
            </a:prstGeom>
            <a:blipFill rotWithShape="1">
              <a:blip r:embed="rId4"/>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723" name="Group 723"/>
            <p:cNvGrpSpPr/>
            <p:nvPr/>
          </p:nvGrpSpPr>
          <p:grpSpPr>
            <a:xfrm>
              <a:off x="0" y="1538215"/>
              <a:ext cx="1526257" cy="1335582"/>
              <a:chOff x="0" y="0"/>
              <a:chExt cx="1526256" cy="1335580"/>
            </a:xfrm>
          </p:grpSpPr>
          <p:grpSp>
            <p:nvGrpSpPr>
              <p:cNvPr id="719" name="Group 719"/>
              <p:cNvGrpSpPr/>
              <p:nvPr/>
            </p:nvGrpSpPr>
            <p:grpSpPr>
              <a:xfrm>
                <a:off x="0" y="-1"/>
                <a:ext cx="1526257" cy="1335582"/>
                <a:chOff x="0" y="0"/>
                <a:chExt cx="1526256" cy="1335580"/>
              </a:xfrm>
            </p:grpSpPr>
            <p:sp>
              <p:nvSpPr>
                <p:cNvPr id="715" name="Shape 715"/>
                <p:cNvSpPr/>
                <p:nvPr/>
              </p:nvSpPr>
              <p:spPr>
                <a:xfrm>
                  <a:off x="0" y="168538"/>
                  <a:ext cx="1328090" cy="1023558"/>
                </a:xfrm>
                <a:prstGeom prst="ellipse">
                  <a:avLst/>
                </a:prstGeom>
                <a:solidFill>
                  <a:srgbClr val="FFC700"/>
                </a:solidFill>
                <a:ln w="12700" cap="flat">
                  <a:noFill/>
                  <a:miter lim="400000"/>
                </a:ln>
                <a:effectLst>
                  <a:outerShdw blurRad="38100" dist="25400" dir="5400000" rotWithShape="0">
                    <a:srgbClr val="FFC7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16" name="Shape 716"/>
                <p:cNvSpPr/>
                <p:nvPr/>
              </p:nvSpPr>
              <p:spPr>
                <a:xfrm rot="5367076">
                  <a:off x="1256118" y="461316"/>
                  <a:ext cx="258416"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C700"/>
                </a:solidFill>
                <a:ln w="12700" cap="flat">
                  <a:noFill/>
                  <a:miter lim="400000"/>
                </a:ln>
                <a:effectLst>
                  <a:outerShdw blurRad="38100" dist="25400" dir="5400000" rotWithShape="0">
                    <a:srgbClr val="FFC7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17" name="Shape 717"/>
                <p:cNvSpPr/>
                <p:nvPr/>
              </p:nvSpPr>
              <p:spPr>
                <a:xfrm rot="832474">
                  <a:off x="324159" y="55223"/>
                  <a:ext cx="475501" cy="122575"/>
                </a:xfrm>
                <a:prstGeom prst="ellipse">
                  <a:avLst/>
                </a:prstGeom>
                <a:solidFill>
                  <a:srgbClr val="FFC700"/>
                </a:solidFill>
                <a:ln w="12700" cap="flat">
                  <a:noFill/>
                  <a:miter lim="400000"/>
                </a:ln>
                <a:effectLst>
                  <a:outerShdw blurRad="38100" dist="25400" dir="5400000" rotWithShape="0">
                    <a:srgbClr val="FFC7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18" name="Shape 718"/>
                <p:cNvSpPr/>
                <p:nvPr/>
              </p:nvSpPr>
              <p:spPr>
                <a:xfrm rot="20883926" flipH="1">
                  <a:off x="370119" y="1165166"/>
                  <a:ext cx="475501" cy="122575"/>
                </a:xfrm>
                <a:prstGeom prst="ellipse">
                  <a:avLst/>
                </a:prstGeom>
                <a:solidFill>
                  <a:srgbClr val="FFC700"/>
                </a:solidFill>
                <a:ln w="12700" cap="flat">
                  <a:noFill/>
                  <a:miter lim="400000"/>
                </a:ln>
                <a:effectLst>
                  <a:outerShdw blurRad="38100" dist="25400" dir="5400000" rotWithShape="0">
                    <a:srgbClr val="FFC7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722" name="Group 722"/>
              <p:cNvGrpSpPr/>
              <p:nvPr/>
            </p:nvGrpSpPr>
            <p:grpSpPr>
              <a:xfrm rot="1900849">
                <a:off x="797925" y="403945"/>
                <a:ext cx="327753" cy="455918"/>
                <a:chOff x="0" y="0"/>
                <a:chExt cx="327751" cy="455917"/>
              </a:xfrm>
            </p:grpSpPr>
            <p:sp>
              <p:nvSpPr>
                <p:cNvPr id="720" name="Shape 720"/>
                <p:cNvSpPr/>
                <p:nvPr/>
              </p:nvSpPr>
              <p:spPr>
                <a:xfrm rot="19564506">
                  <a:off x="37066" y="1454"/>
                  <a:ext cx="50420" cy="148209"/>
                </a:xfrm>
                <a:prstGeom prst="ellipse">
                  <a:avLst/>
                </a:prstGeom>
                <a:blipFill rotWithShape="1">
                  <a:blip r:embed="rId4"/>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1" name="Shape 721"/>
                <p:cNvSpPr/>
                <p:nvPr/>
              </p:nvSpPr>
              <p:spPr>
                <a:xfrm rot="19564506">
                  <a:off x="240266" y="306254"/>
                  <a:ext cx="50420" cy="148209"/>
                </a:xfrm>
                <a:prstGeom prst="ellipse">
                  <a:avLst/>
                </a:prstGeom>
                <a:blipFill rotWithShape="1">
                  <a:blip r:embed="rId4"/>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sp>
          <p:nvSpPr>
            <p:cNvPr id="724" name="Shape 724"/>
            <p:cNvSpPr/>
            <p:nvPr/>
          </p:nvSpPr>
          <p:spPr>
            <a:xfrm>
              <a:off x="87787" y="232910"/>
              <a:ext cx="1739598" cy="5482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400"/>
              </a:pPr>
              <a:r>
                <a:t>Ear:   </a:t>
              </a:r>
              <a:r>
                <a:rPr sz="2600"/>
                <a:t>རྣ།</a:t>
              </a:r>
            </a:p>
          </p:txBody>
        </p:sp>
        <p:sp>
          <p:nvSpPr>
            <p:cNvPr id="725" name="Shape 725"/>
            <p:cNvSpPr/>
            <p:nvPr/>
          </p:nvSpPr>
          <p:spPr>
            <a:xfrm rot="3621041">
              <a:off x="3912123" y="207021"/>
              <a:ext cx="673606" cy="3391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6" name="Shape 726"/>
            <p:cNvSpPr/>
            <p:nvPr/>
          </p:nvSpPr>
          <p:spPr>
            <a:xfrm>
              <a:off x="3654974" y="729340"/>
              <a:ext cx="1183016" cy="9951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800">
                  <a:solidFill>
                    <a:srgbClr val="005051"/>
                  </a:solidFill>
                </a:defRPr>
              </a:pPr>
              <a:r>
                <a:rPr dirty="0"/>
                <a:t>Sound </a:t>
              </a:r>
              <a:br>
                <a:rPr dirty="0"/>
              </a:br>
              <a:r>
                <a:rPr dirty="0"/>
                <a:t>Source</a:t>
              </a:r>
              <a:r>
                <a:rPr sz="2200" dirty="0">
                  <a:solidFill>
                    <a:srgbClr val="0059AB"/>
                  </a:solidFill>
                  <a:latin typeface="Monlam Uni OuChan2"/>
                  <a:cs typeface="Monlam Uni OuChan2"/>
                </a:rPr>
                <a:t/>
              </a:r>
              <a:br>
                <a:rPr sz="2200" dirty="0">
                  <a:solidFill>
                    <a:srgbClr val="0059AB"/>
                  </a:solidFill>
                  <a:latin typeface="Monlam Uni OuChan2"/>
                  <a:cs typeface="Monlam Uni OuChan2"/>
                </a:rPr>
              </a:br>
              <a:r>
                <a:rPr sz="2200" dirty="0" err="1">
                  <a:solidFill>
                    <a:srgbClr val="0059AB"/>
                  </a:solidFill>
                  <a:latin typeface="Monlam Uni OuChan2"/>
                  <a:cs typeface="Monlam Uni OuChan2"/>
                </a:rPr>
                <a:t>སྒྲའི</a:t>
              </a:r>
              <a:r>
                <a:rPr sz="2200" dirty="0">
                  <a:solidFill>
                    <a:srgbClr val="0059AB"/>
                  </a:solidFill>
                  <a:latin typeface="Monlam Uni OuChan2"/>
                  <a:cs typeface="Monlam Uni OuChan2"/>
                </a:rPr>
                <a:t>་</a:t>
              </a:r>
              <a:r>
                <a:rPr lang="bo-CN" sz="2200" dirty="0">
                  <a:solidFill>
                    <a:srgbClr val="0059AB"/>
                  </a:solidFill>
                  <a:latin typeface="Monlam Uni OuChan2"/>
                  <a:cs typeface="Monlam Uni OuChan2"/>
                </a:rPr>
                <a:t>འབྱུང་</a:t>
              </a:r>
              <a:r>
                <a:rPr sz="2200" dirty="0" err="1">
                  <a:solidFill>
                    <a:srgbClr val="0059AB"/>
                  </a:solidFill>
                  <a:latin typeface="Monlam Uni OuChan2"/>
                  <a:cs typeface="Monlam Uni OuChan2"/>
                </a:rPr>
                <a:t>ཁུངས</a:t>
              </a:r>
              <a:r>
                <a:rPr sz="2200" dirty="0">
                  <a:solidFill>
                    <a:srgbClr val="0059AB"/>
                  </a:solidFill>
                  <a:latin typeface="Monlam Uni OuChan2"/>
                  <a:cs typeface="Monlam Uni OuChan2"/>
                </a:rPr>
                <a:t>།</a:t>
              </a:r>
            </a:p>
          </p:txBody>
        </p:sp>
      </p:grpSp>
      <p:grpSp>
        <p:nvGrpSpPr>
          <p:cNvPr id="732" name="Group 732"/>
          <p:cNvGrpSpPr/>
          <p:nvPr/>
        </p:nvGrpSpPr>
        <p:grpSpPr>
          <a:xfrm>
            <a:off x="4599860" y="3725533"/>
            <a:ext cx="3918006" cy="1652942"/>
            <a:chOff x="121723" y="358682"/>
            <a:chExt cx="3918004" cy="1652941"/>
          </a:xfrm>
        </p:grpSpPr>
        <p:sp>
          <p:nvSpPr>
            <p:cNvPr id="728" name="Shape 728"/>
            <p:cNvSpPr/>
            <p:nvPr/>
          </p:nvSpPr>
          <p:spPr>
            <a:xfrm rot="19272517">
              <a:off x="1867372" y="913146"/>
              <a:ext cx="1376267"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FF2600"/>
                  </a:solidFill>
                </a:defRPr>
              </a:lvl1pPr>
            </a:lstStyle>
            <a:p>
              <a:r>
                <a:rPr dirty="0"/>
                <a:t>longer </a:t>
              </a:r>
              <a:r>
                <a:rPr sz="2000" dirty="0">
                  <a:latin typeface="Monlam Uni OuChan2"/>
                  <a:cs typeface="Monlam Uni OuChan2"/>
                </a:rPr>
                <a:t> </a:t>
              </a:r>
              <a:r>
                <a:rPr sz="2000" dirty="0" err="1">
                  <a:latin typeface="Monlam Uni OuChan2"/>
                  <a:cs typeface="Monlam Uni OuChan2"/>
                </a:rPr>
                <a:t>རིང</a:t>
              </a:r>
              <a:r>
                <a:rPr sz="2000" dirty="0">
                  <a:latin typeface="Monlam Uni OuChan2"/>
                  <a:cs typeface="Monlam Uni OuChan2"/>
                </a:rPr>
                <a:t>་</a:t>
              </a:r>
              <a:r>
                <a:rPr lang="bo-CN" sz="2000" dirty="0">
                  <a:latin typeface="Monlam Uni OuChan2"/>
                  <a:cs typeface="Monlam Uni OuChan2"/>
                </a:rPr>
                <a:t>བ</a:t>
              </a:r>
              <a:r>
                <a:rPr sz="2000" dirty="0">
                  <a:latin typeface="Monlam Uni OuChan2"/>
                  <a:cs typeface="Monlam Uni OuChan2"/>
                </a:rPr>
                <a:t>།</a:t>
              </a:r>
            </a:p>
          </p:txBody>
        </p:sp>
        <p:grpSp>
          <p:nvGrpSpPr>
            <p:cNvPr id="731" name="Group 731"/>
            <p:cNvGrpSpPr/>
            <p:nvPr/>
          </p:nvGrpSpPr>
          <p:grpSpPr>
            <a:xfrm rot="20939859">
              <a:off x="121723" y="358682"/>
              <a:ext cx="3918004" cy="1652941"/>
              <a:chOff x="0" y="0"/>
              <a:chExt cx="3918002" cy="1652940"/>
            </a:xfrm>
          </p:grpSpPr>
          <p:sp>
            <p:nvSpPr>
              <p:cNvPr id="730" name="Shape 730"/>
              <p:cNvSpPr/>
              <p:nvPr/>
            </p:nvSpPr>
            <p:spPr>
              <a:xfrm flipV="1">
                <a:off x="0" y="826763"/>
                <a:ext cx="1929823" cy="826178"/>
              </a:xfrm>
              <a:prstGeom prst="line">
                <a:avLst/>
              </a:prstGeom>
              <a:noFill/>
              <a:ln w="381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9" name="Shape 729"/>
              <p:cNvSpPr/>
              <p:nvPr/>
            </p:nvSpPr>
            <p:spPr>
              <a:xfrm flipH="1">
                <a:off x="1817460" y="0"/>
                <a:ext cx="2100543" cy="871102"/>
              </a:xfrm>
              <a:prstGeom prst="line">
                <a:avLst/>
              </a:prstGeom>
              <a:noFill/>
              <a:ln w="381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0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7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7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iterate>
                                    <p:tmAbs val="0"/>
                                  </p:iterate>
                                  <p:childTnLst>
                                    <p:set>
                                      <p:cBhvr>
                                        <p:cTn id="20" fill="hold"/>
                                        <p:tgtEl>
                                          <p:spTgt spid="7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5" nodeType="clickEffect">
                                  <p:stCondLst>
                                    <p:cond delay="0"/>
                                  </p:stCondLst>
                                  <p:iterate>
                                    <p:tmAbs val="0"/>
                                  </p:iterate>
                                  <p:childTnLst>
                                    <p:set>
                                      <p:cBhvr>
                                        <p:cTn id="24" fill="hold"/>
                                        <p:tgtEl>
                                          <p:spTgt spid="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 grpId="1" build="p" bldLvl="5" animBg="1" advAuto="0"/>
      <p:bldP spid="708" grpId="2" animBg="1" advAuto="0"/>
      <p:bldP spid="713" grpId="4" animBg="1" advAuto="0"/>
      <p:bldP spid="727" grpId="3" animBg="1" advAuto="0"/>
      <p:bldP spid="732" grpId="5"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37</a:t>
            </a:fld>
            <a:endParaRPr/>
          </a:p>
        </p:txBody>
      </p:sp>
      <p:grpSp>
        <p:nvGrpSpPr>
          <p:cNvPr id="739" name="Group 739"/>
          <p:cNvGrpSpPr/>
          <p:nvPr/>
        </p:nvGrpSpPr>
        <p:grpSpPr>
          <a:xfrm>
            <a:off x="356680" y="4058461"/>
            <a:ext cx="3483381" cy="2122790"/>
            <a:chOff x="0" y="0"/>
            <a:chExt cx="3483379" cy="2122789"/>
          </a:xfrm>
        </p:grpSpPr>
        <p:pic>
          <p:nvPicPr>
            <p:cNvPr id="737" name="Auge 3D_sehen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223102" cy="2122790"/>
            </a:xfrm>
            <a:prstGeom prst="rect">
              <a:avLst/>
            </a:prstGeom>
            <a:ln w="12700" cap="flat">
              <a:noFill/>
              <a:miter lim="400000"/>
            </a:ln>
            <a:effectLst/>
          </p:spPr>
        </p:pic>
        <p:sp>
          <p:nvSpPr>
            <p:cNvPr id="738" name="Shape 738"/>
            <p:cNvSpPr/>
            <p:nvPr/>
          </p:nvSpPr>
          <p:spPr>
            <a:xfrm>
              <a:off x="3049583" y="5866"/>
              <a:ext cx="433797" cy="2112586"/>
            </a:xfrm>
            <a:prstGeom prst="rect">
              <a:avLst/>
            </a:prstGeom>
            <a:solidFill>
              <a:srgbClr val="E7E3DF"/>
            </a:solidFill>
            <a:ln w="12700" cap="flat">
              <a:solidFill>
                <a:srgbClr val="E7E3DF"/>
              </a:solidFill>
              <a:prstDash val="solid"/>
              <a:miter lim="400000"/>
            </a:ln>
            <a:effectLst/>
          </p:spPr>
          <p:txBody>
            <a:bodyPr wrap="square" lIns="34290" tIns="34290" rIns="34290" bIns="34290" numCol="1" anchor="ctr">
              <a:noAutofit/>
            </a:bodyP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742" name="Group 742"/>
          <p:cNvGrpSpPr/>
          <p:nvPr/>
        </p:nvGrpSpPr>
        <p:grpSpPr>
          <a:xfrm rot="19835847">
            <a:off x="8171623" y="2938133"/>
            <a:ext cx="402214" cy="675060"/>
            <a:chOff x="0" y="0"/>
            <a:chExt cx="402212" cy="675058"/>
          </a:xfrm>
        </p:grpSpPr>
        <p:sp>
          <p:nvSpPr>
            <p:cNvPr id="740" name="Shape 740"/>
            <p:cNvSpPr/>
            <p:nvPr/>
          </p:nvSpPr>
          <p:spPr>
            <a:xfrm>
              <a:off x="216606" y="103019"/>
              <a:ext cx="185607" cy="470482"/>
            </a:xfrm>
            <a:prstGeom prst="rect">
              <a:avLst/>
            </a:prstGeom>
            <a:blipFill rotWithShape="1">
              <a:blip r:embed="rId4"/>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1" name="Shape 741"/>
            <p:cNvSpPr/>
            <p:nvPr/>
          </p:nvSpPr>
          <p:spPr>
            <a:xfrm rot="5385194">
              <a:off x="-165789" y="167964"/>
              <a:ext cx="673606" cy="3391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rotWithShape="1">
              <a:blip r:embed="rId4"/>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745" name="Group 745"/>
          <p:cNvGrpSpPr/>
          <p:nvPr/>
        </p:nvGrpSpPr>
        <p:grpSpPr>
          <a:xfrm rot="317686">
            <a:off x="4766603" y="3239188"/>
            <a:ext cx="3402182" cy="1435325"/>
            <a:chOff x="0" y="0"/>
            <a:chExt cx="3402181" cy="1435323"/>
          </a:xfrm>
        </p:grpSpPr>
        <p:sp>
          <p:nvSpPr>
            <p:cNvPr id="743" name="Shape 743"/>
            <p:cNvSpPr/>
            <p:nvPr/>
          </p:nvSpPr>
          <p:spPr>
            <a:xfrm flipH="1">
              <a:off x="1578183" y="0"/>
              <a:ext cx="1823999" cy="756417"/>
            </a:xfrm>
            <a:prstGeom prst="line">
              <a:avLst/>
            </a:prstGeom>
            <a:noFill/>
            <a:ln w="381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4" name="Shape 744"/>
            <p:cNvSpPr/>
            <p:nvPr/>
          </p:nvSpPr>
          <p:spPr>
            <a:xfrm flipV="1">
              <a:off x="0" y="717916"/>
              <a:ext cx="1675754" cy="717408"/>
            </a:xfrm>
            <a:prstGeom prst="line">
              <a:avLst/>
            </a:prstGeom>
            <a:noFill/>
            <a:ln w="381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748" name="Group 748"/>
          <p:cNvGrpSpPr/>
          <p:nvPr/>
        </p:nvGrpSpPr>
        <p:grpSpPr>
          <a:xfrm rot="20894205">
            <a:off x="4950162" y="3722772"/>
            <a:ext cx="3490178" cy="1472449"/>
            <a:chOff x="0" y="0"/>
            <a:chExt cx="3490177" cy="1472447"/>
          </a:xfrm>
        </p:grpSpPr>
        <p:sp>
          <p:nvSpPr>
            <p:cNvPr id="746" name="Shape 746"/>
            <p:cNvSpPr/>
            <p:nvPr/>
          </p:nvSpPr>
          <p:spPr>
            <a:xfrm flipH="1">
              <a:off x="1619002" y="0"/>
              <a:ext cx="1871176" cy="775982"/>
            </a:xfrm>
            <a:prstGeom prst="line">
              <a:avLst/>
            </a:prstGeom>
            <a:noFill/>
            <a:ln w="381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7" name="Shape 747"/>
            <p:cNvSpPr/>
            <p:nvPr/>
          </p:nvSpPr>
          <p:spPr>
            <a:xfrm flipV="1">
              <a:off x="0" y="736485"/>
              <a:ext cx="1719096" cy="735963"/>
            </a:xfrm>
            <a:prstGeom prst="line">
              <a:avLst/>
            </a:prstGeom>
            <a:noFill/>
            <a:ln w="381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749" name="Shape 749"/>
          <p:cNvSpPr/>
          <p:nvPr/>
        </p:nvSpPr>
        <p:spPr>
          <a:xfrm rot="19272517">
            <a:off x="6098297" y="4220550"/>
            <a:ext cx="1636557" cy="4411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solidFill>
                  <a:srgbClr val="FF2600"/>
                </a:solidFill>
              </a:defRPr>
            </a:pPr>
            <a:r>
              <a:rPr dirty="0"/>
              <a:t>equal </a:t>
            </a:r>
            <a:r>
              <a:rPr sz="2000" dirty="0"/>
              <a:t> </a:t>
            </a:r>
            <a:r>
              <a:rPr lang="de-DE" sz="2200" dirty="0" err="1">
                <a:latin typeface="Monlam Uni OuChan2"/>
                <a:cs typeface="Monlam Uni OuChan2"/>
              </a:rPr>
              <a:t>འདྲ་མཉམ</a:t>
            </a:r>
            <a:r>
              <a:rPr lang="de-DE" sz="2200" dirty="0">
                <a:latin typeface="Monlam Uni OuChan2"/>
                <a:cs typeface="Monlam Uni OuChan2"/>
              </a:rPr>
              <a:t>།</a:t>
            </a:r>
            <a:endParaRPr sz="2200" dirty="0"/>
          </a:p>
        </p:txBody>
      </p:sp>
      <p:sp>
        <p:nvSpPr>
          <p:cNvPr id="750" name="Shape 750"/>
          <p:cNvSpPr/>
          <p:nvPr/>
        </p:nvSpPr>
        <p:spPr>
          <a:xfrm rot="20697242">
            <a:off x="5978808" y="3361283"/>
            <a:ext cx="1621982" cy="4411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solidFill>
                  <a:srgbClr val="FF2600"/>
                </a:solidFill>
              </a:defRPr>
            </a:pPr>
            <a:r>
              <a:rPr dirty="0"/>
              <a:t>equal </a:t>
            </a:r>
            <a:r>
              <a:rPr sz="2200" dirty="0">
                <a:latin typeface="Monlam Uni OuChan2"/>
                <a:cs typeface="Monlam Uni OuChan2"/>
              </a:rPr>
              <a:t>འདྲ་མཉམ།</a:t>
            </a:r>
          </a:p>
        </p:txBody>
      </p:sp>
      <p:grpSp>
        <p:nvGrpSpPr>
          <p:cNvPr id="759" name="Group 759"/>
          <p:cNvGrpSpPr/>
          <p:nvPr/>
        </p:nvGrpSpPr>
        <p:grpSpPr>
          <a:xfrm>
            <a:off x="4015334" y="4080431"/>
            <a:ext cx="1933886" cy="1835733"/>
            <a:chOff x="0" y="0"/>
            <a:chExt cx="1933884" cy="1835731"/>
          </a:xfrm>
        </p:grpSpPr>
        <p:grpSp>
          <p:nvGrpSpPr>
            <p:cNvPr id="755" name="Group 755"/>
            <p:cNvGrpSpPr/>
            <p:nvPr/>
          </p:nvGrpSpPr>
          <p:grpSpPr>
            <a:xfrm rot="20180733">
              <a:off x="203813" y="250075"/>
              <a:ext cx="1526258" cy="1335582"/>
              <a:chOff x="0" y="0"/>
              <a:chExt cx="1526256" cy="1335580"/>
            </a:xfrm>
          </p:grpSpPr>
          <p:sp>
            <p:nvSpPr>
              <p:cNvPr id="751" name="Shape 751"/>
              <p:cNvSpPr/>
              <p:nvPr/>
            </p:nvSpPr>
            <p:spPr>
              <a:xfrm>
                <a:off x="0" y="168538"/>
                <a:ext cx="1328090" cy="1023558"/>
              </a:xfrm>
              <a:prstGeom prst="ellipse">
                <a:avLst/>
              </a:prstGeom>
              <a:solidFill>
                <a:srgbClr val="FFC700"/>
              </a:solidFill>
              <a:ln w="12700" cap="flat">
                <a:noFill/>
                <a:miter lim="400000"/>
              </a:ln>
              <a:effectLst>
                <a:outerShdw blurRad="38100" dist="25400" dir="5400000" rotWithShape="0">
                  <a:srgbClr val="FFC7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52" name="Shape 752"/>
              <p:cNvSpPr/>
              <p:nvPr/>
            </p:nvSpPr>
            <p:spPr>
              <a:xfrm rot="5367076">
                <a:off x="1256118" y="461316"/>
                <a:ext cx="258416"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C700"/>
              </a:solidFill>
              <a:ln w="12700" cap="flat">
                <a:noFill/>
                <a:miter lim="400000"/>
              </a:ln>
              <a:effectLst>
                <a:outerShdw blurRad="38100" dist="25400" dir="5400000" rotWithShape="0">
                  <a:srgbClr val="FFC7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53" name="Shape 753"/>
              <p:cNvSpPr/>
              <p:nvPr/>
            </p:nvSpPr>
            <p:spPr>
              <a:xfrm rot="832474">
                <a:off x="324159" y="55223"/>
                <a:ext cx="475501" cy="122575"/>
              </a:xfrm>
              <a:prstGeom prst="ellipse">
                <a:avLst/>
              </a:prstGeom>
              <a:solidFill>
                <a:srgbClr val="FFC700"/>
              </a:solidFill>
              <a:ln w="12700" cap="flat">
                <a:noFill/>
                <a:miter lim="400000"/>
              </a:ln>
              <a:effectLst>
                <a:outerShdw blurRad="38100" dist="25400" dir="5400000" rotWithShape="0">
                  <a:srgbClr val="FFC7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54" name="Shape 754"/>
              <p:cNvSpPr/>
              <p:nvPr/>
            </p:nvSpPr>
            <p:spPr>
              <a:xfrm rot="20883926" flipH="1">
                <a:off x="370119" y="1165166"/>
                <a:ext cx="475501" cy="122575"/>
              </a:xfrm>
              <a:prstGeom prst="ellipse">
                <a:avLst/>
              </a:prstGeom>
              <a:solidFill>
                <a:srgbClr val="FFC700"/>
              </a:solidFill>
              <a:ln w="12700" cap="flat">
                <a:noFill/>
                <a:miter lim="400000"/>
              </a:ln>
              <a:effectLst>
                <a:outerShdw blurRad="38100" dist="25400" dir="5400000" rotWithShape="0">
                  <a:srgbClr val="FFC7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758" name="Group 758"/>
            <p:cNvGrpSpPr/>
            <p:nvPr/>
          </p:nvGrpSpPr>
          <p:grpSpPr>
            <a:xfrm>
              <a:off x="1001739" y="586487"/>
              <a:ext cx="327753" cy="455918"/>
              <a:chOff x="0" y="0"/>
              <a:chExt cx="327751" cy="455917"/>
            </a:xfrm>
          </p:grpSpPr>
          <p:sp>
            <p:nvSpPr>
              <p:cNvPr id="756" name="Shape 756"/>
              <p:cNvSpPr/>
              <p:nvPr/>
            </p:nvSpPr>
            <p:spPr>
              <a:xfrm rot="19564506">
                <a:off x="37066" y="1454"/>
                <a:ext cx="50420" cy="148209"/>
              </a:xfrm>
              <a:prstGeom prst="ellipse">
                <a:avLst/>
              </a:prstGeom>
              <a:blipFill rotWithShape="1">
                <a:blip r:embed="rId4"/>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57" name="Shape 757"/>
              <p:cNvSpPr/>
              <p:nvPr/>
            </p:nvSpPr>
            <p:spPr>
              <a:xfrm rot="19564506">
                <a:off x="240266" y="306254"/>
                <a:ext cx="50420" cy="148209"/>
              </a:xfrm>
              <a:prstGeom prst="ellipse">
                <a:avLst/>
              </a:prstGeom>
              <a:blipFill rotWithShape="1">
                <a:blip r:embed="rId4"/>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sp>
        <p:nvSpPr>
          <p:cNvPr id="760" name="Shape 760"/>
          <p:cNvSpPr/>
          <p:nvPr/>
        </p:nvSpPr>
        <p:spPr>
          <a:xfrm>
            <a:off x="327951" y="3136981"/>
            <a:ext cx="1891785" cy="5678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t>Eye: </a:t>
            </a:r>
            <a:r>
              <a:rPr sz="2600"/>
              <a:t> མིག</a:t>
            </a:r>
          </a:p>
        </p:txBody>
      </p:sp>
      <p:sp>
        <p:nvSpPr>
          <p:cNvPr id="761" name="Shape 761"/>
          <p:cNvSpPr/>
          <p:nvPr/>
        </p:nvSpPr>
        <p:spPr>
          <a:xfrm>
            <a:off x="4185375" y="3146761"/>
            <a:ext cx="1739598" cy="5482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t>Ear:   </a:t>
            </a:r>
            <a:r>
              <a:rPr sz="2600"/>
              <a:t>རྣ།</a:t>
            </a:r>
          </a:p>
        </p:txBody>
      </p:sp>
      <p:sp>
        <p:nvSpPr>
          <p:cNvPr id="31" name="Shape 726"/>
          <p:cNvSpPr/>
          <p:nvPr/>
        </p:nvSpPr>
        <p:spPr>
          <a:xfrm>
            <a:off x="7752563" y="3643190"/>
            <a:ext cx="1183016" cy="9951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800">
                <a:solidFill>
                  <a:srgbClr val="005051"/>
                </a:solidFill>
              </a:defRPr>
            </a:pPr>
            <a:r>
              <a:rPr dirty="0"/>
              <a:t>Sound </a:t>
            </a:r>
            <a:br>
              <a:rPr dirty="0"/>
            </a:br>
            <a:r>
              <a:rPr dirty="0"/>
              <a:t>Source</a:t>
            </a:r>
            <a:r>
              <a:rPr sz="2200" dirty="0">
                <a:solidFill>
                  <a:srgbClr val="0059AB"/>
                </a:solidFill>
                <a:latin typeface="Monlam Uni OuChan2"/>
                <a:cs typeface="Monlam Uni OuChan2"/>
              </a:rPr>
              <a:t/>
            </a:r>
            <a:br>
              <a:rPr sz="2200" dirty="0">
                <a:solidFill>
                  <a:srgbClr val="0059AB"/>
                </a:solidFill>
                <a:latin typeface="Monlam Uni OuChan2"/>
                <a:cs typeface="Monlam Uni OuChan2"/>
              </a:rPr>
            </a:br>
            <a:r>
              <a:rPr sz="2200" dirty="0" err="1">
                <a:solidFill>
                  <a:srgbClr val="0059AB"/>
                </a:solidFill>
                <a:latin typeface="Monlam Uni OuChan2"/>
                <a:cs typeface="Monlam Uni OuChan2"/>
              </a:rPr>
              <a:t>སྒྲའི</a:t>
            </a:r>
            <a:r>
              <a:rPr sz="2200" dirty="0">
                <a:solidFill>
                  <a:srgbClr val="0059AB"/>
                </a:solidFill>
                <a:latin typeface="Monlam Uni OuChan2"/>
                <a:cs typeface="Monlam Uni OuChan2"/>
              </a:rPr>
              <a:t>་</a:t>
            </a:r>
            <a:r>
              <a:rPr lang="bo-CN" sz="2200" dirty="0">
                <a:solidFill>
                  <a:srgbClr val="0059AB"/>
                </a:solidFill>
                <a:latin typeface="Monlam Uni OuChan2"/>
                <a:cs typeface="Monlam Uni OuChan2"/>
              </a:rPr>
              <a:t>འབྱུང་</a:t>
            </a:r>
            <a:r>
              <a:rPr sz="2200" dirty="0" err="1">
                <a:solidFill>
                  <a:srgbClr val="0059AB"/>
                </a:solidFill>
                <a:latin typeface="Monlam Uni OuChan2"/>
                <a:cs typeface="Monlam Uni OuChan2"/>
              </a:rPr>
              <a:t>ཁུངས</a:t>
            </a:r>
            <a:r>
              <a:rPr sz="2200" dirty="0">
                <a:solidFill>
                  <a:srgbClr val="0059AB"/>
                </a:solidFill>
                <a:latin typeface="Monlam Uni OuChan2"/>
                <a:cs typeface="Monlam Uni OuChan2"/>
              </a:rPr>
              <a:t>།</a:t>
            </a:r>
          </a:p>
        </p:txBody>
      </p:sp>
      <p:sp>
        <p:nvSpPr>
          <p:cNvPr id="32" name="Shape 702"/>
          <p:cNvSpPr/>
          <p:nvPr/>
        </p:nvSpPr>
        <p:spPr>
          <a:xfrm>
            <a:off x="250866" y="163588"/>
            <a:ext cx="8111981" cy="933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b="1"/>
            </a:pPr>
            <a:r>
              <a:rPr dirty="0"/>
              <a:t>Detection of Sound Source (Spatial Hearing)</a:t>
            </a:r>
            <a:br>
              <a:rPr dirty="0"/>
            </a:br>
            <a:r>
              <a:rPr sz="2600" dirty="0" err="1">
                <a:latin typeface="Monlam Uni OuChan2"/>
                <a:cs typeface="Monlam Uni OuChan2"/>
              </a:rPr>
              <a:t>སྒྲའི</a:t>
            </a:r>
            <a:r>
              <a:rPr sz="2600" dirty="0">
                <a:latin typeface="Monlam Uni OuChan2"/>
                <a:cs typeface="Monlam Uni OuChan2"/>
              </a:rPr>
              <a:t>་</a:t>
            </a:r>
            <a:r>
              <a:rPr lang="bo-CN" sz="2600" i="0" u="none" strike="noStrike" dirty="0">
                <a:effectLst/>
                <a:latin typeface="Monlam Uni OuChan2"/>
                <a:cs typeface="Monlam Uni OuChan2"/>
              </a:rPr>
              <a:t>འབྱུང་</a:t>
            </a:r>
            <a:r>
              <a:rPr sz="2600" dirty="0" err="1">
                <a:latin typeface="Monlam Uni OuChan2"/>
                <a:cs typeface="Monlam Uni OuChan2"/>
              </a:rPr>
              <a:t>ཁུངས</a:t>
            </a:r>
            <a:r>
              <a:rPr sz="2600" dirty="0">
                <a:latin typeface="Monlam Uni OuChan2"/>
                <a:cs typeface="Monlam Uni OuChan2"/>
              </a:rPr>
              <a:t>་</a:t>
            </a:r>
            <a:r>
              <a:rPr lang="bo-CN" sz="2600" i="0" u="none" strike="noStrike" dirty="0">
                <a:effectLst/>
                <a:latin typeface="Monlam Uni OuChan2"/>
                <a:cs typeface="Monlam Uni OuChan2"/>
              </a:rPr>
              <a:t>ཤེས་རྟོགས་བྱེད་ཚུལ།</a:t>
            </a:r>
            <a:r>
              <a:rPr lang="en-US" sz="2600" i="0" u="none" strike="noStrike" dirty="0">
                <a:effectLst/>
                <a:latin typeface="Monlam Uni OuChan2"/>
                <a:cs typeface="Monlam Uni OuChan2"/>
              </a:rPr>
              <a:t> </a:t>
            </a:r>
            <a:r>
              <a:rPr sz="2600" dirty="0">
                <a:latin typeface="Monlam Uni OuChan2"/>
                <a:cs typeface="Monlam Uni OuChan2"/>
              </a:rPr>
              <a:t>(</a:t>
            </a:r>
            <a:r>
              <a:rPr lang="bo-CN" sz="2600" i="0" u="none" strike="noStrike" dirty="0">
                <a:effectLst/>
                <a:latin typeface="Monlam Uni OuChan2"/>
                <a:cs typeface="Monlam Uni OuChan2"/>
              </a:rPr>
              <a:t>གོ་ཡུལ་གྱི་ཐོས་ཚོར།</a:t>
            </a:r>
            <a:r>
              <a:rPr sz="2600" dirty="0">
                <a:latin typeface="Monlam Uni OuChan2"/>
                <a:cs typeface="Monlam Uni OuChan2"/>
              </a:rPr>
              <a:t>)</a:t>
            </a:r>
          </a:p>
        </p:txBody>
      </p:sp>
    </p:spTree>
  </p:cSld>
  <p:clrMapOvr>
    <a:masterClrMapping/>
  </p:clrMapOvr>
  <p:transition xmlns:p14="http://schemas.microsoft.com/office/powerpoint/2010/mai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Shape 76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38</a:t>
            </a:fld>
            <a:endParaRPr/>
          </a:p>
        </p:txBody>
      </p:sp>
      <p:sp>
        <p:nvSpPr>
          <p:cNvPr id="768" name="Shape 768"/>
          <p:cNvSpPr/>
          <p:nvPr/>
        </p:nvSpPr>
        <p:spPr>
          <a:xfrm>
            <a:off x="248424" y="1344492"/>
            <a:ext cx="3148298" cy="87203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2400"/>
            </a:pPr>
            <a:r>
              <a:rPr dirty="0"/>
              <a:t>Listen to Stereo Music</a:t>
            </a:r>
            <a:br>
              <a:rPr dirty="0"/>
            </a:br>
            <a:r>
              <a:rPr lang="bo-CN" sz="2600" i="0" u="none" strike="noStrike" dirty="0">
                <a:solidFill>
                  <a:schemeClr val="tx1"/>
                </a:solidFill>
                <a:effectLst/>
                <a:latin typeface="Monlam Uni OuChan2"/>
                <a:cs typeface="Monlam Uni OuChan2"/>
              </a:rPr>
              <a:t>མཉམ་སྒྲའི་</a:t>
            </a:r>
            <a:r>
              <a:rPr lang="bo-CN" sz="2600" dirty="0">
                <a:solidFill>
                  <a:schemeClr val="tx1"/>
                </a:solidFill>
                <a:latin typeface="Monlam Uni OuChan2"/>
                <a:cs typeface="Monlam Uni OuChan2"/>
              </a:rPr>
              <a:t>གླུ་གཞས་</a:t>
            </a:r>
            <a:r>
              <a:rPr lang="bo-CN" sz="2600" i="0" u="none" strike="noStrike" dirty="0">
                <a:solidFill>
                  <a:schemeClr val="tx1"/>
                </a:solidFill>
                <a:effectLst/>
                <a:latin typeface="Monlam Uni OuChan2"/>
                <a:cs typeface="Monlam Uni OuChan2"/>
              </a:rPr>
              <a:t>ལ་ཉོན།</a:t>
            </a:r>
            <a:endParaRPr sz="2600" dirty="0">
              <a:solidFill>
                <a:schemeClr val="tx1"/>
              </a:solidFill>
              <a:latin typeface="Monlam Uni OuChan2"/>
              <a:cs typeface="Monlam Uni OuChan2"/>
            </a:endParaRPr>
          </a:p>
        </p:txBody>
      </p:sp>
      <p:grpSp>
        <p:nvGrpSpPr>
          <p:cNvPr id="771" name="Group 771"/>
          <p:cNvGrpSpPr/>
          <p:nvPr/>
        </p:nvGrpSpPr>
        <p:grpSpPr>
          <a:xfrm rot="20295850">
            <a:off x="6967428" y="1197645"/>
            <a:ext cx="402213" cy="675060"/>
            <a:chOff x="0" y="0"/>
            <a:chExt cx="402212" cy="675058"/>
          </a:xfrm>
        </p:grpSpPr>
        <p:sp>
          <p:nvSpPr>
            <p:cNvPr id="769" name="Shape 769"/>
            <p:cNvSpPr/>
            <p:nvPr/>
          </p:nvSpPr>
          <p:spPr>
            <a:xfrm>
              <a:off x="216606" y="103019"/>
              <a:ext cx="185607" cy="470482"/>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0" name="Shape 770"/>
            <p:cNvSpPr/>
            <p:nvPr/>
          </p:nvSpPr>
          <p:spPr>
            <a:xfrm rot="5385194">
              <a:off x="-165789" y="167964"/>
              <a:ext cx="673606" cy="3391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774" name="Group 774"/>
          <p:cNvGrpSpPr/>
          <p:nvPr/>
        </p:nvGrpSpPr>
        <p:grpSpPr>
          <a:xfrm rot="1085790">
            <a:off x="6967428" y="5040801"/>
            <a:ext cx="402213" cy="675060"/>
            <a:chOff x="0" y="0"/>
            <a:chExt cx="402212" cy="675058"/>
          </a:xfrm>
        </p:grpSpPr>
        <p:sp>
          <p:nvSpPr>
            <p:cNvPr id="772" name="Shape 772"/>
            <p:cNvSpPr/>
            <p:nvPr/>
          </p:nvSpPr>
          <p:spPr>
            <a:xfrm>
              <a:off x="216606" y="103019"/>
              <a:ext cx="185607" cy="470482"/>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3" name="Shape 773"/>
            <p:cNvSpPr/>
            <p:nvPr/>
          </p:nvSpPr>
          <p:spPr>
            <a:xfrm rot="5385194">
              <a:off x="-165789" y="167964"/>
              <a:ext cx="673606" cy="3391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781" name="Group 781"/>
          <p:cNvGrpSpPr/>
          <p:nvPr/>
        </p:nvGrpSpPr>
        <p:grpSpPr>
          <a:xfrm>
            <a:off x="2046419" y="1035241"/>
            <a:ext cx="5051128" cy="3025634"/>
            <a:chOff x="0" y="0"/>
            <a:chExt cx="5051126" cy="3025633"/>
          </a:xfrm>
        </p:grpSpPr>
        <p:grpSp>
          <p:nvGrpSpPr>
            <p:cNvPr id="777" name="Group 777"/>
            <p:cNvGrpSpPr/>
            <p:nvPr/>
          </p:nvGrpSpPr>
          <p:grpSpPr>
            <a:xfrm rot="469894">
              <a:off x="247754" y="301075"/>
              <a:ext cx="4550487" cy="1919775"/>
              <a:chOff x="0" y="0"/>
              <a:chExt cx="4550485" cy="1919774"/>
            </a:xfrm>
          </p:grpSpPr>
          <p:sp>
            <p:nvSpPr>
              <p:cNvPr id="775" name="Shape 775"/>
              <p:cNvSpPr/>
              <p:nvPr/>
            </p:nvSpPr>
            <p:spPr>
              <a:xfrm flipH="1">
                <a:off x="2110852" y="-1"/>
                <a:ext cx="2439634" cy="1011724"/>
              </a:xfrm>
              <a:prstGeom prst="line">
                <a:avLst/>
              </a:prstGeom>
              <a:noFill/>
              <a:ln w="381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6" name="Shape 776"/>
              <p:cNvSpPr/>
              <p:nvPr/>
            </p:nvSpPr>
            <p:spPr>
              <a:xfrm flipV="1">
                <a:off x="-1" y="960228"/>
                <a:ext cx="2241355" cy="959547"/>
              </a:xfrm>
              <a:prstGeom prst="line">
                <a:avLst/>
              </a:prstGeom>
              <a:noFill/>
              <a:ln w="381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780" name="Group 780"/>
            <p:cNvGrpSpPr/>
            <p:nvPr/>
          </p:nvGrpSpPr>
          <p:grpSpPr>
            <a:xfrm rot="21380110">
              <a:off x="61410" y="791081"/>
              <a:ext cx="4928306" cy="2079171"/>
              <a:chOff x="0" y="0"/>
              <a:chExt cx="4928304" cy="2079169"/>
            </a:xfrm>
          </p:grpSpPr>
          <p:sp>
            <p:nvSpPr>
              <p:cNvPr id="778" name="Shape 778"/>
              <p:cNvSpPr/>
              <p:nvPr/>
            </p:nvSpPr>
            <p:spPr>
              <a:xfrm flipH="1">
                <a:off x="2286112" y="0"/>
                <a:ext cx="2642193" cy="1095725"/>
              </a:xfrm>
              <a:prstGeom prst="line">
                <a:avLst/>
              </a:prstGeom>
              <a:noFill/>
              <a:ln w="381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9" name="Shape 779"/>
              <p:cNvSpPr/>
              <p:nvPr/>
            </p:nvSpPr>
            <p:spPr>
              <a:xfrm flipV="1">
                <a:off x="0" y="1039954"/>
                <a:ext cx="2427450" cy="1039217"/>
              </a:xfrm>
              <a:prstGeom prst="line">
                <a:avLst/>
              </a:prstGeom>
              <a:noFill/>
              <a:ln w="381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grpSp>
        <p:nvGrpSpPr>
          <p:cNvPr id="788" name="Group 788"/>
          <p:cNvGrpSpPr/>
          <p:nvPr/>
        </p:nvGrpSpPr>
        <p:grpSpPr>
          <a:xfrm rot="10800000" flipH="1">
            <a:off x="2065486" y="2918105"/>
            <a:ext cx="5051128" cy="3025634"/>
            <a:chOff x="0" y="0"/>
            <a:chExt cx="5051126" cy="3025633"/>
          </a:xfrm>
        </p:grpSpPr>
        <p:grpSp>
          <p:nvGrpSpPr>
            <p:cNvPr id="784" name="Group 784"/>
            <p:cNvGrpSpPr/>
            <p:nvPr/>
          </p:nvGrpSpPr>
          <p:grpSpPr>
            <a:xfrm rot="469894">
              <a:off x="247754" y="301075"/>
              <a:ext cx="4550487" cy="1919775"/>
              <a:chOff x="0" y="0"/>
              <a:chExt cx="4550485" cy="1919774"/>
            </a:xfrm>
          </p:grpSpPr>
          <p:sp>
            <p:nvSpPr>
              <p:cNvPr id="782" name="Shape 782"/>
              <p:cNvSpPr/>
              <p:nvPr/>
            </p:nvSpPr>
            <p:spPr>
              <a:xfrm flipH="1">
                <a:off x="2110852" y="-1"/>
                <a:ext cx="2439634" cy="1011724"/>
              </a:xfrm>
              <a:prstGeom prst="line">
                <a:avLst/>
              </a:prstGeom>
              <a:noFill/>
              <a:ln w="381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3" name="Shape 783"/>
              <p:cNvSpPr/>
              <p:nvPr/>
            </p:nvSpPr>
            <p:spPr>
              <a:xfrm flipV="1">
                <a:off x="-1" y="960228"/>
                <a:ext cx="2241355" cy="959547"/>
              </a:xfrm>
              <a:prstGeom prst="line">
                <a:avLst/>
              </a:prstGeom>
              <a:noFill/>
              <a:ln w="381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787" name="Group 787"/>
            <p:cNvGrpSpPr/>
            <p:nvPr/>
          </p:nvGrpSpPr>
          <p:grpSpPr>
            <a:xfrm rot="21380110">
              <a:off x="61410" y="791081"/>
              <a:ext cx="4928306" cy="2079171"/>
              <a:chOff x="0" y="0"/>
              <a:chExt cx="4928304" cy="2079169"/>
            </a:xfrm>
          </p:grpSpPr>
          <p:sp>
            <p:nvSpPr>
              <p:cNvPr id="785" name="Shape 785"/>
              <p:cNvSpPr/>
              <p:nvPr/>
            </p:nvSpPr>
            <p:spPr>
              <a:xfrm flipH="1">
                <a:off x="2286112" y="0"/>
                <a:ext cx="2642193" cy="1095725"/>
              </a:xfrm>
              <a:prstGeom prst="line">
                <a:avLst/>
              </a:prstGeom>
              <a:noFill/>
              <a:ln w="381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6" name="Shape 786"/>
              <p:cNvSpPr/>
              <p:nvPr/>
            </p:nvSpPr>
            <p:spPr>
              <a:xfrm flipV="1">
                <a:off x="0" y="1039954"/>
                <a:ext cx="2427450" cy="1039217"/>
              </a:xfrm>
              <a:prstGeom prst="line">
                <a:avLst/>
              </a:prstGeom>
              <a:noFill/>
              <a:ln w="381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grpSp>
        <p:nvGrpSpPr>
          <p:cNvPr id="797" name="Group 797"/>
          <p:cNvGrpSpPr/>
          <p:nvPr/>
        </p:nvGrpSpPr>
        <p:grpSpPr>
          <a:xfrm>
            <a:off x="1532817" y="2761209"/>
            <a:ext cx="1526257" cy="1335582"/>
            <a:chOff x="0" y="0"/>
            <a:chExt cx="1526256" cy="1335580"/>
          </a:xfrm>
        </p:grpSpPr>
        <p:grpSp>
          <p:nvGrpSpPr>
            <p:cNvPr id="793" name="Group 793"/>
            <p:cNvGrpSpPr/>
            <p:nvPr/>
          </p:nvGrpSpPr>
          <p:grpSpPr>
            <a:xfrm>
              <a:off x="0" y="-1"/>
              <a:ext cx="1526257" cy="1335582"/>
              <a:chOff x="0" y="0"/>
              <a:chExt cx="1526256" cy="1335580"/>
            </a:xfrm>
          </p:grpSpPr>
          <p:sp>
            <p:nvSpPr>
              <p:cNvPr id="789" name="Shape 789"/>
              <p:cNvSpPr/>
              <p:nvPr/>
            </p:nvSpPr>
            <p:spPr>
              <a:xfrm>
                <a:off x="0" y="168538"/>
                <a:ext cx="1328090" cy="1023558"/>
              </a:xfrm>
              <a:prstGeom prst="ellipse">
                <a:avLst/>
              </a:prstGeom>
              <a:solidFill>
                <a:srgbClr val="FFC700"/>
              </a:solidFill>
              <a:ln w="12700" cap="flat">
                <a:noFill/>
                <a:miter lim="400000"/>
              </a:ln>
              <a:effectLst>
                <a:outerShdw blurRad="38100" dist="25400" dir="5400000" rotWithShape="0">
                  <a:srgbClr val="FFC7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0" name="Shape 790"/>
              <p:cNvSpPr/>
              <p:nvPr/>
            </p:nvSpPr>
            <p:spPr>
              <a:xfrm rot="5367076">
                <a:off x="1256118" y="461316"/>
                <a:ext cx="258416"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C700"/>
              </a:solidFill>
              <a:ln w="12700" cap="flat">
                <a:noFill/>
                <a:miter lim="400000"/>
              </a:ln>
              <a:effectLst>
                <a:outerShdw blurRad="38100" dist="25400" dir="5400000" rotWithShape="0">
                  <a:srgbClr val="FFC7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1" name="Shape 791"/>
              <p:cNvSpPr/>
              <p:nvPr/>
            </p:nvSpPr>
            <p:spPr>
              <a:xfrm rot="832474">
                <a:off x="324159" y="55223"/>
                <a:ext cx="475501" cy="122575"/>
              </a:xfrm>
              <a:prstGeom prst="ellipse">
                <a:avLst/>
              </a:prstGeom>
              <a:solidFill>
                <a:srgbClr val="FFC700"/>
              </a:solidFill>
              <a:ln w="12700" cap="flat">
                <a:noFill/>
                <a:miter lim="400000"/>
              </a:ln>
              <a:effectLst>
                <a:outerShdw blurRad="38100" dist="25400" dir="5400000" rotWithShape="0">
                  <a:srgbClr val="FFC7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2" name="Shape 792"/>
              <p:cNvSpPr/>
              <p:nvPr/>
            </p:nvSpPr>
            <p:spPr>
              <a:xfrm rot="20883926" flipH="1">
                <a:off x="370119" y="1165166"/>
                <a:ext cx="475501" cy="122575"/>
              </a:xfrm>
              <a:prstGeom prst="ellipse">
                <a:avLst/>
              </a:prstGeom>
              <a:solidFill>
                <a:srgbClr val="FFC700"/>
              </a:solidFill>
              <a:ln w="12700" cap="flat">
                <a:noFill/>
                <a:miter lim="400000"/>
              </a:ln>
              <a:effectLst>
                <a:outerShdw blurRad="38100" dist="25400" dir="5400000" rotWithShape="0">
                  <a:srgbClr val="FFC7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796" name="Group 796"/>
            <p:cNvGrpSpPr/>
            <p:nvPr/>
          </p:nvGrpSpPr>
          <p:grpSpPr>
            <a:xfrm rot="1900849">
              <a:off x="789506" y="439831"/>
              <a:ext cx="327753" cy="455919"/>
              <a:chOff x="0" y="0"/>
              <a:chExt cx="327751" cy="455917"/>
            </a:xfrm>
          </p:grpSpPr>
          <p:sp>
            <p:nvSpPr>
              <p:cNvPr id="794" name="Shape 794"/>
              <p:cNvSpPr/>
              <p:nvPr/>
            </p:nvSpPr>
            <p:spPr>
              <a:xfrm rot="19564506">
                <a:off x="37066" y="1454"/>
                <a:ext cx="50420" cy="148209"/>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5" name="Shape 795"/>
              <p:cNvSpPr/>
              <p:nvPr/>
            </p:nvSpPr>
            <p:spPr>
              <a:xfrm rot="19564506">
                <a:off x="240266" y="306254"/>
                <a:ext cx="50420" cy="148209"/>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sp>
        <p:nvSpPr>
          <p:cNvPr id="35" name="Shape 726"/>
          <p:cNvSpPr/>
          <p:nvPr/>
        </p:nvSpPr>
        <p:spPr>
          <a:xfrm>
            <a:off x="7366568" y="1811662"/>
            <a:ext cx="1183016" cy="441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800">
                <a:solidFill>
                  <a:srgbClr val="005051"/>
                </a:solidFill>
              </a:defRPr>
            </a:pPr>
            <a:r>
              <a:rPr sz="2200" dirty="0">
                <a:solidFill>
                  <a:srgbClr val="0059AB"/>
                </a:solidFill>
                <a:latin typeface="Monlam Uni OuChan2"/>
                <a:cs typeface="Monlam Uni OuChan2"/>
              </a:rPr>
              <a:t>སྒྲའི་</a:t>
            </a:r>
            <a:r>
              <a:rPr lang="bo-CN" sz="2200" dirty="0">
                <a:solidFill>
                  <a:srgbClr val="0059AB"/>
                </a:solidFill>
                <a:latin typeface="Monlam Uni OuChan2"/>
                <a:cs typeface="Monlam Uni OuChan2"/>
              </a:rPr>
              <a:t>འབྱུང་</a:t>
            </a:r>
            <a:r>
              <a:rPr sz="2200" dirty="0" err="1">
                <a:solidFill>
                  <a:srgbClr val="0059AB"/>
                </a:solidFill>
                <a:latin typeface="Monlam Uni OuChan2"/>
                <a:cs typeface="Monlam Uni OuChan2"/>
              </a:rPr>
              <a:t>ཁུངས</a:t>
            </a:r>
            <a:r>
              <a:rPr sz="2200" dirty="0">
                <a:solidFill>
                  <a:srgbClr val="0059AB"/>
                </a:solidFill>
                <a:latin typeface="Monlam Uni OuChan2"/>
                <a:cs typeface="Monlam Uni OuChan2"/>
              </a:rPr>
              <a:t>།</a:t>
            </a:r>
          </a:p>
        </p:txBody>
      </p:sp>
      <p:sp>
        <p:nvSpPr>
          <p:cNvPr id="36" name="Shape 726"/>
          <p:cNvSpPr/>
          <p:nvPr/>
        </p:nvSpPr>
        <p:spPr>
          <a:xfrm>
            <a:off x="7366568" y="4638634"/>
            <a:ext cx="1183016" cy="4411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800">
                <a:solidFill>
                  <a:srgbClr val="005051"/>
                </a:solidFill>
              </a:defRPr>
            </a:pPr>
            <a:r>
              <a:rPr sz="2200" dirty="0">
                <a:solidFill>
                  <a:srgbClr val="0059AB"/>
                </a:solidFill>
                <a:latin typeface="Monlam Uni OuChan2"/>
                <a:cs typeface="Monlam Uni OuChan2"/>
              </a:rPr>
              <a:t>སྒྲའི་</a:t>
            </a:r>
            <a:r>
              <a:rPr lang="bo-CN" sz="2200" dirty="0">
                <a:solidFill>
                  <a:srgbClr val="0059AB"/>
                </a:solidFill>
                <a:latin typeface="Monlam Uni OuChan2"/>
                <a:cs typeface="Monlam Uni OuChan2"/>
              </a:rPr>
              <a:t>འབྱུང་</a:t>
            </a:r>
            <a:r>
              <a:rPr sz="2200" dirty="0" err="1">
                <a:solidFill>
                  <a:srgbClr val="0059AB"/>
                </a:solidFill>
                <a:latin typeface="Monlam Uni OuChan2"/>
                <a:cs typeface="Monlam Uni OuChan2"/>
              </a:rPr>
              <a:t>ཁུངས</a:t>
            </a:r>
            <a:r>
              <a:rPr sz="2200" dirty="0">
                <a:solidFill>
                  <a:srgbClr val="0059AB"/>
                </a:solidFill>
                <a:latin typeface="Monlam Uni OuChan2"/>
                <a:cs typeface="Monlam Uni OuChan2"/>
              </a:rPr>
              <a:t>།</a:t>
            </a:r>
          </a:p>
        </p:txBody>
      </p:sp>
      <p:sp>
        <p:nvSpPr>
          <p:cNvPr id="37" name="Shape 702"/>
          <p:cNvSpPr/>
          <p:nvPr/>
        </p:nvSpPr>
        <p:spPr>
          <a:xfrm>
            <a:off x="250866" y="163588"/>
            <a:ext cx="8111981" cy="933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b="1"/>
            </a:pPr>
            <a:r>
              <a:rPr dirty="0"/>
              <a:t>Detection of Sound Source (Spatial Hearing)</a:t>
            </a:r>
            <a:br>
              <a:rPr dirty="0"/>
            </a:br>
            <a:r>
              <a:rPr sz="2600" dirty="0" err="1">
                <a:latin typeface="Monlam Uni OuChan2"/>
                <a:cs typeface="Monlam Uni OuChan2"/>
              </a:rPr>
              <a:t>སྒྲའི</a:t>
            </a:r>
            <a:r>
              <a:rPr sz="2600" dirty="0">
                <a:latin typeface="Monlam Uni OuChan2"/>
                <a:cs typeface="Monlam Uni OuChan2"/>
              </a:rPr>
              <a:t>་</a:t>
            </a:r>
            <a:r>
              <a:rPr lang="bo-CN" sz="2600" i="0" u="none" strike="noStrike" dirty="0">
                <a:effectLst/>
                <a:latin typeface="Monlam Uni OuChan2"/>
                <a:cs typeface="Monlam Uni OuChan2"/>
              </a:rPr>
              <a:t>འབྱུང་</a:t>
            </a:r>
            <a:r>
              <a:rPr sz="2600" dirty="0" err="1">
                <a:latin typeface="Monlam Uni OuChan2"/>
                <a:cs typeface="Monlam Uni OuChan2"/>
              </a:rPr>
              <a:t>ཁུངས</a:t>
            </a:r>
            <a:r>
              <a:rPr sz="2600" dirty="0">
                <a:latin typeface="Monlam Uni OuChan2"/>
                <a:cs typeface="Monlam Uni OuChan2"/>
              </a:rPr>
              <a:t>་</a:t>
            </a:r>
            <a:r>
              <a:rPr lang="bo-CN" sz="2600" i="0" u="none" strike="noStrike" dirty="0">
                <a:effectLst/>
                <a:latin typeface="Monlam Uni OuChan2"/>
                <a:cs typeface="Monlam Uni OuChan2"/>
              </a:rPr>
              <a:t>ཤེས་རྟོགས་བྱེད་ཚུལ།</a:t>
            </a:r>
            <a:r>
              <a:rPr lang="en-US" sz="2600" i="0" u="none" strike="noStrike" dirty="0">
                <a:effectLst/>
                <a:latin typeface="Monlam Uni OuChan2"/>
                <a:cs typeface="Monlam Uni OuChan2"/>
              </a:rPr>
              <a:t> </a:t>
            </a:r>
            <a:r>
              <a:rPr sz="2600" dirty="0">
                <a:latin typeface="Monlam Uni OuChan2"/>
                <a:cs typeface="Monlam Uni OuChan2"/>
              </a:rPr>
              <a:t>(</a:t>
            </a:r>
            <a:r>
              <a:rPr lang="bo-CN" sz="2600" i="0" u="none" strike="noStrike" dirty="0">
                <a:effectLst/>
                <a:latin typeface="Monlam Uni OuChan2"/>
                <a:cs typeface="Monlam Uni OuChan2"/>
              </a:rPr>
              <a:t>གོ་ཡུལ་གྱི་ཐོས་ཚོར།</a:t>
            </a:r>
            <a:r>
              <a:rPr sz="2600" dirty="0">
                <a:latin typeface="Monlam Uni OuChan2"/>
                <a:cs typeface="Monlam Uni OuChan2"/>
              </a:rPr>
              <a:t>)</a:t>
            </a:r>
          </a:p>
        </p:txBody>
      </p:sp>
    </p:spTree>
  </p:cSld>
  <p:clrMapOvr>
    <a:masterClrMapping/>
  </p:clrMapOvr>
  <p:transition xmlns:p14="http://schemas.microsoft.com/office/powerpoint/2010/mai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Shape 80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39</a:t>
            </a:fld>
            <a:endParaRPr/>
          </a:p>
        </p:txBody>
      </p:sp>
      <p:grpSp>
        <p:nvGrpSpPr>
          <p:cNvPr id="804" name="Group 804"/>
          <p:cNvGrpSpPr/>
          <p:nvPr/>
        </p:nvGrpSpPr>
        <p:grpSpPr>
          <a:xfrm rot="20295850">
            <a:off x="6967428" y="1197645"/>
            <a:ext cx="402213" cy="675060"/>
            <a:chOff x="0" y="0"/>
            <a:chExt cx="402212" cy="675058"/>
          </a:xfrm>
        </p:grpSpPr>
        <p:sp>
          <p:nvSpPr>
            <p:cNvPr id="802" name="Shape 802"/>
            <p:cNvSpPr/>
            <p:nvPr/>
          </p:nvSpPr>
          <p:spPr>
            <a:xfrm>
              <a:off x="216606" y="103019"/>
              <a:ext cx="185607" cy="470482"/>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03" name="Shape 803"/>
            <p:cNvSpPr/>
            <p:nvPr/>
          </p:nvSpPr>
          <p:spPr>
            <a:xfrm rot="5385194">
              <a:off x="-165789" y="167964"/>
              <a:ext cx="673606" cy="3391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807" name="Group 807"/>
          <p:cNvGrpSpPr/>
          <p:nvPr/>
        </p:nvGrpSpPr>
        <p:grpSpPr>
          <a:xfrm rot="1085790">
            <a:off x="6967428" y="5040801"/>
            <a:ext cx="402213" cy="675060"/>
            <a:chOff x="0" y="0"/>
            <a:chExt cx="402212" cy="675058"/>
          </a:xfrm>
        </p:grpSpPr>
        <p:sp>
          <p:nvSpPr>
            <p:cNvPr id="805" name="Shape 805"/>
            <p:cNvSpPr/>
            <p:nvPr/>
          </p:nvSpPr>
          <p:spPr>
            <a:xfrm>
              <a:off x="216606" y="103019"/>
              <a:ext cx="185607" cy="470482"/>
            </a:xfrm>
            <a:prstGeom prst="rect">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06" name="Shape 806"/>
            <p:cNvSpPr/>
            <p:nvPr/>
          </p:nvSpPr>
          <p:spPr>
            <a:xfrm rot="5385194">
              <a:off x="-165789" y="167964"/>
              <a:ext cx="673606" cy="3391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810" name="Group 810"/>
          <p:cNvGrpSpPr/>
          <p:nvPr/>
        </p:nvGrpSpPr>
        <p:grpSpPr>
          <a:xfrm rot="776418">
            <a:off x="5009203" y="1434715"/>
            <a:ext cx="1880095" cy="793181"/>
            <a:chOff x="0" y="0"/>
            <a:chExt cx="1880093" cy="793180"/>
          </a:xfrm>
        </p:grpSpPr>
        <p:sp>
          <p:nvSpPr>
            <p:cNvPr id="808" name="Shape 808"/>
            <p:cNvSpPr/>
            <p:nvPr/>
          </p:nvSpPr>
          <p:spPr>
            <a:xfrm flipH="1">
              <a:off x="872126" y="-1"/>
              <a:ext cx="1007968" cy="418008"/>
            </a:xfrm>
            <a:prstGeom prst="line">
              <a:avLst/>
            </a:prstGeom>
            <a:noFill/>
            <a:ln w="381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09" name="Shape 809"/>
            <p:cNvSpPr/>
            <p:nvPr/>
          </p:nvSpPr>
          <p:spPr>
            <a:xfrm flipV="1">
              <a:off x="0" y="396730"/>
              <a:ext cx="926045" cy="396451"/>
            </a:xfrm>
            <a:prstGeom prst="line">
              <a:avLst/>
            </a:prstGeom>
            <a:noFill/>
            <a:ln w="381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813" name="Group 813"/>
          <p:cNvGrpSpPr/>
          <p:nvPr/>
        </p:nvGrpSpPr>
        <p:grpSpPr>
          <a:xfrm rot="12238642" flipH="1">
            <a:off x="4469445" y="3579387"/>
            <a:ext cx="2874258" cy="1212602"/>
            <a:chOff x="0" y="0"/>
            <a:chExt cx="2874257" cy="1212601"/>
          </a:xfrm>
        </p:grpSpPr>
        <p:sp>
          <p:nvSpPr>
            <p:cNvPr id="811" name="Shape 811"/>
            <p:cNvSpPr/>
            <p:nvPr/>
          </p:nvSpPr>
          <p:spPr>
            <a:xfrm flipH="1">
              <a:off x="1333293" y="-1"/>
              <a:ext cx="1540965" cy="639044"/>
            </a:xfrm>
            <a:prstGeom prst="line">
              <a:avLst/>
            </a:prstGeom>
            <a:noFill/>
            <a:ln w="381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12" name="Shape 812"/>
            <p:cNvSpPr/>
            <p:nvPr/>
          </p:nvSpPr>
          <p:spPr>
            <a:xfrm flipV="1">
              <a:off x="-1" y="606516"/>
              <a:ext cx="1415725" cy="606086"/>
            </a:xfrm>
            <a:prstGeom prst="line">
              <a:avLst/>
            </a:prstGeom>
            <a:noFill/>
            <a:ln w="381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822" name="Group 822"/>
          <p:cNvGrpSpPr/>
          <p:nvPr/>
        </p:nvGrpSpPr>
        <p:grpSpPr>
          <a:xfrm>
            <a:off x="4271866" y="1880267"/>
            <a:ext cx="1526258" cy="1335582"/>
            <a:chOff x="0" y="0"/>
            <a:chExt cx="1526256" cy="1335580"/>
          </a:xfrm>
        </p:grpSpPr>
        <p:grpSp>
          <p:nvGrpSpPr>
            <p:cNvPr id="818" name="Group 818"/>
            <p:cNvGrpSpPr/>
            <p:nvPr/>
          </p:nvGrpSpPr>
          <p:grpSpPr>
            <a:xfrm>
              <a:off x="0" y="-1"/>
              <a:ext cx="1526257" cy="1335582"/>
              <a:chOff x="0" y="0"/>
              <a:chExt cx="1526256" cy="1335580"/>
            </a:xfrm>
          </p:grpSpPr>
          <p:sp>
            <p:nvSpPr>
              <p:cNvPr id="814" name="Shape 814"/>
              <p:cNvSpPr/>
              <p:nvPr/>
            </p:nvSpPr>
            <p:spPr>
              <a:xfrm>
                <a:off x="0" y="168538"/>
                <a:ext cx="1328090" cy="1023558"/>
              </a:xfrm>
              <a:prstGeom prst="ellipse">
                <a:avLst/>
              </a:prstGeom>
              <a:solidFill>
                <a:srgbClr val="FFC700"/>
              </a:solidFill>
              <a:ln w="12700" cap="flat">
                <a:noFill/>
                <a:miter lim="400000"/>
              </a:ln>
              <a:effectLst>
                <a:outerShdw blurRad="38100" dist="25400" dir="5400000" rotWithShape="0">
                  <a:srgbClr val="FFC7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15" name="Shape 815"/>
              <p:cNvSpPr/>
              <p:nvPr/>
            </p:nvSpPr>
            <p:spPr>
              <a:xfrm rot="5367076">
                <a:off x="1256118" y="461316"/>
                <a:ext cx="258416" cy="2794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FFC700"/>
              </a:solidFill>
              <a:ln w="12700" cap="flat">
                <a:noFill/>
                <a:miter lim="400000"/>
              </a:ln>
              <a:effectLst>
                <a:outerShdw blurRad="38100" dist="25400" dir="5400000" rotWithShape="0">
                  <a:srgbClr val="FFC7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16" name="Shape 816"/>
              <p:cNvSpPr/>
              <p:nvPr/>
            </p:nvSpPr>
            <p:spPr>
              <a:xfrm rot="832474">
                <a:off x="324159" y="55223"/>
                <a:ext cx="475501" cy="122575"/>
              </a:xfrm>
              <a:prstGeom prst="ellipse">
                <a:avLst/>
              </a:prstGeom>
              <a:solidFill>
                <a:srgbClr val="FFC700"/>
              </a:solidFill>
              <a:ln w="12700" cap="flat">
                <a:noFill/>
                <a:miter lim="400000"/>
              </a:ln>
              <a:effectLst>
                <a:outerShdw blurRad="38100" dist="25400" dir="5400000" rotWithShape="0">
                  <a:srgbClr val="FFC7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17" name="Shape 817"/>
              <p:cNvSpPr/>
              <p:nvPr/>
            </p:nvSpPr>
            <p:spPr>
              <a:xfrm rot="20883926" flipH="1">
                <a:off x="370119" y="1165166"/>
                <a:ext cx="475501" cy="122575"/>
              </a:xfrm>
              <a:prstGeom prst="ellipse">
                <a:avLst/>
              </a:prstGeom>
              <a:solidFill>
                <a:srgbClr val="FFC700"/>
              </a:solidFill>
              <a:ln w="12700" cap="flat">
                <a:noFill/>
                <a:miter lim="400000"/>
              </a:ln>
              <a:effectLst>
                <a:outerShdw blurRad="38100" dist="25400" dir="5400000" rotWithShape="0">
                  <a:srgbClr val="FFC7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821" name="Group 821"/>
            <p:cNvGrpSpPr/>
            <p:nvPr/>
          </p:nvGrpSpPr>
          <p:grpSpPr>
            <a:xfrm rot="1900849">
              <a:off x="789506" y="439831"/>
              <a:ext cx="327753" cy="455919"/>
              <a:chOff x="0" y="0"/>
              <a:chExt cx="327751" cy="455917"/>
            </a:xfrm>
          </p:grpSpPr>
          <p:sp>
            <p:nvSpPr>
              <p:cNvPr id="819" name="Shape 819"/>
              <p:cNvSpPr/>
              <p:nvPr/>
            </p:nvSpPr>
            <p:spPr>
              <a:xfrm rot="19564506">
                <a:off x="37066" y="1454"/>
                <a:ext cx="50420" cy="148209"/>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20" name="Shape 820"/>
              <p:cNvSpPr/>
              <p:nvPr/>
            </p:nvSpPr>
            <p:spPr>
              <a:xfrm rot="19564506">
                <a:off x="240266" y="306254"/>
                <a:ext cx="50420" cy="148209"/>
              </a:xfrm>
              <a:prstGeom prst="ellipse">
                <a:avLst/>
              </a:prstGeom>
              <a:blipFill rotWithShape="1">
                <a:blip r:embed="rId2"/>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grpSp>
        <p:nvGrpSpPr>
          <p:cNvPr id="826" name="Group 826"/>
          <p:cNvGrpSpPr/>
          <p:nvPr/>
        </p:nvGrpSpPr>
        <p:grpSpPr>
          <a:xfrm rot="12880717" flipH="1">
            <a:off x="4174815" y="2925375"/>
            <a:ext cx="3550518" cy="1497905"/>
            <a:chOff x="0" y="0"/>
            <a:chExt cx="3550517" cy="1497904"/>
          </a:xfrm>
        </p:grpSpPr>
        <p:sp>
          <p:nvSpPr>
            <p:cNvPr id="824" name="Shape 824"/>
            <p:cNvSpPr/>
            <p:nvPr/>
          </p:nvSpPr>
          <p:spPr>
            <a:xfrm flipH="1">
              <a:off x="1646993" y="0"/>
              <a:ext cx="1903525" cy="789398"/>
            </a:xfrm>
            <a:prstGeom prst="line">
              <a:avLst/>
            </a:prstGeom>
            <a:noFill/>
            <a:ln w="381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25" name="Shape 825"/>
            <p:cNvSpPr/>
            <p:nvPr/>
          </p:nvSpPr>
          <p:spPr>
            <a:xfrm flipV="1">
              <a:off x="0" y="749218"/>
              <a:ext cx="1748817" cy="748687"/>
            </a:xfrm>
            <a:prstGeom prst="line">
              <a:avLst/>
            </a:prstGeom>
            <a:noFill/>
            <a:ln w="381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829" name="Group 829"/>
          <p:cNvGrpSpPr/>
          <p:nvPr/>
        </p:nvGrpSpPr>
        <p:grpSpPr>
          <a:xfrm rot="20905338">
            <a:off x="4798660" y="1890527"/>
            <a:ext cx="2286023" cy="964436"/>
            <a:chOff x="0" y="0"/>
            <a:chExt cx="2286021" cy="964434"/>
          </a:xfrm>
        </p:grpSpPr>
        <p:sp>
          <p:nvSpPr>
            <p:cNvPr id="827" name="Shape 827"/>
            <p:cNvSpPr/>
            <p:nvPr/>
          </p:nvSpPr>
          <p:spPr>
            <a:xfrm flipH="1">
              <a:off x="1060426" y="0"/>
              <a:ext cx="1225596" cy="508259"/>
            </a:xfrm>
            <a:prstGeom prst="line">
              <a:avLst/>
            </a:prstGeom>
            <a:noFill/>
            <a:ln w="381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28" name="Shape 828"/>
            <p:cNvSpPr/>
            <p:nvPr/>
          </p:nvSpPr>
          <p:spPr>
            <a:xfrm flipV="1">
              <a:off x="0" y="482388"/>
              <a:ext cx="1125987" cy="482047"/>
            </a:xfrm>
            <a:prstGeom prst="line">
              <a:avLst/>
            </a:prstGeom>
            <a:noFill/>
            <a:ln w="381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34" name="Shape 768"/>
          <p:cNvSpPr/>
          <p:nvPr/>
        </p:nvSpPr>
        <p:spPr>
          <a:xfrm>
            <a:off x="248424" y="1344492"/>
            <a:ext cx="3148298" cy="87203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2400"/>
            </a:pPr>
            <a:r>
              <a:rPr dirty="0"/>
              <a:t>Listen to Stereo Music</a:t>
            </a:r>
            <a:br>
              <a:rPr dirty="0"/>
            </a:br>
            <a:r>
              <a:rPr lang="bo-CN" sz="2600" i="0" u="none" strike="noStrike" dirty="0">
                <a:solidFill>
                  <a:schemeClr val="tx1"/>
                </a:solidFill>
                <a:effectLst/>
                <a:latin typeface="Monlam Uni OuChan2"/>
                <a:cs typeface="Monlam Uni OuChan2"/>
              </a:rPr>
              <a:t>མཉམ་སྒྲའི་</a:t>
            </a:r>
            <a:r>
              <a:rPr lang="bo-CN" sz="2600" dirty="0">
                <a:solidFill>
                  <a:schemeClr val="tx1"/>
                </a:solidFill>
                <a:latin typeface="Monlam Uni OuChan2"/>
                <a:cs typeface="Monlam Uni OuChan2"/>
              </a:rPr>
              <a:t>གླུ་གཞས་</a:t>
            </a:r>
            <a:r>
              <a:rPr lang="bo-CN" sz="2600" i="0" u="none" strike="noStrike" dirty="0">
                <a:solidFill>
                  <a:schemeClr val="tx1"/>
                </a:solidFill>
                <a:effectLst/>
                <a:latin typeface="Monlam Uni OuChan2"/>
                <a:cs typeface="Monlam Uni OuChan2"/>
              </a:rPr>
              <a:t>ལ་ཉོན།</a:t>
            </a:r>
            <a:endParaRPr sz="2600" dirty="0">
              <a:solidFill>
                <a:schemeClr val="tx1"/>
              </a:solidFill>
              <a:latin typeface="Monlam Uni OuChan2"/>
              <a:cs typeface="Monlam Uni OuChan2"/>
            </a:endParaRPr>
          </a:p>
        </p:txBody>
      </p:sp>
      <p:sp>
        <p:nvSpPr>
          <p:cNvPr id="33" name="Shape 702"/>
          <p:cNvSpPr/>
          <p:nvPr/>
        </p:nvSpPr>
        <p:spPr>
          <a:xfrm>
            <a:off x="250866" y="163588"/>
            <a:ext cx="8111981" cy="9335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b="1"/>
            </a:pPr>
            <a:r>
              <a:rPr dirty="0"/>
              <a:t>Detection of Sound Source (Spatial Hearing)</a:t>
            </a:r>
            <a:br>
              <a:rPr dirty="0"/>
            </a:br>
            <a:r>
              <a:rPr sz="2600" dirty="0" err="1">
                <a:latin typeface="Monlam Uni OuChan2"/>
                <a:cs typeface="Monlam Uni OuChan2"/>
              </a:rPr>
              <a:t>སྒྲའི</a:t>
            </a:r>
            <a:r>
              <a:rPr sz="2600" dirty="0">
                <a:latin typeface="Monlam Uni OuChan2"/>
                <a:cs typeface="Monlam Uni OuChan2"/>
              </a:rPr>
              <a:t>་</a:t>
            </a:r>
            <a:r>
              <a:rPr lang="bo-CN" sz="2600" i="0" u="none" strike="noStrike" dirty="0">
                <a:effectLst/>
                <a:latin typeface="Monlam Uni OuChan2"/>
                <a:cs typeface="Monlam Uni OuChan2"/>
              </a:rPr>
              <a:t>འབྱུང་</a:t>
            </a:r>
            <a:r>
              <a:rPr sz="2600" dirty="0" err="1">
                <a:latin typeface="Monlam Uni OuChan2"/>
                <a:cs typeface="Monlam Uni OuChan2"/>
              </a:rPr>
              <a:t>ཁུངས</a:t>
            </a:r>
            <a:r>
              <a:rPr sz="2600" dirty="0">
                <a:latin typeface="Monlam Uni OuChan2"/>
                <a:cs typeface="Monlam Uni OuChan2"/>
              </a:rPr>
              <a:t>་</a:t>
            </a:r>
            <a:r>
              <a:rPr lang="bo-CN" sz="2600" i="0" u="none" strike="noStrike" dirty="0">
                <a:effectLst/>
                <a:latin typeface="Monlam Uni OuChan2"/>
                <a:cs typeface="Monlam Uni OuChan2"/>
              </a:rPr>
              <a:t>ཤེས་རྟོགས་བྱེད་ཚུལ།</a:t>
            </a:r>
            <a:r>
              <a:rPr lang="en-US" sz="2600" i="0" u="none" strike="noStrike" dirty="0">
                <a:effectLst/>
                <a:latin typeface="Monlam Uni OuChan2"/>
                <a:cs typeface="Monlam Uni OuChan2"/>
              </a:rPr>
              <a:t> </a:t>
            </a:r>
            <a:r>
              <a:rPr sz="2600" dirty="0">
                <a:latin typeface="Monlam Uni OuChan2"/>
                <a:cs typeface="Monlam Uni OuChan2"/>
              </a:rPr>
              <a:t>(</a:t>
            </a:r>
            <a:r>
              <a:rPr lang="bo-CN" sz="2600" i="0" u="none" strike="noStrike" dirty="0">
                <a:effectLst/>
                <a:latin typeface="Monlam Uni OuChan2"/>
                <a:cs typeface="Monlam Uni OuChan2"/>
              </a:rPr>
              <a:t>གོ་ཡུལ་གྱི་ཐོས་ཚོར།</a:t>
            </a:r>
            <a:r>
              <a:rPr sz="2600" dirty="0">
                <a:latin typeface="Monlam Uni OuChan2"/>
                <a:cs typeface="Monlam Uni OuChan2"/>
              </a:rPr>
              <a:t>)</a:t>
            </a:r>
          </a:p>
        </p:txBody>
      </p:sp>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p:nvPr/>
        </p:nvSpPr>
        <p:spPr>
          <a:xfrm>
            <a:off x="-38100" y="-25400"/>
            <a:ext cx="9207500" cy="6908800"/>
          </a:xfrm>
          <a:prstGeom prst="rect">
            <a:avLst/>
          </a:prstGeom>
          <a:solidFill>
            <a:srgbClr val="000000"/>
          </a:solidFill>
          <a:ln w="25400">
            <a:solidFill>
              <a:srgbClr val="000000"/>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9" name="Shape 35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4</a:t>
            </a:fld>
            <a:endParaRPr/>
          </a:p>
        </p:txBody>
      </p:sp>
      <p:sp>
        <p:nvSpPr>
          <p:cNvPr id="4" name="Shape 697"/>
          <p:cNvSpPr/>
          <p:nvPr/>
        </p:nvSpPr>
        <p:spPr>
          <a:xfrm>
            <a:off x="3522910" y="2946817"/>
            <a:ext cx="2098181" cy="964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4000">
                <a:solidFill>
                  <a:srgbClr val="FFFFFF"/>
                </a:solidFill>
              </a:defRPr>
            </a:lvl1pPr>
          </a:lstStyle>
          <a:p>
            <a:r>
              <a:rPr lang="de-CH" sz="2800" dirty="0" err="1"/>
              <a:t>Projector</a:t>
            </a:r>
            <a:r>
              <a:rPr sz="2800" dirty="0"/>
              <a:t> off</a:t>
            </a:r>
            <a:r>
              <a:rPr lang="de-CH" sz="2800" dirty="0"/>
              <a:t/>
            </a:r>
            <a:br>
              <a:rPr lang="de-CH" sz="2800" dirty="0"/>
            </a:br>
            <a:r>
              <a:rPr lang="de-CH" sz="2800" dirty="0"/>
              <a:t>Experiments</a:t>
            </a:r>
            <a:endParaRPr sz="2800" dirty="0"/>
          </a:p>
        </p:txBody>
      </p:sp>
    </p:spTree>
  </p:cSld>
  <p:clrMapOvr>
    <a:masterClrMapping/>
  </p:clrMapOvr>
  <p:transition xmlns:p14="http://schemas.microsoft.com/office/powerpoint/2010/mai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Shape 831"/>
          <p:cNvSpPr/>
          <p:nvPr/>
        </p:nvSpPr>
        <p:spPr>
          <a:xfrm>
            <a:off x="-38100" y="-25400"/>
            <a:ext cx="9207500" cy="6908800"/>
          </a:xfrm>
          <a:prstGeom prst="rect">
            <a:avLst/>
          </a:prstGeom>
          <a:solidFill>
            <a:srgbClr val="000000"/>
          </a:solidFill>
          <a:ln w="25400">
            <a:solidFill>
              <a:srgbClr val="000000"/>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2" name="Shape 83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40</a:t>
            </a:fld>
            <a:endParaRPr/>
          </a:p>
        </p:txBody>
      </p:sp>
      <p:sp>
        <p:nvSpPr>
          <p:cNvPr id="5" name="Shape 697"/>
          <p:cNvSpPr/>
          <p:nvPr/>
        </p:nvSpPr>
        <p:spPr>
          <a:xfrm>
            <a:off x="3522910" y="2946817"/>
            <a:ext cx="2098181" cy="964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4000">
                <a:solidFill>
                  <a:srgbClr val="FFFFFF"/>
                </a:solidFill>
              </a:defRPr>
            </a:lvl1pPr>
          </a:lstStyle>
          <a:p>
            <a:r>
              <a:rPr lang="de-CH" sz="2800" dirty="0" err="1"/>
              <a:t>Projector</a:t>
            </a:r>
            <a:r>
              <a:rPr sz="2800" dirty="0"/>
              <a:t> off</a:t>
            </a:r>
            <a:r>
              <a:rPr lang="de-CH" sz="2800" dirty="0"/>
              <a:t/>
            </a:r>
            <a:br>
              <a:rPr lang="de-CH" sz="2800" dirty="0"/>
            </a:br>
            <a:r>
              <a:rPr lang="de-CH" sz="2800" dirty="0"/>
              <a:t>Experiments</a:t>
            </a:r>
            <a:endParaRPr sz="2800" dirty="0"/>
          </a:p>
        </p:txBody>
      </p:sp>
    </p:spTree>
  </p:cSld>
  <p:clrMapOvr>
    <a:masterClrMapping/>
  </p:clrMapOvr>
  <p:transition xmlns:p14="http://schemas.microsoft.com/office/powerpoint/2010/main" spd="slow"/>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38" name="Group 838"/>
          <p:cNvGrpSpPr/>
          <p:nvPr/>
        </p:nvGrpSpPr>
        <p:grpSpPr>
          <a:xfrm>
            <a:off x="355600" y="368300"/>
            <a:ext cx="8426404" cy="5803900"/>
            <a:chOff x="0" y="0"/>
            <a:chExt cx="8426403" cy="5803900"/>
          </a:xfrm>
        </p:grpSpPr>
        <p:pic>
          <p:nvPicPr>
            <p:cNvPr id="836" name="droppedImage.tiff"/>
            <p:cNvPicPr>
              <a:picLocks noChangeAspect="1"/>
            </p:cNvPicPr>
            <p:nvPr/>
          </p:nvPicPr>
          <p:blipFill>
            <a:blip r:embed="rId2"/>
            <a:stretch>
              <a:fillRect/>
            </a:stretch>
          </p:blipFill>
          <p:spPr>
            <a:xfrm>
              <a:off x="0" y="0"/>
              <a:ext cx="8426403" cy="5803900"/>
            </a:xfrm>
            <a:prstGeom prst="rect">
              <a:avLst/>
            </a:prstGeom>
            <a:ln w="12700" cap="flat">
              <a:noFill/>
              <a:miter lim="400000"/>
            </a:ln>
            <a:effectLst/>
          </p:spPr>
        </p:pic>
        <p:sp>
          <p:nvSpPr>
            <p:cNvPr id="837" name="Shape 837"/>
            <p:cNvSpPr/>
            <p:nvPr/>
          </p:nvSpPr>
          <p:spPr>
            <a:xfrm>
              <a:off x="3356079" y="2842374"/>
              <a:ext cx="1202252" cy="471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defTabSz="406400">
                <a:tabLst>
                  <a:tab pos="3606800" algn="l"/>
                </a:tabLst>
                <a:defRPr sz="2400">
                  <a:latin typeface="Monlam Uni OuChan2"/>
                  <a:ea typeface="Monlam Uni OuChan2"/>
                  <a:cs typeface="Monlam Uni OuChan2"/>
                  <a:sym typeface="Monlam Uni OuChan2"/>
                </a:defRPr>
              </a:lvl1pPr>
            </a:lstStyle>
            <a:p>
              <a:pPr>
                <a:defRPr>
                  <a:latin typeface="Helvetica"/>
                  <a:ea typeface="Helvetica"/>
                  <a:cs typeface="Helvetica"/>
                  <a:sym typeface="Helvetica"/>
                </a:defRPr>
              </a:pPr>
              <a:r>
                <a:rPr lang="bo-CN" dirty="0">
                  <a:solidFill>
                    <a:srgbClr val="FF0000"/>
                  </a:solidFill>
                  <a:latin typeface="Monlam Uni OuChan2"/>
                  <a:ea typeface="Monlam Uni OuChan2"/>
                  <a:cs typeface="Monlam Uni OuChan2"/>
                  <a:sym typeface="Monlam Uni OuChan2"/>
                </a:rPr>
                <a:t>སྣང་རུང་གི་འོད།</a:t>
              </a:r>
            </a:p>
          </p:txBody>
        </p:sp>
      </p:grpSp>
      <p:sp>
        <p:nvSpPr>
          <p:cNvPr id="839" name="Shape 83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41</a:t>
            </a:fld>
            <a:endParaRPr/>
          </a:p>
        </p:txBody>
      </p:sp>
      <p:sp>
        <p:nvSpPr>
          <p:cNvPr id="840" name="Shape 840"/>
          <p:cNvSpPr/>
          <p:nvPr/>
        </p:nvSpPr>
        <p:spPr>
          <a:xfrm>
            <a:off x="-12700" y="5359400"/>
            <a:ext cx="9156700" cy="1257300"/>
          </a:xfrm>
          <a:prstGeom prst="rect">
            <a:avLst/>
          </a:prstGeom>
          <a:solidFill>
            <a:srgbClr val="DCEDFF"/>
          </a:solidFill>
          <a:ln w="25400">
            <a:solidFill>
              <a:srgbClr val="DCEDFF"/>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1" name="Shape 841"/>
          <p:cNvSpPr/>
          <p:nvPr/>
        </p:nvSpPr>
        <p:spPr>
          <a:xfrm>
            <a:off x="889000" y="25400"/>
            <a:ext cx="7366000" cy="5627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lnSpc>
                <a:spcPct val="115000"/>
              </a:lnSpc>
              <a:defRPr sz="2400"/>
            </a:pPr>
            <a:r>
              <a:rPr b="1" dirty="0"/>
              <a:t>Electromagnetic Spectrum       </a:t>
            </a:r>
            <a:r>
              <a:rPr sz="2600" dirty="0" err="1">
                <a:latin typeface="Monlam Uni OuChan2"/>
                <a:cs typeface="Monlam Uni OuChan2"/>
              </a:rPr>
              <a:t>གློག་ཁབ་ལེན་གྱི</a:t>
            </a:r>
            <a:r>
              <a:rPr sz="2600" dirty="0">
                <a:latin typeface="Monlam Uni OuChan2"/>
                <a:cs typeface="Monlam Uni OuChan2"/>
              </a:rPr>
              <a:t>་</a:t>
            </a:r>
            <a:r>
              <a:rPr lang="bo-CN" sz="2600" dirty="0">
                <a:latin typeface="Monlam Uni OuChan2"/>
                <a:cs typeface="Monlam Uni OuChan2"/>
              </a:rPr>
              <a:t>འོད་ཤལ།</a:t>
            </a:r>
            <a:endParaRPr sz="2600" dirty="0">
              <a:latin typeface="Monlam Uni OuChan2"/>
              <a:cs typeface="Monlam Uni OuChan2"/>
            </a:endParaRPr>
          </a:p>
        </p:txBody>
      </p:sp>
      <p:grpSp>
        <p:nvGrpSpPr>
          <p:cNvPr id="845" name="Group 845"/>
          <p:cNvGrpSpPr/>
          <p:nvPr/>
        </p:nvGrpSpPr>
        <p:grpSpPr>
          <a:xfrm>
            <a:off x="1066800" y="5181600"/>
            <a:ext cx="6464573" cy="990009"/>
            <a:chOff x="0" y="0"/>
            <a:chExt cx="6464572" cy="990008"/>
          </a:xfrm>
        </p:grpSpPr>
        <p:sp>
          <p:nvSpPr>
            <p:cNvPr id="842" name="Shape 842"/>
            <p:cNvSpPr/>
            <p:nvPr/>
          </p:nvSpPr>
          <p:spPr>
            <a:xfrm>
              <a:off x="0" y="0"/>
              <a:ext cx="2471366" cy="698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defRPr sz="2000" b="1"/>
              </a:pPr>
              <a:r>
                <a:t>Shorter wavelength</a:t>
              </a:r>
              <a:br/>
              <a:r>
                <a:rPr sz="1800" b="0"/>
                <a:t>རླབ་ཐག་ཐུང་བ།</a:t>
              </a:r>
            </a:p>
          </p:txBody>
        </p:sp>
        <p:sp>
          <p:nvSpPr>
            <p:cNvPr id="843" name="Shape 843"/>
            <p:cNvSpPr/>
            <p:nvPr/>
          </p:nvSpPr>
          <p:spPr>
            <a:xfrm>
              <a:off x="4267199" y="0"/>
              <a:ext cx="2197374" cy="9900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r">
                <a:defRPr sz="2000" b="1"/>
              </a:pPr>
              <a:r>
                <a:rPr sz="1800"/>
                <a:t>Longer wavelength</a:t>
              </a:r>
              <a:br>
                <a:rPr sz="1800"/>
              </a:br>
              <a:r>
                <a:rPr sz="1800" b="0"/>
                <a:t>རླབ་ཐག་རིང་བ།</a:t>
              </a:r>
              <a:br>
                <a:rPr sz="1800" b="0"/>
              </a:br>
              <a:endParaRPr sz="1800" b="0"/>
            </a:p>
          </p:txBody>
        </p:sp>
        <p:sp>
          <p:nvSpPr>
            <p:cNvPr id="844" name="Shape 844"/>
            <p:cNvSpPr/>
            <p:nvPr/>
          </p:nvSpPr>
          <p:spPr>
            <a:xfrm flipH="1">
              <a:off x="2592255" y="395089"/>
              <a:ext cx="1624453" cy="7"/>
            </a:xfrm>
            <a:prstGeom prst="line">
              <a:avLst/>
            </a:prstGeom>
            <a:noFill/>
            <a:ln w="508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grpSp>
      <p:grpSp>
        <p:nvGrpSpPr>
          <p:cNvPr id="849" name="Group 849"/>
          <p:cNvGrpSpPr/>
          <p:nvPr/>
        </p:nvGrpSpPr>
        <p:grpSpPr>
          <a:xfrm>
            <a:off x="1054100" y="5892800"/>
            <a:ext cx="6490147" cy="1015409"/>
            <a:chOff x="0" y="0"/>
            <a:chExt cx="6490146" cy="1015408"/>
          </a:xfrm>
        </p:grpSpPr>
        <p:sp>
          <p:nvSpPr>
            <p:cNvPr id="846" name="Shape 846"/>
            <p:cNvSpPr/>
            <p:nvPr/>
          </p:nvSpPr>
          <p:spPr>
            <a:xfrm>
              <a:off x="0" y="0"/>
              <a:ext cx="1651435" cy="660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defRPr sz="1800" b="1">
                  <a:latin typeface="+mn-lt"/>
                  <a:ea typeface="+mn-ea"/>
                  <a:cs typeface="+mn-cs"/>
                  <a:sym typeface="Arial"/>
                </a:defRPr>
              </a:pPr>
              <a:r>
                <a:t>Higher energy</a:t>
              </a:r>
              <a:br/>
              <a:r>
                <a:rPr b="0"/>
                <a:t>ནུས་པ་མཐོ་བ།</a:t>
              </a:r>
            </a:p>
          </p:txBody>
        </p:sp>
        <p:sp>
          <p:nvSpPr>
            <p:cNvPr id="847" name="Shape 847"/>
            <p:cNvSpPr/>
            <p:nvPr/>
          </p:nvSpPr>
          <p:spPr>
            <a:xfrm>
              <a:off x="4889499" y="25400"/>
              <a:ext cx="1600648" cy="9900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R="186690" algn="r">
                <a:defRPr sz="1800" b="1"/>
              </a:pPr>
              <a:r>
                <a:t>Lower energy</a:t>
              </a:r>
              <a:br/>
              <a:r>
                <a:rPr b="0"/>
                <a:t>ནུས་པ་དམའ་བ།</a:t>
              </a:r>
              <a:br>
                <a:rPr b="0"/>
              </a:br>
              <a:endParaRPr b="0"/>
            </a:p>
          </p:txBody>
        </p:sp>
        <p:sp>
          <p:nvSpPr>
            <p:cNvPr id="848" name="Shape 848"/>
            <p:cNvSpPr/>
            <p:nvPr/>
          </p:nvSpPr>
          <p:spPr>
            <a:xfrm flipV="1">
              <a:off x="1841500" y="406405"/>
              <a:ext cx="2916182" cy="1"/>
            </a:xfrm>
            <a:prstGeom prst="line">
              <a:avLst/>
            </a:prstGeom>
            <a:noFill/>
            <a:ln w="508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 grpId="1" animBg="1" advAuto="0"/>
      <p:bldP spid="849" grpId="2"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Shape 85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42</a:t>
            </a:fld>
            <a:endParaRPr/>
          </a:p>
        </p:txBody>
      </p:sp>
      <p:sp>
        <p:nvSpPr>
          <p:cNvPr id="852" name="Shape 852"/>
          <p:cNvSpPr/>
          <p:nvPr/>
        </p:nvSpPr>
        <p:spPr>
          <a:xfrm>
            <a:off x="264699" y="178620"/>
            <a:ext cx="8111981" cy="5334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600" b="1"/>
            </a:lvl1pPr>
          </a:lstStyle>
          <a:p>
            <a:r>
              <a:rPr dirty="0"/>
              <a:t>Sound Spectrum of Human Ear         </a:t>
            </a:r>
            <a:r>
              <a:rPr sz="2800" dirty="0" err="1"/>
              <a:t>མིའི་རྣ་བའི་གོ་ཚད</a:t>
            </a:r>
            <a:r>
              <a:rPr sz="2800" dirty="0"/>
              <a:t>།</a:t>
            </a:r>
          </a:p>
        </p:txBody>
      </p:sp>
      <p:pic>
        <p:nvPicPr>
          <p:cNvPr id="853" name="pasted-image.png"/>
          <p:cNvPicPr>
            <a:picLocks noChangeAspect="1"/>
          </p:cNvPicPr>
          <p:nvPr/>
        </p:nvPicPr>
        <p:blipFill>
          <a:blip r:embed="rId3"/>
          <a:stretch>
            <a:fillRect/>
          </a:stretch>
        </p:blipFill>
        <p:spPr>
          <a:xfrm>
            <a:off x="214489" y="729502"/>
            <a:ext cx="8715022" cy="4452584"/>
          </a:xfrm>
          <a:prstGeom prst="rect">
            <a:avLst/>
          </a:prstGeom>
          <a:ln w="12700">
            <a:miter lim="400000"/>
          </a:ln>
        </p:spPr>
      </p:pic>
      <p:sp>
        <p:nvSpPr>
          <p:cNvPr id="854" name="Shape 854"/>
          <p:cNvSpPr/>
          <p:nvPr/>
        </p:nvSpPr>
        <p:spPr>
          <a:xfrm>
            <a:off x="252571" y="5477664"/>
            <a:ext cx="8983853" cy="8720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rPr b="1" dirty="0"/>
              <a:t>Audible</a:t>
            </a:r>
            <a:r>
              <a:rPr dirty="0"/>
              <a:t> frequencies is 20 to 20,000 Hz </a:t>
            </a:r>
            <a:br>
              <a:rPr dirty="0"/>
            </a:br>
            <a:r>
              <a:rPr lang="bo-CN" sz="2600" dirty="0">
                <a:latin typeface="Monlam Uni OuChan2"/>
                <a:cs typeface="Monlam Uni OuChan2"/>
              </a:rPr>
              <a:t>མིའི་ཐོས་རུང་གི་</a:t>
            </a:r>
            <a:r>
              <a:rPr sz="2600" dirty="0" err="1">
                <a:latin typeface="Monlam Uni OuChan2"/>
                <a:cs typeface="Monlam Uni OuChan2"/>
              </a:rPr>
              <a:t>ཟློས་ཕྱོད</a:t>
            </a:r>
            <a:r>
              <a:rPr sz="2600" dirty="0">
                <a:latin typeface="Monlam Uni OuChan2"/>
                <a:cs typeface="Monlam Uni OuChan2"/>
              </a:rPr>
              <a:t>་</a:t>
            </a:r>
            <a:r>
              <a:rPr lang="bo-CN" sz="2600" dirty="0">
                <a:latin typeface="Monlam Uni OuChan2"/>
                <a:cs typeface="Monlam Uni OuChan2"/>
              </a:rPr>
              <a:t>ནི་</a:t>
            </a:r>
            <a:r>
              <a:rPr sz="2600" dirty="0" err="1">
                <a:latin typeface="Monlam Uni OuChan2"/>
                <a:cs typeface="Monlam Uni OuChan2"/>
              </a:rPr>
              <a:t>ཧར</a:t>
            </a:r>
            <a:r>
              <a:rPr sz="2600" dirty="0">
                <a:latin typeface="Monlam Uni OuChan2"/>
                <a:cs typeface="Monlam Uni OuChan2"/>
              </a:rPr>
              <a:t>་</a:t>
            </a:r>
            <a:r>
              <a:rPr lang="bo-CN" sz="2600" dirty="0">
                <a:latin typeface="Monlam Uni OuChan2"/>
                <a:cs typeface="Monlam Uni OuChan2"/>
              </a:rPr>
              <a:t>ཚི་</a:t>
            </a:r>
            <a:r>
              <a:rPr lang="en-US" sz="2600" dirty="0">
                <a:latin typeface="Monlam Uni OuChan2"/>
                <a:cs typeface="Monlam Uni OuChan2"/>
              </a:rPr>
              <a:t> </a:t>
            </a:r>
            <a:r>
              <a:rPr sz="2600" dirty="0">
                <a:latin typeface="Monlam Uni OuChan2"/>
                <a:cs typeface="Monlam Uni OuChan2"/>
              </a:rPr>
              <a:t>༢༠ </a:t>
            </a:r>
            <a:r>
              <a:rPr sz="2600" dirty="0" err="1">
                <a:latin typeface="Monlam Uni OuChan2"/>
                <a:cs typeface="Monlam Uni OuChan2"/>
              </a:rPr>
              <a:t>ནས་ཧར</a:t>
            </a:r>
            <a:r>
              <a:rPr sz="2600" dirty="0">
                <a:latin typeface="Monlam Uni OuChan2"/>
                <a:cs typeface="Monlam Uni OuChan2"/>
              </a:rPr>
              <a:t>་</a:t>
            </a:r>
            <a:r>
              <a:rPr lang="bo-CN" sz="2600" dirty="0">
                <a:latin typeface="Monlam Uni OuChan2"/>
                <a:cs typeface="Monlam Uni OuChan2"/>
              </a:rPr>
              <a:t>ཚི་ </a:t>
            </a:r>
            <a:r>
              <a:rPr sz="2600" dirty="0">
                <a:latin typeface="Monlam Uni OuChan2"/>
                <a:cs typeface="Monlam Uni OuChan2"/>
              </a:rPr>
              <a:t>༢༠</a:t>
            </a:r>
            <a:r>
              <a:rPr lang="en-US" sz="2600" dirty="0">
                <a:latin typeface="Monlam Uni OuChan2"/>
                <a:cs typeface="Monlam Uni OuChan2"/>
              </a:rPr>
              <a:t>,</a:t>
            </a:r>
            <a:r>
              <a:rPr sz="2600" dirty="0">
                <a:latin typeface="Monlam Uni OuChan2"/>
                <a:cs typeface="Monlam Uni OuChan2"/>
              </a:rPr>
              <a:t>༠༠༠ </a:t>
            </a:r>
            <a:r>
              <a:rPr sz="2600" dirty="0" err="1">
                <a:latin typeface="Monlam Uni OuChan2"/>
                <a:cs typeface="Monlam Uni OuChan2"/>
              </a:rPr>
              <a:t>བར</a:t>
            </a:r>
            <a:r>
              <a:rPr lang="bo-CN" sz="2600" dirty="0">
                <a:latin typeface="Monlam Uni OuChan2"/>
                <a:cs typeface="Monlam Uni OuChan2"/>
              </a:rPr>
              <a:t>་ཡིན།</a:t>
            </a:r>
            <a:endParaRPr sz="2600" dirty="0">
              <a:latin typeface="Monlam Uni OuChan2"/>
              <a:cs typeface="Monlam Uni OuChan2"/>
            </a:endParaRPr>
          </a:p>
        </p:txBody>
      </p:sp>
      <p:grpSp>
        <p:nvGrpSpPr>
          <p:cNvPr id="862" name="Group 862"/>
          <p:cNvGrpSpPr/>
          <p:nvPr/>
        </p:nvGrpSpPr>
        <p:grpSpPr>
          <a:xfrm>
            <a:off x="219396" y="4965310"/>
            <a:ext cx="8785810" cy="342901"/>
            <a:chOff x="0" y="0"/>
            <a:chExt cx="8785808" cy="342900"/>
          </a:xfrm>
        </p:grpSpPr>
        <p:sp>
          <p:nvSpPr>
            <p:cNvPr id="855" name="Shape 855"/>
            <p:cNvSpPr/>
            <p:nvPr/>
          </p:nvSpPr>
          <p:spPr>
            <a:xfrm>
              <a:off x="0" y="31750"/>
              <a:ext cx="8743307" cy="2794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56" name="Shape 856"/>
            <p:cNvSpPr/>
            <p:nvPr/>
          </p:nvSpPr>
          <p:spPr>
            <a:xfrm>
              <a:off x="33729" y="0"/>
              <a:ext cx="848520"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lvl1pPr>
            </a:lstStyle>
            <a:p>
              <a:r>
                <a:t>21.95 m</a:t>
              </a:r>
            </a:p>
          </p:txBody>
        </p:sp>
        <p:sp>
          <p:nvSpPr>
            <p:cNvPr id="857" name="Shape 857"/>
            <p:cNvSpPr/>
            <p:nvPr/>
          </p:nvSpPr>
          <p:spPr>
            <a:xfrm>
              <a:off x="1533126" y="0"/>
              <a:ext cx="735510"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lvl1pPr>
            </a:lstStyle>
            <a:p>
              <a:r>
                <a:t>5.46 m</a:t>
              </a:r>
            </a:p>
          </p:txBody>
        </p:sp>
        <p:sp>
          <p:nvSpPr>
            <p:cNvPr id="858" name="Shape 858"/>
            <p:cNvSpPr/>
            <p:nvPr/>
          </p:nvSpPr>
          <p:spPr>
            <a:xfrm>
              <a:off x="3148889" y="0"/>
              <a:ext cx="735509"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lvl1pPr>
            </a:lstStyle>
            <a:p>
              <a:r>
                <a:t>1.37 m</a:t>
              </a:r>
            </a:p>
          </p:txBody>
        </p:sp>
        <p:sp>
          <p:nvSpPr>
            <p:cNvPr id="859" name="Shape 859"/>
            <p:cNvSpPr/>
            <p:nvPr/>
          </p:nvSpPr>
          <p:spPr>
            <a:xfrm>
              <a:off x="4777351" y="0"/>
              <a:ext cx="735510"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lvl1pPr>
            </a:lstStyle>
            <a:p>
              <a:r>
                <a:t>0.34 m</a:t>
              </a:r>
            </a:p>
          </p:txBody>
        </p:sp>
        <p:sp>
          <p:nvSpPr>
            <p:cNvPr id="860" name="Shape 860"/>
            <p:cNvSpPr/>
            <p:nvPr/>
          </p:nvSpPr>
          <p:spPr>
            <a:xfrm>
              <a:off x="6405814" y="0"/>
              <a:ext cx="735510"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lvl1pPr>
            </a:lstStyle>
            <a:p>
              <a:r>
                <a:t>0.09 m</a:t>
              </a:r>
            </a:p>
          </p:txBody>
        </p:sp>
        <p:sp>
          <p:nvSpPr>
            <p:cNvPr id="861" name="Shape 861"/>
            <p:cNvSpPr/>
            <p:nvPr/>
          </p:nvSpPr>
          <p:spPr>
            <a:xfrm>
              <a:off x="8050300" y="0"/>
              <a:ext cx="735509"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lvl1pPr>
            </a:lstStyle>
            <a:p>
              <a:r>
                <a:t>0.02 m</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Shape 86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43</a:t>
            </a:fld>
            <a:endParaRPr/>
          </a:p>
        </p:txBody>
      </p:sp>
      <p:sp>
        <p:nvSpPr>
          <p:cNvPr id="867" name="Shape 867"/>
          <p:cNvSpPr/>
          <p:nvPr/>
        </p:nvSpPr>
        <p:spPr>
          <a:xfrm>
            <a:off x="108179" y="5788626"/>
            <a:ext cx="9053761" cy="8104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pPr>
            <a:r>
              <a:rPr b="1" dirty="0"/>
              <a:t>Ultrasound</a:t>
            </a:r>
            <a:r>
              <a:rPr dirty="0"/>
              <a:t> covers frequencies from 20’000 Hz up to several gigahertz.</a:t>
            </a:r>
            <a:br>
              <a:rPr dirty="0"/>
            </a:br>
            <a:r>
              <a:rPr lang="bo-CN" sz="2400" dirty="0">
                <a:latin typeface="Monlam Uni OuChan2"/>
                <a:cs typeface="Monlam Uni OuChan2"/>
              </a:rPr>
              <a:t>ཐོས་བརྒལ་གྱི་</a:t>
            </a:r>
            <a:r>
              <a:rPr sz="2400" dirty="0" err="1">
                <a:latin typeface="Monlam Uni OuChan2"/>
                <a:ea typeface="Monlam Uni OuChan3"/>
                <a:cs typeface="Monlam Uni OuChan2"/>
                <a:sym typeface="Monlam Uni OuChan3"/>
              </a:rPr>
              <a:t>སྒྲའི་ཁྱབས་ཚད་ནི་</a:t>
            </a:r>
            <a:r>
              <a:rPr sz="2400" dirty="0" err="1">
                <a:latin typeface="Monlam Uni OuChan2"/>
                <a:cs typeface="Monlam Uni OuChan2"/>
              </a:rPr>
              <a:t>ཧར</a:t>
            </a:r>
            <a:r>
              <a:rPr sz="2400" dirty="0">
                <a:latin typeface="Monlam Uni OuChan2"/>
                <a:cs typeface="Monlam Uni OuChan2"/>
              </a:rPr>
              <a:t>་</a:t>
            </a:r>
            <a:r>
              <a:rPr lang="bo-CN" sz="2400" dirty="0">
                <a:latin typeface="Monlam Uni OuChan2"/>
                <a:cs typeface="Monlam Uni OuChan2"/>
              </a:rPr>
              <a:t>ཚི་ </a:t>
            </a:r>
            <a:r>
              <a:rPr sz="2400" dirty="0">
                <a:latin typeface="Monlam Uni OuChan2"/>
                <a:cs typeface="Monlam Uni OuChan2"/>
              </a:rPr>
              <a:t>༢༠</a:t>
            </a:r>
            <a:r>
              <a:rPr lang="en-US" sz="2400" dirty="0">
                <a:latin typeface="Monlam Uni OuChan2"/>
                <a:cs typeface="Monlam Uni OuChan2"/>
              </a:rPr>
              <a:t>,</a:t>
            </a:r>
            <a:r>
              <a:rPr sz="2400" dirty="0">
                <a:latin typeface="Monlam Uni OuChan2"/>
                <a:cs typeface="Monlam Uni OuChan2"/>
              </a:rPr>
              <a:t>༠༠༠ </a:t>
            </a:r>
            <a:r>
              <a:rPr sz="2400" dirty="0" err="1">
                <a:latin typeface="Monlam Uni OuChan2"/>
                <a:cs typeface="Monlam Uni OuChan2"/>
              </a:rPr>
              <a:t>ནས་ཧར</a:t>
            </a:r>
            <a:r>
              <a:rPr sz="2400" dirty="0">
                <a:latin typeface="Monlam Uni OuChan2"/>
                <a:cs typeface="Monlam Uni OuChan2"/>
              </a:rPr>
              <a:t>་</a:t>
            </a:r>
            <a:r>
              <a:rPr lang="bo-CN" sz="2400" dirty="0">
                <a:latin typeface="Monlam Uni OuChan2"/>
                <a:cs typeface="Monlam Uni OuChan2"/>
              </a:rPr>
              <a:t>ཚི་</a:t>
            </a:r>
            <a:r>
              <a:rPr sz="2400" dirty="0" err="1">
                <a:latin typeface="Monlam Uni OuChan2"/>
                <a:cs typeface="Monlam Uni OuChan2"/>
              </a:rPr>
              <a:t>ས་ཡ་མང་པོ</a:t>
            </a:r>
            <a:r>
              <a:rPr lang="bo-CN" sz="2400" dirty="0">
                <a:latin typeface="Monlam Uni OuChan2"/>
                <a:cs typeface="Monlam Uni OuChan2"/>
              </a:rPr>
              <a:t>་བར་ཡིན།</a:t>
            </a:r>
            <a:endParaRPr sz="2400" dirty="0">
              <a:latin typeface="Monlam Uni OuChan2"/>
              <a:cs typeface="Monlam Uni OuChan2"/>
            </a:endParaRPr>
          </a:p>
        </p:txBody>
      </p:sp>
      <p:pic>
        <p:nvPicPr>
          <p:cNvPr id="868" name="pasted-image.png"/>
          <p:cNvPicPr>
            <a:picLocks noChangeAspect="1"/>
          </p:cNvPicPr>
          <p:nvPr/>
        </p:nvPicPr>
        <p:blipFill>
          <a:blip r:embed="rId3"/>
          <a:stretch>
            <a:fillRect/>
          </a:stretch>
        </p:blipFill>
        <p:spPr>
          <a:xfrm>
            <a:off x="233539" y="194315"/>
            <a:ext cx="8715022" cy="4452585"/>
          </a:xfrm>
          <a:prstGeom prst="rect">
            <a:avLst/>
          </a:prstGeom>
          <a:ln w="12700">
            <a:miter lim="400000"/>
          </a:ln>
        </p:spPr>
      </p:pic>
      <p:sp>
        <p:nvSpPr>
          <p:cNvPr id="869" name="Shape 869"/>
          <p:cNvSpPr/>
          <p:nvPr/>
        </p:nvSpPr>
        <p:spPr>
          <a:xfrm>
            <a:off x="122013" y="4826216"/>
            <a:ext cx="7880412" cy="8412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pPr>
            <a:r>
              <a:rPr b="1" dirty="0"/>
              <a:t>Infrasound</a:t>
            </a:r>
            <a:r>
              <a:rPr dirty="0"/>
              <a:t> covers frequencies beneath 20 Hz down to 0.1Hz.</a:t>
            </a:r>
            <a:br>
              <a:rPr dirty="0"/>
            </a:br>
            <a:r>
              <a:rPr sz="2600" dirty="0" err="1">
                <a:latin typeface="Monlam Uni OuChan2"/>
                <a:cs typeface="Monlam Uni OuChan2"/>
              </a:rPr>
              <a:t>དམ</a:t>
            </a:r>
            <a:r>
              <a:rPr lang="bo-CN" sz="2600" dirty="0">
                <a:latin typeface="Monlam Uni OuChan2"/>
                <a:ea typeface="Monlam Uni OuChan3"/>
                <a:cs typeface="Monlam Uni OuChan2"/>
                <a:sym typeface="Monlam Uni OuChan3"/>
              </a:rPr>
              <a:t>འ</a:t>
            </a:r>
            <a:r>
              <a:rPr sz="2600" dirty="0">
                <a:latin typeface="Monlam Uni OuChan2"/>
                <a:cs typeface="Monlam Uni OuChan2"/>
              </a:rPr>
              <a:t>་</a:t>
            </a:r>
            <a:r>
              <a:rPr lang="bo-CN" sz="2600" dirty="0">
                <a:latin typeface="Monlam Uni OuChan2"/>
                <a:cs typeface="Monlam Uni OuChan2"/>
              </a:rPr>
              <a:t>བརྒལ་གྱི་</a:t>
            </a:r>
            <a:r>
              <a:rPr lang="bo-CN" sz="2600" dirty="0">
                <a:latin typeface="Monlam Uni OuChan2"/>
                <a:ea typeface="Monlam Uni OuChan3"/>
                <a:cs typeface="Monlam Uni OuChan2"/>
                <a:sym typeface="Monlam Uni OuChan3"/>
              </a:rPr>
              <a:t>སྒྲའི་</a:t>
            </a:r>
            <a:r>
              <a:rPr sz="2600" dirty="0" err="1">
                <a:latin typeface="Monlam Uni OuChan2"/>
                <a:cs typeface="Monlam Uni OuChan2"/>
              </a:rPr>
              <a:t>ཁྱབས་ཚད་ནི་</a:t>
            </a:r>
            <a:r>
              <a:rPr sz="2600" dirty="0" err="1">
                <a:latin typeface="Monlam Uni OuChan2"/>
                <a:ea typeface="Monlam Uni OuChan2"/>
                <a:cs typeface="Monlam Uni OuChan2"/>
                <a:sym typeface="Monlam Uni OuChan2"/>
              </a:rPr>
              <a:t>ཧར</a:t>
            </a:r>
            <a:r>
              <a:rPr sz="2600" dirty="0">
                <a:latin typeface="Monlam Uni OuChan2"/>
                <a:ea typeface="Monlam Uni OuChan2"/>
                <a:cs typeface="Monlam Uni OuChan2"/>
                <a:sym typeface="Monlam Uni OuChan2"/>
              </a:rPr>
              <a:t>་</a:t>
            </a:r>
            <a:r>
              <a:rPr lang="bo-CN" sz="2600" dirty="0">
                <a:latin typeface="Monlam Uni OuChan2"/>
                <a:cs typeface="Monlam Uni OuChan2"/>
              </a:rPr>
              <a:t>ཚི་ </a:t>
            </a:r>
            <a:r>
              <a:rPr sz="2600" dirty="0">
                <a:latin typeface="Monlam Uni OuChan2"/>
                <a:ea typeface="Monlam Uni OuChan2"/>
                <a:cs typeface="Monlam Uni OuChan2"/>
                <a:sym typeface="Monlam Uni OuChan2"/>
              </a:rPr>
              <a:t>༢༠ </a:t>
            </a:r>
            <a:r>
              <a:rPr sz="2600" dirty="0" err="1">
                <a:latin typeface="Monlam Uni OuChan2"/>
                <a:ea typeface="Monlam Uni OuChan2"/>
                <a:cs typeface="Monlam Uni OuChan2"/>
                <a:sym typeface="Monlam Uni OuChan2"/>
              </a:rPr>
              <a:t>ནས་ཧར</a:t>
            </a:r>
            <a:r>
              <a:rPr sz="2600" dirty="0">
                <a:latin typeface="Monlam Uni OuChan2"/>
                <a:ea typeface="Monlam Uni OuChan2"/>
                <a:cs typeface="Monlam Uni OuChan2"/>
                <a:sym typeface="Monlam Uni OuChan2"/>
              </a:rPr>
              <a:t>་</a:t>
            </a:r>
            <a:r>
              <a:rPr lang="bo-CN" sz="2600" dirty="0">
                <a:latin typeface="Monlam Uni OuChan2"/>
                <a:cs typeface="Monlam Uni OuChan2"/>
              </a:rPr>
              <a:t>ཚི་ </a:t>
            </a:r>
            <a:r>
              <a:rPr sz="2600" dirty="0">
                <a:latin typeface="Monlam Uni OuChan2"/>
                <a:ea typeface="Monlam Uni OuChan2"/>
                <a:cs typeface="Monlam Uni OuChan2"/>
                <a:sym typeface="Monlam Uni OuChan2"/>
              </a:rPr>
              <a:t>༠་༡ </a:t>
            </a:r>
            <a:r>
              <a:rPr sz="2600" dirty="0" err="1">
                <a:latin typeface="Monlam Uni OuChan2"/>
                <a:ea typeface="Monlam Uni OuChan2"/>
                <a:cs typeface="Monlam Uni OuChan2"/>
                <a:sym typeface="Monlam Uni OuChan2"/>
              </a:rPr>
              <a:t>བར</a:t>
            </a:r>
            <a:r>
              <a:rPr lang="bo-CN" sz="2600" dirty="0">
                <a:latin typeface="Monlam Uni OuChan2"/>
                <a:cs typeface="Monlam Uni OuChan2"/>
              </a:rPr>
              <a:t>་ཡིན།</a:t>
            </a:r>
            <a:endParaRPr sz="2600" dirty="0">
              <a:latin typeface="Monlam Uni OuChan2"/>
              <a:ea typeface="Monlam Uni OuChan2"/>
              <a:cs typeface="Monlam Uni OuChan2"/>
              <a:sym typeface="Monlam Uni OuChan2"/>
            </a:endParaRPr>
          </a:p>
        </p:txBody>
      </p:sp>
      <p:grpSp>
        <p:nvGrpSpPr>
          <p:cNvPr id="877" name="Group 877"/>
          <p:cNvGrpSpPr/>
          <p:nvPr/>
        </p:nvGrpSpPr>
        <p:grpSpPr>
          <a:xfrm>
            <a:off x="219396" y="4431910"/>
            <a:ext cx="8785810" cy="342901"/>
            <a:chOff x="0" y="0"/>
            <a:chExt cx="8785808" cy="342900"/>
          </a:xfrm>
        </p:grpSpPr>
        <p:sp>
          <p:nvSpPr>
            <p:cNvPr id="870" name="Shape 870"/>
            <p:cNvSpPr/>
            <p:nvPr/>
          </p:nvSpPr>
          <p:spPr>
            <a:xfrm>
              <a:off x="0" y="31750"/>
              <a:ext cx="8743307" cy="2794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71" name="Shape 871"/>
            <p:cNvSpPr/>
            <p:nvPr/>
          </p:nvSpPr>
          <p:spPr>
            <a:xfrm>
              <a:off x="33729" y="0"/>
              <a:ext cx="848520"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lvl1pPr>
            </a:lstStyle>
            <a:p>
              <a:r>
                <a:t>21.95 m</a:t>
              </a:r>
            </a:p>
          </p:txBody>
        </p:sp>
        <p:sp>
          <p:nvSpPr>
            <p:cNvPr id="872" name="Shape 872"/>
            <p:cNvSpPr/>
            <p:nvPr/>
          </p:nvSpPr>
          <p:spPr>
            <a:xfrm>
              <a:off x="1533126" y="0"/>
              <a:ext cx="735510"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lvl1pPr>
            </a:lstStyle>
            <a:p>
              <a:r>
                <a:t>5.46 m</a:t>
              </a:r>
            </a:p>
          </p:txBody>
        </p:sp>
        <p:sp>
          <p:nvSpPr>
            <p:cNvPr id="873" name="Shape 873"/>
            <p:cNvSpPr/>
            <p:nvPr/>
          </p:nvSpPr>
          <p:spPr>
            <a:xfrm>
              <a:off x="3148889" y="0"/>
              <a:ext cx="735509"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lvl1pPr>
            </a:lstStyle>
            <a:p>
              <a:r>
                <a:t>1.37 m</a:t>
              </a:r>
            </a:p>
          </p:txBody>
        </p:sp>
        <p:sp>
          <p:nvSpPr>
            <p:cNvPr id="874" name="Shape 874"/>
            <p:cNvSpPr/>
            <p:nvPr/>
          </p:nvSpPr>
          <p:spPr>
            <a:xfrm>
              <a:off x="4777351" y="0"/>
              <a:ext cx="735510"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lvl1pPr>
            </a:lstStyle>
            <a:p>
              <a:r>
                <a:t>0.34 m</a:t>
              </a:r>
            </a:p>
          </p:txBody>
        </p:sp>
        <p:sp>
          <p:nvSpPr>
            <p:cNvPr id="875" name="Shape 875"/>
            <p:cNvSpPr/>
            <p:nvPr/>
          </p:nvSpPr>
          <p:spPr>
            <a:xfrm>
              <a:off x="6405814" y="0"/>
              <a:ext cx="735510"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lvl1pPr>
            </a:lstStyle>
            <a:p>
              <a:r>
                <a:t>0.09 m</a:t>
              </a:r>
            </a:p>
          </p:txBody>
        </p:sp>
        <p:sp>
          <p:nvSpPr>
            <p:cNvPr id="876" name="Shape 876"/>
            <p:cNvSpPr/>
            <p:nvPr/>
          </p:nvSpPr>
          <p:spPr>
            <a:xfrm>
              <a:off x="8050300" y="0"/>
              <a:ext cx="735509"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600"/>
              </a:lvl1pPr>
            </a:lstStyle>
            <a:p>
              <a:r>
                <a:t>0.02 m</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 grpId="2" animBg="1" advAuto="0"/>
      <p:bldP spid="869"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 name="Shape 88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44</a:t>
            </a:fld>
            <a:endParaRPr/>
          </a:p>
        </p:txBody>
      </p:sp>
      <p:pic>
        <p:nvPicPr>
          <p:cNvPr id="882" name="pasted-image.png"/>
          <p:cNvPicPr>
            <a:picLocks noChangeAspect="1"/>
          </p:cNvPicPr>
          <p:nvPr/>
        </p:nvPicPr>
        <p:blipFill>
          <a:blip r:embed="rId2"/>
          <a:stretch>
            <a:fillRect/>
          </a:stretch>
        </p:blipFill>
        <p:spPr>
          <a:xfrm>
            <a:off x="538224" y="62486"/>
            <a:ext cx="8067552" cy="6512044"/>
          </a:xfrm>
          <a:prstGeom prst="rect">
            <a:avLst/>
          </a:prstGeom>
          <a:ln w="12700">
            <a:miter lim="400000"/>
          </a:ln>
        </p:spPr>
      </p:pic>
      <p:sp>
        <p:nvSpPr>
          <p:cNvPr id="883" name="Shape 883"/>
          <p:cNvSpPr/>
          <p:nvPr/>
        </p:nvSpPr>
        <p:spPr>
          <a:xfrm>
            <a:off x="2947971" y="560074"/>
            <a:ext cx="3286156" cy="564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tabLst>
                <a:tab pos="749300" algn="l"/>
              </a:tabLst>
              <a:defRPr sz="3200"/>
            </a:lvl1pPr>
          </a:lstStyle>
          <a:p>
            <a:r>
              <a:rPr sz="3000" dirty="0" err="1">
                <a:latin typeface="Monlam Uni OuChan2"/>
                <a:cs typeface="Monlam Uni OuChan2"/>
              </a:rPr>
              <a:t>ཉེ་རིགས་སོ་སོ</a:t>
            </a:r>
            <a:r>
              <a:rPr lang="bo-CN" sz="3000" dirty="0">
                <a:latin typeface="Monlam Uni OuChan2"/>
                <a:ea typeface="Monlam Uni OuChan3"/>
                <a:cs typeface="Monlam Uni OuChan2"/>
                <a:sym typeface="Monlam Uni OuChan3"/>
              </a:rPr>
              <a:t>འི</a:t>
            </a:r>
            <a:r>
              <a:rPr sz="3000" dirty="0">
                <a:latin typeface="Monlam Uni OuChan2"/>
                <a:cs typeface="Monlam Uni OuChan2"/>
              </a:rPr>
              <a:t>་</a:t>
            </a:r>
            <a:r>
              <a:rPr sz="3000" dirty="0" err="1">
                <a:latin typeface="Monlam Uni OuChan2"/>
                <a:cs typeface="Monlam Uni OuChan2"/>
              </a:rPr>
              <a:t>སྒྲ་ཐོས་ཚད་མི་འདྲ་བ</a:t>
            </a:r>
            <a:r>
              <a:rPr sz="3000" dirty="0">
                <a:latin typeface="Monlam Uni OuChan2"/>
                <a:cs typeface="Monlam Uni OuChan2"/>
              </a:rPr>
              <a:t>།</a:t>
            </a:r>
          </a:p>
        </p:txBody>
      </p:sp>
    </p:spTree>
  </p:cSld>
  <p:clrMapOvr>
    <a:masterClrMapping/>
  </p:clrMapOvr>
  <p:transition xmlns:p14="http://schemas.microsoft.com/office/powerpoint/2010/mai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Shape 88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45</a:t>
            </a:fld>
            <a:endParaRPr/>
          </a:p>
        </p:txBody>
      </p:sp>
      <p:pic>
        <p:nvPicPr>
          <p:cNvPr id="886" name="pasted-image.png"/>
          <p:cNvPicPr>
            <a:picLocks noChangeAspect="1"/>
          </p:cNvPicPr>
          <p:nvPr/>
        </p:nvPicPr>
        <p:blipFill>
          <a:blip r:embed="rId2"/>
          <a:stretch>
            <a:fillRect/>
          </a:stretch>
        </p:blipFill>
        <p:spPr>
          <a:xfrm>
            <a:off x="673100" y="1425936"/>
            <a:ext cx="7835900" cy="4762501"/>
          </a:xfrm>
          <a:prstGeom prst="rect">
            <a:avLst/>
          </a:prstGeom>
          <a:ln w="12700">
            <a:miter lim="400000"/>
          </a:ln>
        </p:spPr>
      </p:pic>
      <p:sp>
        <p:nvSpPr>
          <p:cNvPr id="887" name="Shape 887"/>
          <p:cNvSpPr/>
          <p:nvPr/>
        </p:nvSpPr>
        <p:spPr>
          <a:xfrm>
            <a:off x="1569514" y="285918"/>
            <a:ext cx="5820503" cy="902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rtl="0">
              <a:spcBef>
                <a:spcPts val="0"/>
              </a:spcBef>
              <a:spcAft>
                <a:spcPts val="0"/>
              </a:spcAft>
            </a:pPr>
            <a:r>
              <a:rPr sz="2400" dirty="0"/>
              <a:t>Ultrasound detectio</a:t>
            </a:r>
            <a:r>
              <a:rPr lang="de-CH" sz="2400" dirty="0" err="1"/>
              <a:t>n</a:t>
            </a:r>
            <a:r>
              <a:rPr lang="de-CH" sz="2400" dirty="0"/>
              <a:t> </a:t>
            </a:r>
            <a:r>
              <a:rPr lang="de-CH" sz="2400" dirty="0" err="1"/>
              <a:t>by</a:t>
            </a:r>
            <a:r>
              <a:rPr lang="de-CH" sz="2400" dirty="0"/>
              <a:t> </a:t>
            </a:r>
            <a:r>
              <a:rPr lang="de-CH" sz="2400" dirty="0" err="1"/>
              <a:t>bats</a:t>
            </a:r>
            <a:r>
              <a:rPr lang="de-CH" sz="2400" dirty="0"/>
              <a:t> </a:t>
            </a:r>
            <a:r>
              <a:rPr sz="2400" dirty="0"/>
              <a:t>with big ears</a:t>
            </a:r>
            <a:br>
              <a:rPr sz="2400" dirty="0"/>
            </a:br>
            <a:r>
              <a:rPr lang="bo-CN" sz="2800" b="0" i="0" u="none" strike="noStrike" dirty="0">
                <a:effectLst/>
                <a:latin typeface="Monlam Uni OuChan2"/>
                <a:cs typeface="Monlam Uni OuChan2"/>
              </a:rPr>
              <a:t>ཕ་ཝང་གི་རྣ་མཆོག་ཆེན་པོས་</a:t>
            </a:r>
            <a:r>
              <a:rPr lang="bo-CN" sz="2800" dirty="0">
                <a:latin typeface="Monlam Uni OuChan2"/>
                <a:cs typeface="Monlam Uni OuChan2"/>
              </a:rPr>
              <a:t>ཐོས་བརྒལ་གྱི་</a:t>
            </a:r>
            <a:r>
              <a:rPr lang="bo-CN" sz="2800" dirty="0">
                <a:latin typeface="Monlam Uni OuChan2"/>
                <a:ea typeface="Monlam Uni OuChan3"/>
                <a:cs typeface="Monlam Uni OuChan2"/>
                <a:sym typeface="Monlam Uni OuChan3"/>
              </a:rPr>
              <a:t>སྒྲ་</a:t>
            </a:r>
            <a:r>
              <a:rPr lang="bo-CN" sz="2800" b="0" i="0" u="none" strike="noStrike" dirty="0">
                <a:effectLst/>
                <a:latin typeface="Monlam Uni OuChan2"/>
                <a:cs typeface="Monlam Uni OuChan2"/>
              </a:rPr>
              <a:t>རྟོགས་ཐུབ་པ།</a:t>
            </a:r>
            <a:endParaRPr lang="bo-CN" sz="2800" b="0" dirty="0">
              <a:effectLst/>
              <a:latin typeface="Monlam Uni OuChan2"/>
              <a:cs typeface="Monlam Uni OuChan2"/>
            </a:endParaRPr>
          </a:p>
        </p:txBody>
      </p:sp>
    </p:spTree>
  </p:cSld>
  <p:clrMapOvr>
    <a:masterClrMapping/>
  </p:clrMapOvr>
  <p:transition xmlns:p14="http://schemas.microsoft.com/office/powerpoint/2010/mai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 name="Shape 88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46</a:t>
            </a:fld>
            <a:endParaRPr/>
          </a:p>
        </p:txBody>
      </p:sp>
      <p:sp>
        <p:nvSpPr>
          <p:cNvPr id="890" name="Shape 890"/>
          <p:cNvSpPr/>
          <p:nvPr/>
        </p:nvSpPr>
        <p:spPr>
          <a:xfrm>
            <a:off x="304800" y="152400"/>
            <a:ext cx="7349320" cy="10874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defRPr sz="2800" b="1">
                <a:solidFill>
                  <a:srgbClr val="011993"/>
                </a:solidFill>
              </a:defRPr>
            </a:pPr>
            <a:r>
              <a:rPr sz="3200" dirty="0"/>
              <a:t>6. Summ</a:t>
            </a:r>
            <a:r>
              <a:rPr lang="en-US" sz="3200" dirty="0"/>
              <a:t>a</a:t>
            </a:r>
            <a:r>
              <a:rPr sz="3200" dirty="0"/>
              <a:t>ry</a:t>
            </a:r>
            <a:br>
              <a:rPr sz="3200" dirty="0"/>
            </a:br>
            <a:r>
              <a:rPr sz="3200" b="0" dirty="0">
                <a:latin typeface="Monlam Uni OuChan2"/>
                <a:ea typeface="Monlam Uni OuChan5"/>
                <a:cs typeface="Monlam Uni OuChan2"/>
                <a:sym typeface="Monlam Uni OuChan5"/>
              </a:rPr>
              <a:t>༥  </a:t>
            </a:r>
            <a:r>
              <a:rPr sz="3200" dirty="0">
                <a:latin typeface="Monlam Uni OuChan2"/>
                <a:cs typeface="Monlam Uni OuChan2"/>
              </a:rPr>
              <a:t>སྙིང་བསྡུས།</a:t>
            </a:r>
          </a:p>
        </p:txBody>
      </p:sp>
      <p:sp>
        <p:nvSpPr>
          <p:cNvPr id="891" name="Shape 891"/>
          <p:cNvSpPr/>
          <p:nvPr/>
        </p:nvSpPr>
        <p:spPr>
          <a:xfrm>
            <a:off x="218446" y="1575952"/>
            <a:ext cx="8707108" cy="514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358775" indent="-220663" defTabSz="406400">
              <a:buSzPct val="125000"/>
              <a:buChar char="•"/>
              <a:tabLst>
                <a:tab pos="749300" algn="l"/>
              </a:tabLst>
              <a:defRPr sz="2000"/>
            </a:pPr>
            <a:r>
              <a:rPr dirty="0"/>
              <a:t>Sound is the propagation of mechanical vibrations through a material medium— in air of 0°C with a speed of 330 m/s</a:t>
            </a:r>
            <a:endParaRPr lang="de-CH" dirty="0"/>
          </a:p>
          <a:p>
            <a:pPr marL="357188" defTabSz="406400">
              <a:lnSpc>
                <a:spcPct val="140000"/>
              </a:lnSpc>
              <a:buSzPct val="125000"/>
              <a:tabLst>
                <a:tab pos="749300" algn="l"/>
              </a:tabLst>
              <a:defRPr sz="2000"/>
            </a:pPr>
            <a:r>
              <a:rPr lang="bo-CN" sz="2400" dirty="0">
                <a:latin typeface="Monlam Uni OuChan2"/>
                <a:cs typeface="Monlam Uni OuChan2"/>
              </a:rPr>
              <a:t>སྒྲ་ནི་བརྒྱུད་ལམ་ ཞིག་གི་ ནང་འགུལ་ཤུགས་འདར་འགུལ་ལྟར་ཁྱབ་གདལ་འགྲོ་བ་ལ་གོ </a:t>
            </a:r>
            <a:r>
              <a:rPr lang="en-US" sz="2400" dirty="0">
                <a:latin typeface="Monlam Uni OuChan2"/>
                <a:cs typeface="Monlam Uni OuChan2"/>
              </a:rPr>
              <a:t>- </a:t>
            </a:r>
            <a:r>
              <a:rPr lang="bo-CN" sz="2400" dirty="0">
                <a:latin typeface="Monlam Uni OuChan2"/>
                <a:cs typeface="Monlam Uni OuChan2"/>
              </a:rPr>
              <a:t>རླུང་གི་དྲོད་ཚད་ 0°</a:t>
            </a:r>
            <a:r>
              <a:rPr lang="en-IN" sz="2400" dirty="0">
                <a:latin typeface="Monlam Uni OuChan2"/>
                <a:cs typeface="Monlam Uni OuChan2"/>
              </a:rPr>
              <a:t>C </a:t>
            </a:r>
            <a:r>
              <a:rPr lang="bo-CN" sz="2400" dirty="0">
                <a:latin typeface="Monlam Uni OuChan2"/>
                <a:cs typeface="Monlam Uni OuChan2"/>
              </a:rPr>
              <a:t>ནང་སྒྲའི་མགྱོགས་ཚད་ནི་སྐར་ཆ་གཅིག་ནང་མི་ཊར་ ༣༣༠ </a:t>
            </a:r>
            <a:r>
              <a:rPr lang="bo-CN" sz="2400" dirty="0">
                <a:latin typeface="Monlam Uni OuChan2"/>
                <a:ea typeface="Monlam Uni OuChan3"/>
                <a:cs typeface="Monlam Uni OuChan2"/>
                <a:sym typeface="Monlam Uni OuChan3"/>
              </a:rPr>
              <a:t>ཡིན</a:t>
            </a:r>
            <a:r>
              <a:rPr lang="bo-CN" sz="2400" dirty="0">
                <a:latin typeface="Monlam Uni OuChan2"/>
                <a:cs typeface="Monlam Uni OuChan2"/>
              </a:rPr>
              <a:t>།</a:t>
            </a:r>
            <a:endParaRPr sz="2400" dirty="0">
              <a:latin typeface="Monlam Uni OuChan2"/>
              <a:cs typeface="Monlam Uni OuChan2"/>
            </a:endParaRPr>
          </a:p>
          <a:p>
            <a:pPr marL="138945" defTabSz="406400">
              <a:lnSpc>
                <a:spcPts val="2600"/>
              </a:lnSpc>
              <a:spcBef>
                <a:spcPts val="1400"/>
              </a:spcBef>
              <a:buSzPct val="125000"/>
              <a:buChar char="•"/>
              <a:tabLst>
                <a:tab pos="358775" algn="l"/>
                <a:tab pos="749300" algn="l"/>
              </a:tabLst>
              <a:defRPr sz="2000"/>
            </a:pPr>
            <a:r>
              <a:rPr dirty="0"/>
              <a:t> Waves transfers energy without transferring matter</a:t>
            </a:r>
            <a:r>
              <a:rPr lang="de-CH" dirty="0"/>
              <a:t/>
            </a:r>
            <a:br>
              <a:rPr lang="de-CH" dirty="0"/>
            </a:br>
            <a:r>
              <a:rPr lang="de-CH" dirty="0"/>
              <a:t>	</a:t>
            </a:r>
            <a:r>
              <a:rPr lang="bo-CN" sz="2400" dirty="0">
                <a:latin typeface="Monlam Uni OuChan2"/>
                <a:cs typeface="Monlam Uni OuChan2"/>
              </a:rPr>
              <a:t>རླབས་ཀྱིས་བེམ་གཟུགས་མེད་པའི་ཐོག་ནས་ནུས་པ་དབོར་འདྲེན་བྱེད། </a:t>
            </a:r>
            <a:endParaRPr lang="en-US" sz="2000" dirty="0">
              <a:latin typeface="Monlam Uni OuChan2"/>
              <a:cs typeface="Monlam Uni OuChan2"/>
            </a:endParaRPr>
          </a:p>
          <a:p>
            <a:pPr marL="358775" indent="-220663" defTabSz="406400">
              <a:lnSpc>
                <a:spcPts val="2600"/>
              </a:lnSpc>
              <a:spcBef>
                <a:spcPts val="1400"/>
              </a:spcBef>
              <a:buSzPct val="125000"/>
              <a:buChar char="•"/>
              <a:tabLst>
                <a:tab pos="749300" algn="l"/>
              </a:tabLst>
              <a:defRPr sz="2000"/>
            </a:pPr>
            <a:r>
              <a:rPr dirty="0"/>
              <a:t>Waves are physically specified by wavelength, amplitude, period and frequency</a:t>
            </a:r>
            <a:br>
              <a:rPr dirty="0"/>
            </a:br>
            <a:r>
              <a:rPr sz="2400" dirty="0">
                <a:latin typeface="Monlam Uni OuChan2"/>
                <a:cs typeface="Monlam Uni OuChan2"/>
              </a:rPr>
              <a:t>རླབས་ཐག</a:t>
            </a:r>
            <a:r>
              <a:rPr sz="2400" dirty="0">
                <a:latin typeface="Monlam Uni OuChan2"/>
                <a:ea typeface="Times New Roman"/>
                <a:cs typeface="Monlam Uni OuChan2"/>
                <a:sym typeface="Times New Roman"/>
              </a:rPr>
              <a:t> </a:t>
            </a:r>
            <a:r>
              <a:rPr lang="bo-CN" sz="2400" dirty="0">
                <a:latin typeface="Monlam Uni OuChan2"/>
                <a:cs typeface="Monlam Uni OuChan2"/>
              </a:rPr>
              <a:t>འདར་དཔངས།</a:t>
            </a:r>
            <a:r>
              <a:rPr sz="2400" dirty="0">
                <a:latin typeface="Monlam Uni OuChan2"/>
                <a:ea typeface="Times New Roman"/>
                <a:cs typeface="Monlam Uni OuChan2"/>
                <a:sym typeface="Times New Roman"/>
              </a:rPr>
              <a:t> </a:t>
            </a:r>
            <a:r>
              <a:rPr lang="bo-CN" sz="2400" dirty="0">
                <a:latin typeface="Monlam Uni OuChan2"/>
                <a:cs typeface="Monlam Uni OuChan2"/>
              </a:rPr>
              <a:t>ཡུན་ཚད།</a:t>
            </a:r>
            <a:r>
              <a:rPr lang="en-US" sz="2400" dirty="0">
                <a:latin typeface="Monlam Uni OuChan2"/>
                <a:cs typeface="Monlam Uni OuChan2"/>
              </a:rPr>
              <a:t> </a:t>
            </a:r>
            <a:r>
              <a:rPr sz="2400" dirty="0" err="1">
                <a:latin typeface="Monlam Uni OuChan2"/>
                <a:cs typeface="Monlam Uni OuChan2"/>
              </a:rPr>
              <a:t>ཟློས་ཕྱོད</a:t>
            </a:r>
            <a:r>
              <a:rPr sz="2400" dirty="0">
                <a:latin typeface="Monlam Uni OuChan2"/>
                <a:cs typeface="Monlam Uni OuChan2"/>
              </a:rPr>
              <a:t>། </a:t>
            </a:r>
            <a:r>
              <a:rPr sz="2400" dirty="0" err="1">
                <a:latin typeface="Monlam Uni OuChan2"/>
                <a:cs typeface="Monlam Uni OuChan2"/>
              </a:rPr>
              <a:t>སོགས་ཀྱི</a:t>
            </a:r>
            <a:r>
              <a:rPr lang="bo-CN" sz="2400" dirty="0">
                <a:latin typeface="Monlam Uni OuChan2"/>
                <a:cs typeface="Monlam Uni OuChan2"/>
              </a:rPr>
              <a:t>ས</a:t>
            </a:r>
            <a:r>
              <a:rPr sz="2400" dirty="0">
                <a:latin typeface="Monlam Uni OuChan2"/>
                <a:cs typeface="Monlam Uni OuChan2"/>
              </a:rPr>
              <a:t>་</a:t>
            </a:r>
            <a:r>
              <a:rPr sz="2400" dirty="0" err="1">
                <a:latin typeface="Monlam Uni OuChan2"/>
                <a:cs typeface="Monlam Uni OuChan2"/>
              </a:rPr>
              <a:t>རླབས་མཚོན་ཐུབ</a:t>
            </a:r>
            <a:r>
              <a:rPr sz="2400" dirty="0">
                <a:latin typeface="Monlam Uni OuChan2"/>
                <a:cs typeface="Monlam Uni OuChan2"/>
              </a:rPr>
              <a:t>།</a:t>
            </a:r>
          </a:p>
          <a:p>
            <a:pPr marL="358775" indent="-220663" defTabSz="406400">
              <a:lnSpc>
                <a:spcPts val="2600"/>
              </a:lnSpc>
              <a:spcBef>
                <a:spcPts val="1400"/>
              </a:spcBef>
              <a:buSzPct val="125000"/>
              <a:buChar char="•"/>
              <a:tabLst>
                <a:tab pos="749300" algn="l"/>
              </a:tabLst>
              <a:defRPr sz="2000"/>
            </a:pPr>
            <a:r>
              <a:rPr dirty="0"/>
              <a:t>There are two types of waves: Longitudinal and transversal waves</a:t>
            </a:r>
            <a:br>
              <a:rPr dirty="0"/>
            </a:br>
            <a:r>
              <a:rPr sz="2400" dirty="0">
                <a:latin typeface="Monlam Uni OuChan2"/>
                <a:cs typeface="Monlam Uni OuChan2"/>
              </a:rPr>
              <a:t>རླབས་ལ་</a:t>
            </a:r>
            <a:r>
              <a:rPr lang="bo-CN" sz="2400" dirty="0">
                <a:latin typeface="Monlam Uni OuChan2"/>
                <a:cs typeface="Monlam Uni OuChan2"/>
              </a:rPr>
              <a:t>དབྱེ་</a:t>
            </a:r>
            <a:r>
              <a:rPr sz="2400" dirty="0" err="1">
                <a:latin typeface="Monlam Uni OuChan2"/>
                <a:cs typeface="Monlam Uni OuChan2"/>
              </a:rPr>
              <a:t>སྣ་གཉིས་ཡོད</a:t>
            </a:r>
            <a:r>
              <a:rPr sz="2400" dirty="0">
                <a:latin typeface="Monlam Uni OuChan2"/>
                <a:cs typeface="Monlam Uni OuChan2"/>
              </a:rPr>
              <a:t>། </a:t>
            </a:r>
            <a:r>
              <a:rPr lang="en-US" sz="2400" dirty="0">
                <a:latin typeface="Monlam Uni OuChan2"/>
                <a:cs typeface="Monlam Uni OuChan2"/>
              </a:rPr>
              <a:t>:</a:t>
            </a:r>
            <a:r>
              <a:rPr sz="2400" dirty="0">
                <a:latin typeface="Monlam Uni OuChan2"/>
                <a:cs typeface="Monlam Uni OuChan2"/>
              </a:rPr>
              <a:t> </a:t>
            </a:r>
            <a:r>
              <a:rPr sz="2400" dirty="0" err="1">
                <a:latin typeface="Monlam Uni OuChan2"/>
                <a:cs typeface="Monlam Uni OuChan2"/>
              </a:rPr>
              <a:t>གཞུང་རླབས་དང</a:t>
            </a:r>
            <a:r>
              <a:rPr sz="2400" dirty="0">
                <a:latin typeface="Monlam Uni OuChan2"/>
                <a:cs typeface="Monlam Uni OuChan2"/>
              </a:rPr>
              <a:t>་</a:t>
            </a:r>
            <a:r>
              <a:rPr lang="bo-CN" sz="2400" dirty="0">
                <a:latin typeface="Monlam Uni OuChan2"/>
                <a:cs typeface="Monlam Uni OuChan2"/>
              </a:rPr>
              <a:t>འཕྲེད་</a:t>
            </a:r>
            <a:r>
              <a:rPr sz="2400" dirty="0" err="1">
                <a:latin typeface="Monlam Uni OuChan2"/>
                <a:cs typeface="Monlam Uni OuChan2"/>
              </a:rPr>
              <a:t>རླབས</a:t>
            </a:r>
            <a:r>
              <a:rPr sz="2400" dirty="0">
                <a:latin typeface="Monlam Uni OuChan2"/>
                <a:cs typeface="Monlam Uni OuChan2"/>
              </a:rPr>
              <a:t>།</a:t>
            </a:r>
            <a:br>
              <a:rPr sz="2400" dirty="0">
                <a:latin typeface="Monlam Uni OuChan2"/>
                <a:cs typeface="Monlam Uni OuChan2"/>
              </a:rPr>
            </a:br>
            <a:endParaRPr sz="2400" dirty="0">
              <a:latin typeface="Monlam Uni OuChan2"/>
              <a:cs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9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891">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8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8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8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8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 grpId="1" build="p" bldLvl="5"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Shape 89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47</a:t>
            </a:fld>
            <a:endParaRPr/>
          </a:p>
        </p:txBody>
      </p:sp>
      <p:sp>
        <p:nvSpPr>
          <p:cNvPr id="894" name="Shape 894"/>
          <p:cNvSpPr/>
          <p:nvPr/>
        </p:nvSpPr>
        <p:spPr>
          <a:xfrm>
            <a:off x="304800" y="152400"/>
            <a:ext cx="4978400" cy="10259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defRPr sz="2800" b="1">
                <a:solidFill>
                  <a:srgbClr val="011993"/>
                </a:solidFill>
              </a:defRPr>
            </a:pPr>
            <a:r>
              <a:rPr sz="3200" dirty="0"/>
              <a:t>5. </a:t>
            </a:r>
            <a:r>
              <a:rPr lang="en-IN" sz="3200" dirty="0"/>
              <a:t>Summary</a:t>
            </a:r>
            <a:r>
              <a:rPr sz="3200" dirty="0"/>
              <a:t> cont.</a:t>
            </a:r>
            <a:br>
              <a:rPr sz="3200" dirty="0"/>
            </a:br>
            <a:r>
              <a:rPr dirty="0"/>
              <a:t>	</a:t>
            </a:r>
          </a:p>
        </p:txBody>
      </p:sp>
      <p:sp>
        <p:nvSpPr>
          <p:cNvPr id="895" name="Shape 895"/>
          <p:cNvSpPr/>
          <p:nvPr/>
        </p:nvSpPr>
        <p:spPr>
          <a:xfrm>
            <a:off x="315080" y="1004452"/>
            <a:ext cx="9196475" cy="515654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p>
            <a:pPr marL="179388" indent="-179388" defTabSz="406400">
              <a:lnSpc>
                <a:spcPts val="2600"/>
              </a:lnSpc>
              <a:spcBef>
                <a:spcPts val="1400"/>
              </a:spcBef>
              <a:buSzPct val="125000"/>
              <a:buChar char="•"/>
              <a:tabLst>
                <a:tab pos="749300" algn="l"/>
              </a:tabLst>
              <a:defRPr sz="2000"/>
            </a:pPr>
            <a:r>
              <a:rPr dirty="0"/>
              <a:t>Sound waves are longitudinal waves, where the air particles are vibrating locally</a:t>
            </a:r>
            <a:br>
              <a:rPr dirty="0"/>
            </a:br>
            <a:r>
              <a:rPr lang="bo-CN" sz="2200" dirty="0">
                <a:latin typeface="Monlam Uni OuChan2"/>
                <a:cs typeface="Monlam Uni OuChan2"/>
              </a:rPr>
              <a:t>སྒྲའི་རླབས་ནི་གཞུང་རླབས་ཡིན་པ་དང་རླུང་རྡུལ་རྣམས་ཁ་ཕྱོགས་དེ་ག་རང་འདར་འགུལ་བྱེད།</a:t>
            </a:r>
            <a:endParaRPr lang="en-US" sz="2200" dirty="0">
              <a:latin typeface="Monlam Uni OuChan2"/>
              <a:cs typeface="Monlam Uni OuChan2"/>
            </a:endParaRPr>
          </a:p>
          <a:p>
            <a:pPr marL="179388" indent="-179388" defTabSz="406400">
              <a:lnSpc>
                <a:spcPts val="2600"/>
              </a:lnSpc>
              <a:spcBef>
                <a:spcPts val="1400"/>
              </a:spcBef>
              <a:buSzPct val="125000"/>
              <a:buChar char="•"/>
              <a:tabLst>
                <a:tab pos="749300" algn="l"/>
              </a:tabLst>
              <a:defRPr sz="2000"/>
            </a:pPr>
            <a:r>
              <a:rPr dirty="0"/>
              <a:t>In the ear sound waves activate the ear drum, which transfers the signals to nerve cells and from there to the brain</a:t>
            </a:r>
            <a:br>
              <a:rPr dirty="0"/>
            </a:br>
            <a:r>
              <a:rPr lang="bo-CN" sz="2200" dirty="0">
                <a:latin typeface="Monlam Uni OuChan2"/>
                <a:cs typeface="Monlam Uni OuChan2"/>
              </a:rPr>
              <a:t>རྣའི་ནང་སྒྲ་རླབས་ཀྱིས་རྔ་སྐྱི་ལ་བརྡ་ལན་སྤྲོད་པ་དང་དེ་ནས་ཆ་འཕྲིན་རྣམས་</a:t>
            </a:r>
            <a:r>
              <a:rPr sz="2200" dirty="0" err="1">
                <a:latin typeface="Monlam Uni OuChan2"/>
                <a:cs typeface="Monlam Uni OuChan2"/>
              </a:rPr>
              <a:t>དབང་རྩ་ཕྲ་བུང་བརྒྱུད་ཀླད་པར་འགྲོ</a:t>
            </a:r>
            <a:r>
              <a:rPr sz="2200" dirty="0">
                <a:latin typeface="Monlam Uni OuChan2"/>
                <a:cs typeface="Monlam Uni OuChan2"/>
              </a:rPr>
              <a:t>།</a:t>
            </a:r>
          </a:p>
          <a:p>
            <a:pPr marL="179388" indent="-179388" defTabSz="406400">
              <a:lnSpc>
                <a:spcPts val="2600"/>
              </a:lnSpc>
              <a:spcBef>
                <a:spcPts val="1400"/>
              </a:spcBef>
              <a:buSzPct val="125000"/>
              <a:buChar char="•"/>
              <a:tabLst>
                <a:tab pos="749300" algn="l"/>
              </a:tabLst>
              <a:defRPr sz="2000"/>
            </a:pPr>
            <a:r>
              <a:rPr dirty="0"/>
              <a:t>Loudness correlates to amplitude, pitch to wavelength</a:t>
            </a:r>
            <a:br>
              <a:rPr dirty="0"/>
            </a:br>
            <a:r>
              <a:rPr lang="bo-CN" sz="2200" dirty="0">
                <a:latin typeface="Monlam Uni OuChan2"/>
                <a:cs typeface="Monlam Uni OuChan2"/>
              </a:rPr>
              <a:t>གོ་ཤུགས་ནི་འདར་དཔངས་དང་ཕན་ཚུན་འབྲེལ་བ་ཡོད།</a:t>
            </a:r>
            <a:r>
              <a:rPr lang="en-US" sz="2200" dirty="0">
                <a:latin typeface="Monlam Uni OuChan2"/>
                <a:cs typeface="Monlam Uni OuChan2"/>
              </a:rPr>
              <a:t> </a:t>
            </a:r>
            <a:r>
              <a:rPr lang="bo-CN" sz="2200" dirty="0">
                <a:latin typeface="Monlam Uni OuChan2"/>
                <a:cs typeface="Monlam Uni OuChan2"/>
              </a:rPr>
              <a:t>དབྱངས་རྟ་ནི་རླབས་ཐག་དང་ཕན་ཚུན་འབྲེལ་བ་ཡོད།</a:t>
            </a:r>
            <a:endParaRPr sz="2200" dirty="0">
              <a:latin typeface="Monlam Uni OuChan2"/>
              <a:cs typeface="Monlam Uni OuChan2"/>
            </a:endParaRPr>
          </a:p>
          <a:p>
            <a:pPr marL="179388" indent="-179388" defTabSz="406400">
              <a:lnSpc>
                <a:spcPts val="2600"/>
              </a:lnSpc>
              <a:spcBef>
                <a:spcPts val="1400"/>
              </a:spcBef>
              <a:buSzPct val="125000"/>
              <a:buChar char="•"/>
              <a:tabLst>
                <a:tab pos="749300" algn="l"/>
              </a:tabLst>
              <a:defRPr sz="2000"/>
            </a:pPr>
            <a:r>
              <a:rPr dirty="0"/>
              <a:t>With two ears we only can detect the direction of the sound source</a:t>
            </a:r>
            <a:br>
              <a:rPr dirty="0"/>
            </a:br>
            <a:r>
              <a:rPr sz="2200" dirty="0">
                <a:latin typeface="Monlam Uni OuChan2"/>
                <a:cs typeface="Monlam Uni OuChan2"/>
              </a:rPr>
              <a:t>རྣ་</a:t>
            </a:r>
            <a:r>
              <a:rPr lang="bo-CN" sz="2200" dirty="0">
                <a:latin typeface="Monlam Uni OuChan2"/>
                <a:cs typeface="Monlam Uni OuChan2"/>
              </a:rPr>
              <a:t>མཆོག་</a:t>
            </a:r>
            <a:r>
              <a:rPr sz="2200" dirty="0" err="1">
                <a:latin typeface="Monlam Uni OuChan2"/>
                <a:cs typeface="Monlam Uni OuChan2"/>
              </a:rPr>
              <a:t>གཉིས</a:t>
            </a:r>
            <a:r>
              <a:rPr sz="2200" dirty="0">
                <a:latin typeface="Monlam Uni OuChan2"/>
                <a:cs typeface="Monlam Uni OuChan2"/>
              </a:rPr>
              <a:t>་</a:t>
            </a:r>
            <a:r>
              <a:rPr lang="bo-CN" sz="2200" dirty="0">
                <a:latin typeface="Monlam Uni OuChan2"/>
                <a:cs typeface="Monlam Uni OuChan2"/>
              </a:rPr>
              <a:t>ཀྱིས་</a:t>
            </a:r>
            <a:r>
              <a:rPr sz="2200" dirty="0" err="1">
                <a:latin typeface="Monlam Uni OuChan2"/>
                <a:cs typeface="Monlam Uni OuChan2"/>
              </a:rPr>
              <a:t>སྒྲའི</a:t>
            </a:r>
            <a:r>
              <a:rPr sz="2200" dirty="0">
                <a:latin typeface="Monlam Uni OuChan2"/>
                <a:cs typeface="Monlam Uni OuChan2"/>
              </a:rPr>
              <a:t>་</a:t>
            </a:r>
            <a:r>
              <a:rPr lang="bo-CN" sz="2200" dirty="0">
                <a:latin typeface="Monlam Uni OuChan2"/>
                <a:cs typeface="Monlam Uni OuChan2"/>
              </a:rPr>
              <a:t>འབྱུང་ཁུངས་ཀྱི་</a:t>
            </a:r>
            <a:r>
              <a:rPr sz="2200" dirty="0" err="1">
                <a:latin typeface="Monlam Uni OuChan2"/>
                <a:cs typeface="Monlam Uni OuChan2"/>
              </a:rPr>
              <a:t>ཁ་ཕྱོགས</a:t>
            </a:r>
            <a:r>
              <a:rPr sz="2200" dirty="0">
                <a:latin typeface="Monlam Uni OuChan2"/>
                <a:cs typeface="Monlam Uni OuChan2"/>
              </a:rPr>
              <a:t>་</a:t>
            </a:r>
            <a:r>
              <a:rPr lang="bo-CN" sz="2200" dirty="0">
                <a:latin typeface="Monlam Uni OuChan2"/>
                <a:cs typeface="Monlam Uni OuChan2"/>
              </a:rPr>
              <a:t>མ་གཏོགས་གཞན་རྟོགས་མི་ཐུབ།</a:t>
            </a:r>
            <a:endParaRPr lang="en-US" sz="2200" dirty="0">
              <a:latin typeface="Monlam Uni OuChan2"/>
              <a:cs typeface="Monlam Uni OuChan2"/>
            </a:endParaRPr>
          </a:p>
          <a:p>
            <a:pPr marL="179388" indent="-179388" defTabSz="406400">
              <a:lnSpc>
                <a:spcPts val="2600"/>
              </a:lnSpc>
              <a:spcBef>
                <a:spcPts val="1400"/>
              </a:spcBef>
              <a:buSzPct val="125000"/>
              <a:buChar char="•"/>
              <a:tabLst>
                <a:tab pos="749300" algn="l"/>
              </a:tabLst>
              <a:defRPr sz="2000"/>
            </a:pPr>
            <a:r>
              <a:rPr dirty="0"/>
              <a:t>The hu</a:t>
            </a:r>
            <a:r>
              <a:rPr lang="de-CH" dirty="0"/>
              <a:t>m</a:t>
            </a:r>
            <a:r>
              <a:rPr dirty="0"/>
              <a:t>an ear can detect only sounds of the frequencies 20 to 20’</a:t>
            </a:r>
            <a:r>
              <a:rPr lang="en-US" dirty="0">
                <a:solidFill>
                  <a:srgbClr val="FF0000"/>
                </a:solidFill>
              </a:rPr>
              <a:t>,</a:t>
            </a:r>
            <a:r>
              <a:rPr dirty="0"/>
              <a:t>000 Hz</a:t>
            </a:r>
            <a:r>
              <a:rPr lang="en-US" dirty="0"/>
              <a:t> </a:t>
            </a:r>
            <a:r>
              <a:rPr dirty="0"/>
              <a:t>(Wavelength</a:t>
            </a:r>
            <a:r>
              <a:rPr lang="en-US" dirty="0"/>
              <a:t> </a:t>
            </a:r>
            <a:r>
              <a:rPr dirty="0"/>
              <a:t>16.5 m to 0.0165)</a:t>
            </a:r>
            <a:br>
              <a:rPr dirty="0"/>
            </a:br>
            <a:r>
              <a:rPr sz="2200" dirty="0">
                <a:latin typeface="Monlam Uni OuChan2"/>
                <a:ea typeface="Monlam Uni OuChan3"/>
                <a:cs typeface="Monlam Uni OuChan2"/>
                <a:sym typeface="Monlam Uni OuChan3"/>
              </a:rPr>
              <a:t>འགྲོ་བ་མིའི་</a:t>
            </a:r>
            <a:r>
              <a:rPr lang="bo-CN" sz="2200" dirty="0">
                <a:latin typeface="Monlam Uni OuChan2"/>
                <a:cs typeface="Monlam Uni OuChan2"/>
              </a:rPr>
              <a:t>ཐོས་རུང་གི་ཟློས་ཕྱོད་ཧར་ཚི་ ༢༠ ནས་ཧར་ཚི་ ༢༠,༠༠༠ བར་ཡིན། </a:t>
            </a:r>
            <a:r>
              <a:rPr lang="en-US" sz="2200" dirty="0">
                <a:latin typeface="Monlam Uni OuChan2"/>
                <a:cs typeface="Monlam Uni OuChan2"/>
              </a:rPr>
              <a:t>(</a:t>
            </a:r>
            <a:r>
              <a:rPr sz="2200" dirty="0" err="1">
                <a:latin typeface="Monlam Uni OuChan2"/>
                <a:cs typeface="Monlam Uni OuChan2"/>
              </a:rPr>
              <a:t>རླབས</a:t>
            </a:r>
            <a:r>
              <a:rPr sz="2200" dirty="0">
                <a:latin typeface="Monlam Uni OuChan2"/>
                <a:cs typeface="Monlam Uni OuChan2"/>
              </a:rPr>
              <a:t>་</a:t>
            </a:r>
            <a:r>
              <a:rPr lang="bo-CN" sz="2200" dirty="0">
                <a:latin typeface="Monlam Uni OuChan2"/>
                <a:cs typeface="Monlam Uni OuChan2"/>
              </a:rPr>
              <a:t>ཐག་མི་ཊར་</a:t>
            </a:r>
            <a:r>
              <a:rPr lang="en-US" sz="2200" dirty="0">
                <a:latin typeface="Monlam Uni OuChan2"/>
                <a:cs typeface="Monlam Uni OuChan2"/>
              </a:rPr>
              <a:t> </a:t>
            </a:r>
            <a:r>
              <a:rPr sz="2200" dirty="0">
                <a:latin typeface="Monlam Uni OuChan2"/>
                <a:cs typeface="Monlam Uni OuChan2"/>
              </a:rPr>
              <a:t>༡.༦༥ </a:t>
            </a:r>
            <a:r>
              <a:rPr sz="2200" dirty="0" err="1">
                <a:latin typeface="Monlam Uni OuChan2"/>
                <a:cs typeface="Monlam Uni OuChan2"/>
              </a:rPr>
              <a:t>ནས</a:t>
            </a:r>
            <a:r>
              <a:rPr sz="2200" dirty="0">
                <a:latin typeface="Monlam Uni OuChan2"/>
                <a:cs typeface="Monlam Uni OuChan2"/>
              </a:rPr>
              <a:t>་ ༠.༠༡༦༥</a:t>
            </a:r>
            <a:r>
              <a:rPr lang="en-US" sz="2200" dirty="0">
                <a:latin typeface="Monlam Uni OuChan2"/>
                <a:cs typeface="Monlam Uni OuChan2"/>
              </a:rPr>
              <a:t> </a:t>
            </a:r>
            <a:r>
              <a:rPr sz="2200" dirty="0" err="1">
                <a:latin typeface="Monlam Uni OuChan2"/>
                <a:cs typeface="Monlam Uni OuChan2"/>
              </a:rPr>
              <a:t>བར</a:t>
            </a:r>
            <a:r>
              <a:rPr sz="2200" dirty="0">
                <a:latin typeface="Monlam Uni OuChan2"/>
                <a:cs typeface="Monlam Uni OuChan2"/>
              </a:rPr>
              <a:t>།</a:t>
            </a:r>
            <a:r>
              <a:rPr lang="en-US" sz="2200" dirty="0">
                <a:latin typeface="Monlam Uni OuChan2"/>
                <a:cs typeface="Monlam Uni OuChan2"/>
              </a:rPr>
              <a:t>) </a:t>
            </a:r>
            <a:endParaRPr sz="2200" dirty="0">
              <a:latin typeface="Monlam Uni OuChan2"/>
              <a:cs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8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8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8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8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8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5" grpId="2"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endParaRPr dirty="0"/>
          </a:p>
        </p:txBody>
      </p:sp>
      <p:pic>
        <p:nvPicPr>
          <p:cNvPr id="898" name="droppedImage.png"/>
          <p:cNvPicPr>
            <a:picLocks noChangeAspect="1"/>
          </p:cNvPicPr>
          <p:nvPr/>
        </p:nvPicPr>
        <p:blipFill>
          <a:blip r:embed="rId3"/>
          <a:stretch>
            <a:fillRect/>
          </a:stretch>
        </p:blipFill>
        <p:spPr>
          <a:xfrm>
            <a:off x="457200" y="339725"/>
            <a:ext cx="8216900" cy="6162675"/>
          </a:xfrm>
          <a:prstGeom prst="rect">
            <a:avLst/>
          </a:prstGeom>
          <a:ln w="12700"/>
        </p:spPr>
      </p:pic>
      <p:sp>
        <p:nvSpPr>
          <p:cNvPr id="899" name="Shape 899"/>
          <p:cNvSpPr/>
          <p:nvPr/>
        </p:nvSpPr>
        <p:spPr>
          <a:xfrm>
            <a:off x="6580153" y="393700"/>
            <a:ext cx="20701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06400">
              <a:defRPr sz="3600">
                <a:solidFill>
                  <a:srgbClr val="FFFFFF"/>
                </a:solidFill>
                <a:latin typeface="+mn-lt"/>
                <a:ea typeface="+mn-ea"/>
                <a:cs typeface="+mn-cs"/>
                <a:sym typeface="Arial"/>
              </a:defRPr>
            </a:lvl1pPr>
          </a:lstStyle>
          <a:p>
            <a:r>
              <a:t>ཐུགས་རྗེ་ཆེ།</a:t>
            </a:r>
          </a:p>
        </p:txBody>
      </p:sp>
      <p:sp>
        <p:nvSpPr>
          <p:cNvPr id="900" name="Shape 900"/>
          <p:cNvSpPr/>
          <p:nvPr/>
        </p:nvSpPr>
        <p:spPr>
          <a:xfrm>
            <a:off x="381000" y="6469332"/>
            <a:ext cx="1565357" cy="3795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1800">
                <a:solidFill>
                  <a:srgbClr val="FFFFFF"/>
                </a:solidFill>
                <a:uFill>
                  <a:solidFill>
                    <a:srgbClr val="FFFFFF"/>
                  </a:solidFill>
                </a:uFill>
                <a:latin typeface="+mn-lt"/>
                <a:ea typeface="+mn-ea"/>
                <a:cs typeface="+mn-cs"/>
                <a:sym typeface="Arial"/>
              </a:defRPr>
            </a:lvl1pPr>
          </a:lstStyle>
          <a:p>
            <a:r>
              <a:rPr dirty="0">
                <a:solidFill>
                  <a:schemeClr val="tx1"/>
                </a:solidFill>
              </a:rPr>
              <a:t>Mount Kailash</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99">
                                            <p:bg/>
                                          </p:spTgt>
                                        </p:tgtEl>
                                        <p:attrNameLst>
                                          <p:attrName>style.visibility</p:attrName>
                                        </p:attrNameLst>
                                      </p:cBhvr>
                                      <p:to>
                                        <p:strVal val="visible"/>
                                      </p:to>
                                    </p:set>
                                    <p:animEffect transition="in" filter="dissolve">
                                      <p:cBhvr>
                                        <p:cTn id="7" dur="1000"/>
                                        <p:tgtEl>
                                          <p:spTgt spid="899">
                                            <p:bg/>
                                          </p:spTgt>
                                        </p:tgtEl>
                                      </p:cBhvr>
                                    </p:animEffect>
                                  </p:childTnLst>
                                </p:cTn>
                              </p:par>
                              <p:par>
                                <p:cTn id="8" presetID="9" presetClass="entr" presetSubtype="0" fill="hold" grpId="1" nodeType="withEffect">
                                  <p:stCondLst>
                                    <p:cond delay="0"/>
                                  </p:stCondLst>
                                  <p:iterate>
                                    <p:tmAbs val="0"/>
                                  </p:iterate>
                                  <p:childTnLst>
                                    <p:set>
                                      <p:cBhvr>
                                        <p:cTn id="9" fill="hold"/>
                                        <p:tgtEl>
                                          <p:spTgt spid="899">
                                            <p:txEl>
                                              <p:pRg st="0" end="0"/>
                                            </p:txEl>
                                          </p:spTgt>
                                        </p:tgtEl>
                                        <p:attrNameLst>
                                          <p:attrName>style.visibility</p:attrName>
                                        </p:attrNameLst>
                                      </p:cBhvr>
                                      <p:to>
                                        <p:strVal val="visible"/>
                                      </p:to>
                                    </p:set>
                                    <p:animEffect transition="in" filter="dissolve">
                                      <p:cBhvr>
                                        <p:cTn id="10" dur="1000"/>
                                        <p:tgtEl>
                                          <p:spTgt spid="8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 grpId="1" build="p" bldLvl="5"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Shape 902"/>
          <p:cNvSpPr/>
          <p:nvPr/>
        </p:nvSpPr>
        <p:spPr>
          <a:xfrm>
            <a:off x="1848802" y="647700"/>
            <a:ext cx="5435601" cy="48641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marL="287337" marR="82296" indent="-287337" defTabSz="825500">
              <a:spcBef>
                <a:spcPts val="400"/>
              </a:spcBef>
              <a:buSzPct val="100000"/>
              <a:buChar char="•"/>
              <a:defRPr sz="1800">
                <a:uFill>
                  <a:solidFill>
                    <a:srgbClr val="000000"/>
                  </a:solidFill>
                </a:uFill>
                <a:latin typeface="Arial Unicode MS"/>
                <a:ea typeface="Arial Unicode MS"/>
                <a:cs typeface="Arial Unicode MS"/>
                <a:sym typeface="Arial Unicode MS"/>
              </a:defRPr>
            </a:pPr>
            <a:endParaRPr/>
          </a:p>
          <a:p>
            <a:pPr marR="82296" defTabSz="825500">
              <a:spcBef>
                <a:spcPts val="400"/>
              </a:spcBef>
              <a:defRPr sz="1800">
                <a:uFill>
                  <a:solidFill>
                    <a:srgbClr val="000000"/>
                  </a:solidFill>
                </a:uFill>
                <a:latin typeface="Arial Unicode MS"/>
                <a:ea typeface="Arial Unicode MS"/>
                <a:cs typeface="Arial Unicode MS"/>
                <a:sym typeface="Arial Unicode MS"/>
              </a:defRPr>
            </a:pPr>
            <a:r>
              <a:rPr sz="27000" b="1">
                <a:solidFill>
                  <a:srgbClr val="FF2600"/>
                </a:solidFill>
                <a:latin typeface="Helvetica"/>
                <a:ea typeface="Helvetica"/>
                <a:cs typeface="Helvetica"/>
                <a:sym typeface="Helvetica"/>
              </a:rPr>
              <a:t>?...</a:t>
            </a:r>
          </a:p>
        </p:txBody>
      </p:sp>
      <p:sp>
        <p:nvSpPr>
          <p:cNvPr id="903" name="Shape 90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49</a:t>
            </a:fld>
            <a:endParaRPr/>
          </a:p>
        </p:txBody>
      </p:sp>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p:cNvSpPr>
          <p:nvPr>
            <p:ph type="sldNum" sz="quarter" idx="2"/>
          </p:nvPr>
        </p:nvSpPr>
        <p:spPr>
          <a:xfrm>
            <a:off x="4485806" y="6642100"/>
            <a:ext cx="17365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5</a:t>
            </a:fld>
            <a:endParaRPr/>
          </a:p>
        </p:txBody>
      </p:sp>
      <p:sp>
        <p:nvSpPr>
          <p:cNvPr id="364" name="Shape 364"/>
          <p:cNvSpPr/>
          <p:nvPr/>
        </p:nvSpPr>
        <p:spPr>
          <a:xfrm>
            <a:off x="294151" y="173731"/>
            <a:ext cx="4823235" cy="10874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959" indent="-959">
              <a:defRPr sz="3200" b="1">
                <a:solidFill>
                  <a:srgbClr val="011993"/>
                </a:solidFill>
              </a:defRPr>
            </a:pPr>
            <a:r>
              <a:rPr dirty="0"/>
              <a:t>1. Vibrations and Waves</a:t>
            </a:r>
            <a:br>
              <a:rPr dirty="0"/>
            </a:br>
            <a:r>
              <a:rPr lang="de-DE" dirty="0">
                <a:latin typeface="Monlam Uni OuChan2"/>
                <a:ea typeface="Monlam ouchan 3"/>
                <a:cs typeface="Monlam Uni OuChan2"/>
                <a:sym typeface="Monlam ouchan 3"/>
              </a:rPr>
              <a:t>༡  </a:t>
            </a:r>
            <a:r>
              <a:rPr lang="de-DE" dirty="0" err="1">
                <a:latin typeface="Monlam Uni OuChan2"/>
                <a:ea typeface="Monlam ouchan 3"/>
                <a:cs typeface="Monlam Uni OuChan2"/>
                <a:sym typeface="Monlam ouchan 3"/>
              </a:rPr>
              <a:t>འདར་འགུལ་དང་རླབས</a:t>
            </a:r>
            <a:r>
              <a:rPr lang="de-DE" dirty="0">
                <a:latin typeface="Monlam Uni OuChan2"/>
                <a:ea typeface="Monlam ouchan 3"/>
                <a:cs typeface="Monlam Uni OuChan2"/>
                <a:sym typeface="Monlam ouchan 3"/>
              </a:rPr>
              <a:t>།</a:t>
            </a:r>
          </a:p>
        </p:txBody>
      </p:sp>
      <p:grpSp>
        <p:nvGrpSpPr>
          <p:cNvPr id="368" name="Group 368"/>
          <p:cNvGrpSpPr/>
          <p:nvPr/>
        </p:nvGrpSpPr>
        <p:grpSpPr>
          <a:xfrm>
            <a:off x="294151" y="1483782"/>
            <a:ext cx="8745698" cy="4870970"/>
            <a:chOff x="0" y="-1"/>
            <a:chExt cx="8745697" cy="4870969"/>
          </a:xfrm>
        </p:grpSpPr>
        <p:sp>
          <p:nvSpPr>
            <p:cNvPr id="365" name="Shape 365"/>
            <p:cNvSpPr/>
            <p:nvPr/>
          </p:nvSpPr>
          <p:spPr>
            <a:xfrm>
              <a:off x="0" y="-1"/>
              <a:ext cx="3613994"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b="1"/>
              </a:lvl1pPr>
            </a:lstStyle>
            <a:p>
              <a:r>
                <a:t>Definition: Vibration       </a:t>
              </a:r>
            </a:p>
          </p:txBody>
        </p:sp>
        <p:sp>
          <p:nvSpPr>
            <p:cNvPr id="366" name="Shape 366"/>
            <p:cNvSpPr/>
            <p:nvPr/>
          </p:nvSpPr>
          <p:spPr>
            <a:xfrm>
              <a:off x="0" y="537995"/>
              <a:ext cx="8745697" cy="1574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400"/>
              </a:pPr>
              <a:r>
                <a:rPr dirty="0"/>
                <a:t>Anything that moves back and forth, to and </a:t>
              </a:r>
              <a:r>
                <a:rPr dirty="0" err="1"/>
                <a:t>fro</a:t>
              </a:r>
              <a:r>
                <a:rPr dirty="0"/>
                <a:t>, in and out, or</a:t>
              </a:r>
              <a:r>
                <a:rPr lang="en-US" dirty="0"/>
                <a:t/>
              </a:r>
              <a:br>
                <a:rPr lang="en-US" dirty="0"/>
              </a:br>
              <a:r>
                <a:rPr dirty="0"/>
                <a:t>up and down is vibrating. A vibration is a </a:t>
              </a:r>
              <a:r>
                <a:rPr dirty="0">
                  <a:solidFill>
                    <a:schemeClr val="tx1"/>
                  </a:solidFill>
                </a:rPr>
                <a:t>wiggle</a:t>
              </a:r>
              <a:r>
                <a:rPr lang="en-US" dirty="0">
                  <a:solidFill>
                    <a:schemeClr val="tx1"/>
                  </a:solidFill>
                </a:rPr>
                <a:t>.</a:t>
              </a:r>
              <a:r>
                <a:rPr dirty="0">
                  <a:solidFill>
                    <a:schemeClr val="tx1"/>
                  </a:solidFill>
                </a:rPr>
                <a:t/>
              </a:r>
              <a:br>
                <a:rPr dirty="0">
                  <a:solidFill>
                    <a:schemeClr val="tx1"/>
                  </a:solidFill>
                </a:rPr>
              </a:br>
              <a:r>
                <a:rPr dirty="0"/>
                <a:t>Examples: Vocal cords, pendulum, </a:t>
              </a:r>
              <a:r>
                <a:rPr lang="en-US" dirty="0">
                  <a:solidFill>
                    <a:schemeClr val="tx1"/>
                  </a:solidFill>
                </a:rPr>
                <a:t>s</a:t>
              </a:r>
              <a:r>
                <a:rPr dirty="0">
                  <a:solidFill>
                    <a:schemeClr val="tx1"/>
                  </a:solidFill>
                </a:rPr>
                <a:t>t</a:t>
              </a:r>
              <a:r>
                <a:rPr lang="en-US" dirty="0">
                  <a:solidFill>
                    <a:schemeClr val="tx1"/>
                  </a:solidFill>
                </a:rPr>
                <a:t>r</a:t>
              </a:r>
              <a:r>
                <a:rPr dirty="0">
                  <a:solidFill>
                    <a:schemeClr val="tx1"/>
                  </a:solidFill>
                </a:rPr>
                <a:t>ing </a:t>
              </a:r>
              <a:r>
                <a:rPr dirty="0"/>
                <a:t>of music instrument, membrane of a drum, etc.</a:t>
              </a:r>
            </a:p>
          </p:txBody>
        </p:sp>
        <p:sp>
          <p:nvSpPr>
            <p:cNvPr id="367" name="Shape 367"/>
            <p:cNvSpPr/>
            <p:nvPr/>
          </p:nvSpPr>
          <p:spPr>
            <a:xfrm>
              <a:off x="0" y="1924521"/>
              <a:ext cx="5719513" cy="29464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140000"/>
                </a:lnSpc>
                <a:defRPr sz="2400" b="1"/>
              </a:pPr>
              <a:r>
                <a:rPr lang="bo-CN" sz="2800" dirty="0">
                  <a:latin typeface="Monlam Uni OuChan2"/>
                  <a:cs typeface="Monlam Uni OuChan2"/>
                </a:rPr>
                <a:t>མཚན་གཉིད།</a:t>
              </a:r>
              <a:r>
                <a:rPr lang="en-US" sz="2800" dirty="0">
                  <a:latin typeface="Monlam Uni OuChan2"/>
                  <a:cs typeface="Monlam Uni OuChan2"/>
                </a:rPr>
                <a:t> : </a:t>
              </a:r>
              <a:r>
                <a:rPr sz="2800" dirty="0" err="1">
                  <a:latin typeface="Monlam Uni OuChan2"/>
                  <a:cs typeface="Monlam Uni OuChan2"/>
                </a:rPr>
                <a:t>འདར་འགུལ</a:t>
              </a:r>
              <a:r>
                <a:rPr lang="bo-CN" sz="2800" dirty="0">
                  <a:latin typeface="Monlam Uni OuChan2"/>
                  <a:cs typeface="Monlam Uni OuChan2"/>
                </a:rPr>
                <a:t>།</a:t>
              </a:r>
            </a:p>
            <a:p>
              <a:pPr>
                <a:lnSpc>
                  <a:spcPct val="140000"/>
                </a:lnSpc>
                <a:defRPr sz="2400"/>
              </a:pPr>
              <a:r>
                <a:rPr lang="bo-CN" sz="2600" dirty="0">
                  <a:latin typeface="Monlam Uni OuChan2"/>
                  <a:ea typeface="Monlam ouchan 3"/>
                  <a:cs typeface="Monlam Uni OuChan2"/>
                  <a:sym typeface="Monlam ouchan 3"/>
                </a:rPr>
                <a:t>འདར་འགུལ་ནི་དངོས་པོ་སྤྱི་འདྲ་ཞིག་ཡར་དང་མར། ཕར་ཚུར། </a:t>
              </a:r>
              <a:r>
                <a:rPr lang="bo-CN" sz="2600" b="0" i="0" u="none" strike="noStrike" dirty="0">
                  <a:effectLst/>
                  <a:latin typeface="Monlam Uni OuChan2"/>
                  <a:cs typeface="Monlam Uni OuChan2"/>
                </a:rPr>
                <a:t>ནང་དང་ཕྱི་རུ། </a:t>
              </a:r>
              <a:r>
                <a:rPr lang="de-CH" sz="2600" b="0" i="0" u="none" strike="noStrike" dirty="0">
                  <a:effectLst/>
                  <a:latin typeface="Monlam Uni OuChan2"/>
                  <a:cs typeface="Monlam Uni OuChan2"/>
                </a:rPr>
                <a:t/>
              </a:r>
              <a:br>
                <a:rPr lang="de-CH" sz="2600" b="0" i="0" u="none" strike="noStrike" dirty="0">
                  <a:effectLst/>
                  <a:latin typeface="Monlam Uni OuChan2"/>
                  <a:cs typeface="Monlam Uni OuChan2"/>
                </a:rPr>
              </a:br>
              <a:r>
                <a:rPr lang="bo-CN" sz="2600" b="0" i="0" u="none" strike="noStrike" dirty="0">
                  <a:effectLst/>
                  <a:latin typeface="Monlam Uni OuChan2"/>
                  <a:cs typeface="Monlam Uni OuChan2"/>
                </a:rPr>
                <a:t>ཡང་ན་མཐོ་དམན་སོགས་ལ་གཡོ་འགུལ་</a:t>
              </a:r>
              <a:r>
                <a:rPr lang="bo-CN" sz="2600" dirty="0">
                  <a:latin typeface="Monlam Uni OuChan2"/>
                  <a:ea typeface="Monlam ouchan 3"/>
                  <a:cs typeface="Monlam Uni OuChan2"/>
                  <a:sym typeface="Monlam ouchan 3"/>
                </a:rPr>
                <a:t>བྱེད་པ་</a:t>
              </a:r>
              <a:r>
                <a:rPr lang="bo-CN" sz="2600" b="0" i="0" u="none" strike="noStrike" dirty="0">
                  <a:effectLst/>
                  <a:latin typeface="Monlam Uni OuChan2"/>
                  <a:cs typeface="Monlam Uni OuChan2"/>
                </a:rPr>
                <a:t>ཞིག་ལ་ཟེར།</a:t>
              </a:r>
              <a:r>
                <a:rPr lang="en-US" sz="2600" b="0" i="0" u="none" strike="noStrike" dirty="0">
                  <a:effectLst/>
                  <a:latin typeface="Monlam Uni OuChan2"/>
                  <a:cs typeface="Monlam Uni OuChan2"/>
                  <a:sym typeface="Monlam ouchan 3"/>
                </a:rPr>
                <a:t> </a:t>
              </a:r>
              <a:br>
                <a:rPr lang="en-US" sz="2600" b="0" i="0" u="none" strike="noStrike" dirty="0">
                  <a:effectLst/>
                  <a:latin typeface="Monlam Uni OuChan2"/>
                  <a:cs typeface="Monlam Uni OuChan2"/>
                  <a:sym typeface="Monlam ouchan 3"/>
                </a:rPr>
              </a:br>
              <a:r>
                <a:rPr sz="2600" dirty="0" err="1">
                  <a:latin typeface="Monlam Uni OuChan2"/>
                  <a:ea typeface="Monlam ouchan 3"/>
                  <a:cs typeface="Monlam Uni OuChan2"/>
                  <a:sym typeface="Monlam ouchan 3"/>
                </a:rPr>
                <a:t>འདར་འགུལ་ནི་གཡུག་གཡུག་བྱེད་པ</a:t>
              </a:r>
              <a:r>
                <a:rPr sz="2600" dirty="0">
                  <a:latin typeface="Monlam Uni OuChan2"/>
                  <a:ea typeface="Monlam ouchan 3"/>
                  <a:cs typeface="Monlam Uni OuChan2"/>
                  <a:sym typeface="Monlam ouchan 3"/>
                </a:rPr>
                <a:t>་</a:t>
              </a:r>
              <a:r>
                <a:rPr lang="bo-CN" sz="2600" b="0" i="0" u="none" strike="noStrike" dirty="0">
                  <a:effectLst/>
                  <a:latin typeface="Monlam Uni OuChan2"/>
                  <a:cs typeface="Monlam Uni OuChan2"/>
                </a:rPr>
                <a:t>ལའང་ཟེར།</a:t>
              </a:r>
              <a:r>
                <a:rPr lang="en-US" sz="2600" b="0" i="0" u="none" strike="noStrike" dirty="0">
                  <a:effectLst/>
                  <a:latin typeface="Monlam Uni OuChan2"/>
                  <a:cs typeface="Monlam Uni OuChan2"/>
                </a:rPr>
                <a:t/>
              </a:r>
              <a:br>
                <a:rPr lang="en-US" sz="2600" b="0" i="0" u="none" strike="noStrike" dirty="0">
                  <a:effectLst/>
                  <a:latin typeface="Monlam Uni OuChan2"/>
                  <a:cs typeface="Monlam Uni OuChan2"/>
                </a:rPr>
              </a:br>
              <a:r>
                <a:rPr sz="2600" dirty="0" err="1">
                  <a:latin typeface="Monlam Uni OuChan2"/>
                  <a:ea typeface="Monlam ouchan 3"/>
                  <a:cs typeface="Monlam Uni OuChan2"/>
                  <a:sym typeface="Monlam ouchan 3"/>
                </a:rPr>
                <a:t>དཔེར་ན</a:t>
              </a:r>
              <a:r>
                <a:rPr lang="bo-CN" sz="2600" b="0" i="0" u="none" strike="noStrike" dirty="0">
                  <a:effectLst/>
                  <a:latin typeface="Monlam Uni OuChan2"/>
                  <a:cs typeface="Monlam Uni OuChan2"/>
                </a:rPr>
                <a:t>། </a:t>
              </a:r>
              <a:r>
                <a:rPr lang="bo-CN" sz="2800" b="0" i="0" u="none" strike="noStrike" dirty="0">
                  <a:effectLst/>
                  <a:latin typeface="Monlam Uni OuChan2"/>
                  <a:cs typeface="Monlam Uni OuChan2"/>
                </a:rPr>
                <a:t>གྲེ་ཐག</a:t>
              </a:r>
              <a:r>
                <a:rPr lang="en-US" sz="2800" dirty="0">
                  <a:latin typeface="Monlam Uni OuChan2"/>
                  <a:cs typeface="Monlam Uni OuChan2"/>
                </a:rPr>
                <a:t> </a:t>
              </a:r>
              <a:r>
                <a:rPr sz="2600" dirty="0" err="1">
                  <a:latin typeface="Monlam Uni OuChan2"/>
                  <a:ea typeface="Monlam ouchan 3"/>
                  <a:cs typeface="Monlam Uni OuChan2"/>
                  <a:sym typeface="Monlam ouchan 3"/>
                </a:rPr>
                <a:t>དཔྱང་རྡོ</a:t>
              </a:r>
              <a:r>
                <a:rPr sz="2600" dirty="0">
                  <a:latin typeface="Monlam Uni OuChan2"/>
                  <a:ea typeface="Monlam ouchan 3"/>
                  <a:cs typeface="Monlam Uni OuChan2"/>
                  <a:sym typeface="Monlam ouchan 3"/>
                </a:rPr>
                <a:t>། </a:t>
              </a:r>
              <a:r>
                <a:rPr lang="bo-CN" sz="2600" b="0" i="0" u="none" strike="noStrike" dirty="0">
                  <a:effectLst/>
                  <a:latin typeface="Monlam Uni OuChan2"/>
                  <a:cs typeface="Monlam Uni OuChan2"/>
                </a:rPr>
                <a:t>རོལ་ཆའི་རྒྱུད་སྐུད། རྔ་ཡི་སྐྱི་མོ</a:t>
              </a:r>
              <a:r>
                <a:rPr lang="bo-CN" sz="2600" dirty="0">
                  <a:latin typeface="Monlam Uni OuChan2"/>
                  <a:ea typeface="Monlam ouchan 3"/>
                  <a:cs typeface="Monlam Uni OuChan2"/>
                  <a:sym typeface="Monlam ouchan 3"/>
                </a:rPr>
                <a:t>་</a:t>
              </a:r>
              <a:r>
                <a:rPr lang="bo-CN" sz="2600" b="0" i="0" u="none" strike="noStrike" dirty="0">
                  <a:effectLst/>
                  <a:latin typeface="Monlam Uni OuChan2"/>
                  <a:cs typeface="Monlam Uni OuChan2"/>
                </a:rPr>
                <a:t>ལ</a:t>
              </a:r>
              <a:r>
                <a:rPr lang="bo-CN" sz="2600" dirty="0">
                  <a:latin typeface="Monlam Uni OuChan2"/>
                  <a:ea typeface="Monlam ouchan 3"/>
                  <a:cs typeface="Monlam Uni OuChan2"/>
                  <a:sym typeface="Monlam ouchan 3"/>
                </a:rPr>
                <a:t>་</a:t>
              </a:r>
              <a:r>
                <a:rPr sz="2600" dirty="0" err="1">
                  <a:latin typeface="Monlam Uni OuChan2"/>
                  <a:ea typeface="Monlam ouchan 3"/>
                  <a:cs typeface="Monlam Uni OuChan2"/>
                  <a:sym typeface="Monlam ouchan 3"/>
                </a:rPr>
                <a:t>སོགས</a:t>
              </a:r>
              <a:r>
                <a:rPr sz="2600" dirty="0">
                  <a:latin typeface="Monlam Uni OuChan2"/>
                  <a:ea typeface="Monlam ouchan 3"/>
                  <a:cs typeface="Monlam Uni OuChan2"/>
                  <a:sym typeface="Monlam ouchan 3"/>
                </a:rPr>
                <a:t>།</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p:cNvSpPr>
          <p:nvPr>
            <p:ph type="sldNum" sz="quarter" idx="2"/>
          </p:nvPr>
        </p:nvSpPr>
        <p:spPr>
          <a:xfrm>
            <a:off x="4485806" y="6642100"/>
            <a:ext cx="17365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6</a:t>
            </a:fld>
            <a:endParaRPr/>
          </a:p>
        </p:txBody>
      </p:sp>
      <p:sp>
        <p:nvSpPr>
          <p:cNvPr id="371" name="Shape 371"/>
          <p:cNvSpPr/>
          <p:nvPr/>
        </p:nvSpPr>
        <p:spPr>
          <a:xfrm>
            <a:off x="335737" y="309377"/>
            <a:ext cx="7853492" cy="5950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rPr b="1" dirty="0"/>
              <a:t>Show-jumping course</a:t>
            </a:r>
            <a:r>
              <a:rPr dirty="0"/>
              <a:t>: Sound generation   </a:t>
            </a:r>
            <a:r>
              <a:rPr sz="3200" b="1" dirty="0" err="1">
                <a:latin typeface="Monlam Uni OuChan2"/>
                <a:cs typeface="Monlam Uni OuChan2"/>
              </a:rPr>
              <a:t>སྒྲ</a:t>
            </a:r>
            <a:r>
              <a:rPr sz="3200" b="1" dirty="0">
                <a:latin typeface="Monlam Uni OuChan2"/>
                <a:cs typeface="Monlam Uni OuChan2"/>
              </a:rPr>
              <a:t>་</a:t>
            </a:r>
            <a:r>
              <a:rPr lang="bo-CN" sz="3200" b="1" i="0" u="none" strike="noStrike" dirty="0">
                <a:effectLst/>
                <a:latin typeface="Monlam Uni OuChan2"/>
                <a:cs typeface="Monlam Uni OuChan2"/>
              </a:rPr>
              <a:t>སྐྲུན</a:t>
            </a:r>
            <a:r>
              <a:rPr sz="3200" b="1" dirty="0">
                <a:latin typeface="Monlam Uni OuChan2"/>
                <a:cs typeface="Monlam Uni OuChan2"/>
              </a:rPr>
              <a:t>་པ།</a:t>
            </a:r>
          </a:p>
        </p:txBody>
      </p:sp>
      <p:sp>
        <p:nvSpPr>
          <p:cNvPr id="372" name="Shape 372"/>
          <p:cNvSpPr/>
          <p:nvPr/>
        </p:nvSpPr>
        <p:spPr>
          <a:xfrm>
            <a:off x="327118" y="905030"/>
            <a:ext cx="8527864" cy="45222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20000"/>
              </a:lnSpc>
              <a:tabLst>
                <a:tab pos="4318000" algn="l"/>
              </a:tabLst>
              <a:defRPr sz="2400"/>
            </a:pPr>
            <a:r>
              <a:rPr dirty="0"/>
              <a:t>Drum	</a:t>
            </a:r>
            <a:r>
              <a:rPr dirty="0" err="1"/>
              <a:t>རྔ</a:t>
            </a:r>
            <a:r>
              <a:rPr dirty="0"/>
              <a:t>།</a:t>
            </a:r>
            <a:endParaRPr sz="2600" dirty="0"/>
          </a:p>
          <a:p>
            <a:pPr>
              <a:lnSpc>
                <a:spcPct val="120000"/>
              </a:lnSpc>
              <a:tabLst>
                <a:tab pos="4318000" algn="l"/>
              </a:tabLst>
              <a:defRPr sz="2400"/>
            </a:pPr>
            <a:r>
              <a:rPr dirty="0"/>
              <a:t>Tuning fork	</a:t>
            </a:r>
            <a:r>
              <a:rPr dirty="0" err="1"/>
              <a:t>རོལ་དབྱངས་སྙོམ་སྒྲིག་གི་གསེབ་ཐུར</a:t>
            </a:r>
            <a:r>
              <a:rPr dirty="0"/>
              <a:t>།</a:t>
            </a:r>
          </a:p>
          <a:p>
            <a:pPr>
              <a:lnSpc>
                <a:spcPct val="120000"/>
              </a:lnSpc>
              <a:tabLst>
                <a:tab pos="4318000" algn="l"/>
              </a:tabLst>
              <a:defRPr sz="2400"/>
            </a:pPr>
            <a:r>
              <a:rPr dirty="0"/>
              <a:t>Rubber band over box	</a:t>
            </a:r>
            <a:r>
              <a:rPr dirty="0" err="1"/>
              <a:t>སྒམ་ཆུང</a:t>
            </a:r>
            <a:r>
              <a:rPr dirty="0"/>
              <a:t>་</a:t>
            </a:r>
            <a:r>
              <a:rPr lang="bo-CN" sz="2400" dirty="0"/>
              <a:t>སྟེ</a:t>
            </a:r>
            <a:r>
              <a:rPr dirty="0" err="1"/>
              <a:t>ང་དུ་འགྱིག་ཐག་གཡོག་པ</a:t>
            </a:r>
            <a:r>
              <a:rPr dirty="0"/>
              <a:t>།</a:t>
            </a:r>
          </a:p>
          <a:p>
            <a:pPr>
              <a:lnSpc>
                <a:spcPct val="120000"/>
              </a:lnSpc>
              <a:tabLst>
                <a:tab pos="4318000" algn="l"/>
              </a:tabLst>
              <a:defRPr sz="2400"/>
            </a:pPr>
            <a:r>
              <a:rPr dirty="0"/>
              <a:t>Crystal glass with water	</a:t>
            </a:r>
            <a:r>
              <a:rPr lang="bo-CN" sz="2400" dirty="0"/>
              <a:t>ཤེལ་རྡོ་ནང་ཆུ་བླུགས་པ། </a:t>
            </a:r>
            <a:r>
              <a:rPr dirty="0"/>
              <a:t>	</a:t>
            </a:r>
          </a:p>
          <a:p>
            <a:pPr>
              <a:lnSpc>
                <a:spcPct val="120000"/>
              </a:lnSpc>
              <a:tabLst>
                <a:tab pos="4318000" algn="l"/>
              </a:tabLst>
              <a:defRPr sz="2400"/>
            </a:pPr>
            <a:r>
              <a:rPr dirty="0"/>
              <a:t>Bottles to blow	</a:t>
            </a:r>
            <a:r>
              <a:rPr lang="bo-CN" sz="2400" dirty="0"/>
              <a:t>ཕུ་རྒྱག་སའི་</a:t>
            </a:r>
            <a:r>
              <a:rPr dirty="0" err="1"/>
              <a:t>འགྱིག་དམ</a:t>
            </a:r>
            <a:r>
              <a:rPr dirty="0"/>
              <a:t>།	</a:t>
            </a:r>
          </a:p>
          <a:p>
            <a:pPr>
              <a:lnSpc>
                <a:spcPct val="120000"/>
              </a:lnSpc>
              <a:tabLst>
                <a:tab pos="4318000" algn="l"/>
              </a:tabLst>
              <a:defRPr sz="2400"/>
            </a:pPr>
            <a:r>
              <a:rPr dirty="0"/>
              <a:t>Balloon filled with air	</a:t>
            </a:r>
            <a:r>
              <a:rPr lang="bo-CN" dirty="0"/>
              <a:t>རླུང་</a:t>
            </a:r>
            <a:r>
              <a:rPr lang="bo-CN" sz="2400" dirty="0"/>
              <a:t>ཁེངས་པའི་</a:t>
            </a:r>
            <a:r>
              <a:rPr dirty="0" err="1"/>
              <a:t>སྒང་ཕུག</a:t>
            </a:r>
            <a:endParaRPr dirty="0"/>
          </a:p>
          <a:p>
            <a:pPr>
              <a:lnSpc>
                <a:spcPct val="120000"/>
              </a:lnSpc>
              <a:tabLst>
                <a:tab pos="4318000" algn="l"/>
              </a:tabLst>
              <a:defRPr sz="2400"/>
            </a:pPr>
            <a:r>
              <a:rPr dirty="0"/>
              <a:t>Flute	</a:t>
            </a:r>
            <a:r>
              <a:rPr dirty="0" err="1"/>
              <a:t>གླིང་བུ</a:t>
            </a:r>
            <a:r>
              <a:rPr dirty="0"/>
              <a:t>།</a:t>
            </a:r>
          </a:p>
          <a:p>
            <a:pPr>
              <a:lnSpc>
                <a:spcPct val="120000"/>
              </a:lnSpc>
              <a:tabLst>
                <a:tab pos="4318000" algn="l"/>
              </a:tabLst>
              <a:defRPr sz="2400"/>
            </a:pPr>
            <a:r>
              <a:rPr dirty="0"/>
              <a:t>Scale on table 	</a:t>
            </a:r>
            <a:r>
              <a:rPr dirty="0" err="1"/>
              <a:t>ཅོག་ཙེ</a:t>
            </a:r>
            <a:r>
              <a:rPr dirty="0"/>
              <a:t>་</a:t>
            </a:r>
            <a:r>
              <a:rPr lang="bo-CN" sz="2400" dirty="0"/>
              <a:t>སྟེ</a:t>
            </a:r>
            <a:r>
              <a:rPr dirty="0"/>
              <a:t>ང་</a:t>
            </a:r>
            <a:r>
              <a:rPr lang="bo-CN" dirty="0"/>
              <a:t>དུ་</a:t>
            </a:r>
            <a:r>
              <a:rPr dirty="0" err="1"/>
              <a:t>ཐིག་ཤིང</a:t>
            </a:r>
            <a:r>
              <a:rPr dirty="0"/>
              <a:t>་།</a:t>
            </a:r>
          </a:p>
          <a:p>
            <a:pPr>
              <a:lnSpc>
                <a:spcPct val="120000"/>
              </a:lnSpc>
              <a:tabLst>
                <a:tab pos="4318000" algn="l"/>
              </a:tabLst>
              <a:defRPr sz="2400"/>
            </a:pPr>
            <a:r>
              <a:rPr dirty="0"/>
              <a:t>Bell	</a:t>
            </a:r>
            <a:r>
              <a:rPr dirty="0" err="1"/>
              <a:t>དྲིལ་བུ</a:t>
            </a:r>
            <a:r>
              <a:rPr dirty="0"/>
              <a:t>།</a:t>
            </a:r>
          </a:p>
          <a:p>
            <a:pPr>
              <a:lnSpc>
                <a:spcPct val="120000"/>
              </a:lnSpc>
              <a:tabLst>
                <a:tab pos="4318000" algn="l"/>
              </a:tabLst>
              <a:defRPr sz="2400"/>
            </a:pPr>
            <a:r>
              <a:rPr dirty="0"/>
              <a:t>Throat	</a:t>
            </a:r>
            <a:r>
              <a:rPr lang="bo-CN" sz="2400" dirty="0"/>
              <a:t>མགྲིན་པ།</a:t>
            </a:r>
            <a:endParaRPr dirty="0"/>
          </a:p>
        </p:txBody>
      </p:sp>
      <p:sp>
        <p:nvSpPr>
          <p:cNvPr id="373" name="Shape 373"/>
          <p:cNvSpPr/>
          <p:nvPr/>
        </p:nvSpPr>
        <p:spPr>
          <a:xfrm>
            <a:off x="315515" y="5519619"/>
            <a:ext cx="8826936" cy="8412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rPr dirty="0"/>
              <a:t>Remark: If the vibration is too slow or too fast we cannot </a:t>
            </a:r>
            <a:r>
              <a:rPr lang="en-US" dirty="0"/>
              <a:t>hear</a:t>
            </a:r>
            <a:r>
              <a:rPr dirty="0"/>
              <a:t> it!</a:t>
            </a:r>
            <a:br>
              <a:rPr dirty="0"/>
            </a:br>
            <a:r>
              <a:rPr lang="bo-CN" sz="2400" dirty="0">
                <a:latin typeface="Monlam Uni OuChan2"/>
                <a:cs typeface="Monlam Uni OuChan2"/>
              </a:rPr>
              <a:t>ཟུར་མཆན། </a:t>
            </a:r>
            <a:r>
              <a:rPr dirty="0" err="1">
                <a:latin typeface="Monlam Uni OuChan2"/>
                <a:cs typeface="Monlam Uni OuChan2"/>
              </a:rPr>
              <a:t>གལ་ཏེ་འདར་འགུལ་ཧ་ཅང་དལ་བུ་འམ་ཧ་ཅང་མགྱོགས་པོ་ཡོད་ན་ང་ཚོས་གོ་མི</a:t>
            </a:r>
            <a:r>
              <a:rPr dirty="0">
                <a:latin typeface="Monlam Uni OuChan2"/>
                <a:cs typeface="Monlam Uni OuChan2"/>
              </a:rPr>
              <a:t>་</a:t>
            </a:r>
            <a:r>
              <a:rPr lang="bo-CN" sz="2400" dirty="0">
                <a:latin typeface="Monlam Uni OuChan2"/>
                <a:cs typeface="Monlam Uni OuChan2"/>
              </a:rPr>
              <a:t>ཐུབ།</a:t>
            </a:r>
            <a:endParaRPr dirty="0">
              <a:latin typeface="Monlam Uni OuChan2"/>
              <a:cs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7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7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37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37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37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372">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372">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372">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2" nodeType="clickEffect">
                                  <p:stCondLst>
                                    <p:cond delay="0"/>
                                  </p:stCondLst>
                                  <p:iterate>
                                    <p:tmAbs val="0"/>
                                  </p:iterate>
                                  <p:childTnLst>
                                    <p:set>
                                      <p:cBhvr>
                                        <p:cTn id="48" fill="hold"/>
                                        <p:tgtEl>
                                          <p:spTgt spid="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1" build="p" bldLvl="5" animBg="1" advAuto="0"/>
      <p:bldP spid="373"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p:nvPr/>
        </p:nvSpPr>
        <p:spPr>
          <a:xfrm>
            <a:off x="-38100" y="-25400"/>
            <a:ext cx="9207500" cy="6908800"/>
          </a:xfrm>
          <a:prstGeom prst="rect">
            <a:avLst/>
          </a:prstGeom>
          <a:solidFill>
            <a:srgbClr val="000000"/>
          </a:solidFill>
          <a:ln w="25400">
            <a:solidFill>
              <a:srgbClr val="000000"/>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8" name="Shape 37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7</a:t>
            </a:fld>
            <a:endParaRPr/>
          </a:p>
        </p:txBody>
      </p:sp>
      <p:sp>
        <p:nvSpPr>
          <p:cNvPr id="379" name="Shape 379"/>
          <p:cNvSpPr/>
          <p:nvPr/>
        </p:nvSpPr>
        <p:spPr>
          <a:xfrm>
            <a:off x="2804239" y="3521217"/>
            <a:ext cx="3535523" cy="533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4000">
                <a:solidFill>
                  <a:srgbClr val="FFFFFF"/>
                </a:solidFill>
              </a:defRPr>
            </a:pPr>
            <a:r>
              <a:rPr sz="2800" dirty="0"/>
              <a:t>Show jumping course</a:t>
            </a:r>
          </a:p>
        </p:txBody>
      </p:sp>
      <p:sp>
        <p:nvSpPr>
          <p:cNvPr id="5" name="Shape 697"/>
          <p:cNvSpPr/>
          <p:nvPr/>
        </p:nvSpPr>
        <p:spPr>
          <a:xfrm>
            <a:off x="3552803" y="2817110"/>
            <a:ext cx="2038394" cy="533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4000">
                <a:solidFill>
                  <a:srgbClr val="FFFFFF"/>
                </a:solidFill>
              </a:defRPr>
            </a:lvl1pPr>
          </a:lstStyle>
          <a:p>
            <a:r>
              <a:rPr lang="de-CH" sz="2800" dirty="0" err="1"/>
              <a:t>Projector</a:t>
            </a:r>
            <a:r>
              <a:rPr sz="2800" dirty="0"/>
              <a:t> off</a:t>
            </a:r>
          </a:p>
        </p:txBody>
      </p:sp>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p:cNvSpPr>
          <p:nvPr>
            <p:ph type="sldNum" sz="quarter" idx="2"/>
          </p:nvPr>
        </p:nvSpPr>
        <p:spPr>
          <a:xfrm>
            <a:off x="4485806" y="6642100"/>
            <a:ext cx="17365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8</a:t>
            </a:fld>
            <a:endParaRPr/>
          </a:p>
        </p:txBody>
      </p:sp>
      <p:sp>
        <p:nvSpPr>
          <p:cNvPr id="390" name="Shape 390"/>
          <p:cNvSpPr/>
          <p:nvPr/>
        </p:nvSpPr>
        <p:spPr>
          <a:xfrm>
            <a:off x="281409" y="5020616"/>
            <a:ext cx="8733360"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rPr b="1" dirty="0"/>
              <a:t>Light</a:t>
            </a:r>
            <a:r>
              <a:rPr dirty="0"/>
              <a:t> and </a:t>
            </a:r>
            <a:r>
              <a:rPr b="1" dirty="0"/>
              <a:t>sound</a:t>
            </a:r>
            <a:r>
              <a:rPr dirty="0"/>
              <a:t> are both vibrations that propagate throughout </a:t>
            </a:r>
            <a:r>
              <a:rPr lang="de-CH" dirty="0"/>
              <a:t/>
            </a:r>
            <a:br>
              <a:rPr lang="de-CH" dirty="0"/>
            </a:br>
            <a:r>
              <a:rPr dirty="0"/>
              <a:t>space as waves.</a:t>
            </a:r>
            <a:br>
              <a:rPr dirty="0"/>
            </a:br>
            <a:r>
              <a:rPr dirty="0" err="1">
                <a:latin typeface="Monlam Uni OuChan2"/>
                <a:cs typeface="Monlam Uni OuChan2"/>
              </a:rPr>
              <a:t>འོད་དང་སྒྲ་གཉིས་ཀར</a:t>
            </a:r>
            <a:r>
              <a:rPr dirty="0">
                <a:latin typeface="Monlam Uni OuChan2"/>
                <a:cs typeface="Monlam Uni OuChan2"/>
              </a:rPr>
              <a:t>་</a:t>
            </a:r>
            <a:r>
              <a:rPr lang="bo-CN" sz="2400" dirty="0">
                <a:latin typeface="Monlam Uni OuChan2"/>
                <a:ea typeface="Monlam ouchan 3"/>
                <a:cs typeface="Monlam Uni OuChan2"/>
                <a:sym typeface="Monlam ouchan 3"/>
              </a:rPr>
              <a:t>འདར་འགུལ་</a:t>
            </a:r>
            <a:r>
              <a:rPr lang="bo-CN" sz="2400" dirty="0">
                <a:latin typeface="Monlam Uni OuChan2"/>
                <a:cs typeface="Monlam Uni OuChan2"/>
              </a:rPr>
              <a:t>ཡིན་པས་མཁའ་དབྱིངས་སུ་</a:t>
            </a:r>
            <a:r>
              <a:rPr lang="bo-CN" dirty="0">
                <a:latin typeface="Monlam Uni OuChan2"/>
                <a:cs typeface="Monlam Uni OuChan2"/>
              </a:rPr>
              <a:t>རླབས་ལྟར་</a:t>
            </a:r>
            <a:r>
              <a:rPr lang="bo-CN" sz="2400" dirty="0">
                <a:latin typeface="Monlam Uni OuChan2"/>
                <a:cs typeface="Monlam Uni OuChan2"/>
              </a:rPr>
              <a:t>ཁྱབ་གདལ་</a:t>
            </a:r>
            <a:r>
              <a:rPr dirty="0" err="1">
                <a:latin typeface="Monlam Uni OuChan2"/>
                <a:cs typeface="Monlam Uni OuChan2"/>
              </a:rPr>
              <a:t>བྱེད་ནས་འགྲོ</a:t>
            </a:r>
            <a:r>
              <a:rPr dirty="0">
                <a:latin typeface="Monlam Uni OuChan2"/>
                <a:cs typeface="Monlam Uni OuChan2"/>
              </a:rPr>
              <a:t>།</a:t>
            </a:r>
          </a:p>
        </p:txBody>
      </p:sp>
      <p:sp>
        <p:nvSpPr>
          <p:cNvPr id="391" name="Shape 391"/>
          <p:cNvSpPr/>
          <p:nvPr/>
        </p:nvSpPr>
        <p:spPr>
          <a:xfrm>
            <a:off x="281409" y="165019"/>
            <a:ext cx="7149925" cy="110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959" indent="-959">
              <a:defRPr sz="3200" b="1">
                <a:solidFill>
                  <a:srgbClr val="011993"/>
                </a:solidFill>
              </a:defRPr>
            </a:pPr>
            <a:r>
              <a:rPr dirty="0"/>
              <a:t>1. Vibrations and Waves cont.</a:t>
            </a:r>
            <a:br>
              <a:rPr dirty="0"/>
            </a:br>
            <a:r>
              <a:rPr b="1" dirty="0">
                <a:latin typeface="Monlam Uni OuChan2"/>
                <a:ea typeface="Monlam ouchan 3"/>
                <a:cs typeface="Monlam Uni OuChan2"/>
                <a:sym typeface="Monlam ouchan 3"/>
              </a:rPr>
              <a:t>༡ </a:t>
            </a:r>
            <a:r>
              <a:rPr lang="de-CH" b="1" dirty="0">
                <a:latin typeface="Monlam Uni OuChan2"/>
                <a:ea typeface="Monlam ouchan 3"/>
                <a:cs typeface="Monlam Uni OuChan2"/>
                <a:sym typeface="Monlam ouchan 3"/>
              </a:rPr>
              <a:t>  </a:t>
            </a:r>
            <a:r>
              <a:rPr b="1" dirty="0">
                <a:latin typeface="Monlam Uni OuChan2"/>
                <a:ea typeface="Monlam ouchan 3"/>
                <a:cs typeface="Monlam Uni OuChan2"/>
                <a:sym typeface="Monlam ouchan 3"/>
              </a:rPr>
              <a:t>འདར་འགུལ་དང་རླབས།</a:t>
            </a:r>
          </a:p>
        </p:txBody>
      </p:sp>
      <p:grpSp>
        <p:nvGrpSpPr>
          <p:cNvPr id="395" name="Group 395"/>
          <p:cNvGrpSpPr/>
          <p:nvPr/>
        </p:nvGrpSpPr>
        <p:grpSpPr>
          <a:xfrm>
            <a:off x="281408" y="1331382"/>
            <a:ext cx="8862591" cy="3309928"/>
            <a:chOff x="-1" y="-1"/>
            <a:chExt cx="8862590" cy="3309927"/>
          </a:xfrm>
        </p:grpSpPr>
        <p:sp>
          <p:nvSpPr>
            <p:cNvPr id="392" name="Shape 392"/>
            <p:cNvSpPr/>
            <p:nvPr/>
          </p:nvSpPr>
          <p:spPr>
            <a:xfrm>
              <a:off x="0" y="-1"/>
              <a:ext cx="2829521"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b="1"/>
              </a:lvl1pPr>
            </a:lstStyle>
            <a:p>
              <a:r>
                <a:t>Definition: Wave    </a:t>
              </a:r>
            </a:p>
          </p:txBody>
        </p:sp>
        <p:sp>
          <p:nvSpPr>
            <p:cNvPr id="393" name="Shape 393"/>
            <p:cNvSpPr/>
            <p:nvPr/>
          </p:nvSpPr>
          <p:spPr>
            <a:xfrm>
              <a:off x="0" y="418728"/>
              <a:ext cx="8362107" cy="1206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400"/>
              </a:lvl1pPr>
            </a:lstStyle>
            <a:p>
              <a:r>
                <a:rPr dirty="0"/>
                <a:t>A vibration (wiggle) that travels is a wave either in a medium or in vacuum. Example: Water waves, </a:t>
              </a:r>
              <a:r>
                <a:rPr lang="en-US" dirty="0"/>
                <a:t>w</a:t>
              </a:r>
              <a:r>
                <a:rPr dirty="0"/>
                <a:t>ave on a rope, light waves, radio waves, sound waves etc. </a:t>
              </a:r>
            </a:p>
          </p:txBody>
        </p:sp>
        <p:sp>
          <p:nvSpPr>
            <p:cNvPr id="394" name="Shape 394"/>
            <p:cNvSpPr/>
            <p:nvPr/>
          </p:nvSpPr>
          <p:spPr>
            <a:xfrm>
              <a:off x="-1" y="1680763"/>
              <a:ext cx="8862590" cy="16291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nSpc>
                  <a:spcPct val="140000"/>
                </a:lnSpc>
                <a:defRPr sz="2400" b="1"/>
              </a:pPr>
              <a:r>
                <a:rPr lang="bo-CN" sz="2400" dirty="0">
                  <a:latin typeface="Monlam Uni OuChan2"/>
                  <a:cs typeface="Monlam Uni OuChan2"/>
                </a:rPr>
                <a:t>མཚན་གཉིད།</a:t>
              </a:r>
              <a:r>
                <a:rPr lang="en-US" sz="2400" dirty="0">
                  <a:latin typeface="Monlam Uni OuChan2"/>
                  <a:cs typeface="Monlam Uni OuChan2"/>
                </a:rPr>
                <a:t> : </a:t>
              </a:r>
              <a:r>
                <a:rPr sz="2400" dirty="0" err="1">
                  <a:latin typeface="Monlam Uni OuChan2"/>
                  <a:cs typeface="Monlam Uni OuChan2"/>
                </a:rPr>
                <a:t>རླབས</a:t>
              </a:r>
              <a:r>
                <a:rPr lang="bo-CN" sz="2400" dirty="0">
                  <a:latin typeface="Monlam Uni OuChan2"/>
                  <a:cs typeface="Monlam Uni OuChan2"/>
                </a:rPr>
                <a:t>།</a:t>
              </a:r>
              <a:br>
                <a:rPr lang="bo-CN" sz="2400" dirty="0">
                  <a:latin typeface="Monlam Uni OuChan2"/>
                  <a:cs typeface="Monlam Uni OuChan2"/>
                </a:rPr>
              </a:br>
              <a:r>
                <a:rPr lang="bo-CN" sz="2400" dirty="0">
                  <a:latin typeface="Monlam Uni OuChan2"/>
                  <a:cs typeface="Monlam Uni OuChan2"/>
                </a:rPr>
                <a:t>རླབས</a:t>
              </a:r>
              <a:r>
                <a:rPr lang="bo-CN" sz="2400" i="0" u="none" strike="noStrike" dirty="0">
                  <a:effectLst/>
                  <a:latin typeface="Monlam Uni OuChan2"/>
                  <a:cs typeface="Monlam Uni OuChan2"/>
                </a:rPr>
                <a:t>་ནི་</a:t>
              </a:r>
              <a:r>
                <a:rPr lang="bo-CN" sz="2400" dirty="0">
                  <a:latin typeface="Monlam Uni OuChan2"/>
                  <a:cs typeface="Monlam Uni OuChan2"/>
                </a:rPr>
                <a:t>རླུང་མེད་སྟོང་སང་ངམ་</a:t>
              </a:r>
              <a:r>
                <a:rPr lang="bo-CN" sz="2400" i="0" u="none" strike="noStrike" dirty="0">
                  <a:effectLst/>
                  <a:latin typeface="Monlam Uni OuChan2"/>
                  <a:cs typeface="Monlam Uni OuChan2"/>
                </a:rPr>
                <a:t>བརྒྱུད་</a:t>
              </a:r>
              <a:r>
                <a:rPr lang="bo-CN" sz="2400" dirty="0">
                  <a:latin typeface="Monlam Uni OuChan2"/>
                  <a:cs typeface="Monlam Uni OuChan2"/>
                </a:rPr>
                <a:t>ལམ་ཞིག་</a:t>
              </a:r>
              <a:r>
                <a:rPr lang="bo-CN" sz="2400" i="0" u="none" strike="noStrike" dirty="0">
                  <a:effectLst/>
                  <a:latin typeface="Monlam Uni OuChan2"/>
                  <a:cs typeface="Monlam Uni OuChan2"/>
                </a:rPr>
                <a:t>གི་ནང་</a:t>
              </a:r>
              <a:r>
                <a:rPr lang="bo-CN" sz="2400" dirty="0">
                  <a:latin typeface="Monlam Uni OuChan2"/>
                  <a:ea typeface="Monlam ouchan 3"/>
                  <a:cs typeface="Monlam Uni OuChan2"/>
                  <a:sym typeface="Monlam ouchan 3"/>
                </a:rPr>
                <a:t>འདར་འགུལ་</a:t>
              </a:r>
              <a:r>
                <a:rPr sz="2400" dirty="0">
                  <a:latin typeface="Monlam Uni OuChan2"/>
                  <a:cs typeface="Monlam Uni OuChan2"/>
                </a:rPr>
                <a:t>(</a:t>
              </a:r>
              <a:r>
                <a:rPr sz="2400" dirty="0" err="1">
                  <a:latin typeface="Monlam Uni OuChan2"/>
                  <a:cs typeface="Monlam Uni OuChan2"/>
                </a:rPr>
                <a:t>གཡུག་གཡུག</a:t>
              </a:r>
              <a:r>
                <a:rPr sz="2400" dirty="0">
                  <a:latin typeface="Monlam Uni OuChan2"/>
                  <a:cs typeface="Monlam Uni OuChan2"/>
                </a:rPr>
                <a:t>་)</a:t>
              </a:r>
              <a:r>
                <a:rPr lang="bo-CN" sz="2400" dirty="0">
                  <a:latin typeface="Monlam Uni OuChan2"/>
                  <a:cs typeface="Monlam Uni OuChan2"/>
                </a:rPr>
                <a:t>བྱེད་པ</a:t>
              </a:r>
              <a:r>
                <a:rPr lang="bo-CN" sz="2400" i="0" u="none" strike="noStrike" dirty="0">
                  <a:effectLst/>
                  <a:latin typeface="Monlam Uni OuChan2"/>
                  <a:cs typeface="Monlam Uni OuChan2"/>
                </a:rPr>
                <a:t>་</a:t>
              </a:r>
              <a:r>
                <a:rPr lang="bo-CN" sz="2400" dirty="0">
                  <a:latin typeface="Monlam Uni OuChan2"/>
                  <a:ea typeface="Monlam ouchan 3"/>
                  <a:cs typeface="Monlam Uni OuChan2"/>
                  <a:sym typeface="Monlam ouchan 3"/>
                </a:rPr>
                <a:t>ལ</a:t>
              </a:r>
              <a:r>
                <a:rPr lang="bo-CN" sz="2400" dirty="0">
                  <a:latin typeface="Monlam Uni OuChan2"/>
                  <a:cs typeface="Monlam Uni OuChan2"/>
                </a:rPr>
                <a:t>་</a:t>
              </a:r>
              <a:r>
                <a:rPr lang="bo-CN" sz="2400" i="0" u="none" strike="noStrike" dirty="0">
                  <a:effectLst/>
                  <a:latin typeface="Monlam Uni OuChan2"/>
                  <a:cs typeface="Monlam Uni OuChan2"/>
                </a:rPr>
                <a:t>གོ </a:t>
              </a:r>
              <a:r>
                <a:rPr lang="en-US" sz="2400" b="0" i="0" u="none" strike="noStrike" dirty="0">
                  <a:effectLst/>
                  <a:latin typeface="Monlam Uni OuChan2"/>
                  <a:cs typeface="Monlam Uni OuChan2"/>
                </a:rPr>
                <a:t/>
              </a:r>
              <a:br>
                <a:rPr lang="en-US" sz="2400" b="0" i="0" u="none" strike="noStrike" dirty="0">
                  <a:effectLst/>
                  <a:latin typeface="Monlam Uni OuChan2"/>
                  <a:cs typeface="Monlam Uni OuChan2"/>
                </a:rPr>
              </a:br>
              <a:r>
                <a:rPr sz="2400" dirty="0" err="1">
                  <a:latin typeface="Monlam Uni OuChan2"/>
                  <a:cs typeface="Monlam Uni OuChan2"/>
                </a:rPr>
                <a:t>དཔེར་ན</a:t>
              </a:r>
              <a:r>
                <a:rPr sz="2400" dirty="0">
                  <a:latin typeface="Monlam Uni OuChan2"/>
                  <a:cs typeface="Monlam Uni OuChan2"/>
                </a:rPr>
                <a:t>།  </a:t>
              </a:r>
              <a:r>
                <a:rPr sz="2400" dirty="0" err="1">
                  <a:latin typeface="Monlam Uni OuChan2"/>
                  <a:cs typeface="Monlam Uni OuChan2"/>
                </a:rPr>
                <a:t>ཆུ་རླབས</a:t>
              </a:r>
              <a:r>
                <a:rPr sz="2400" dirty="0">
                  <a:latin typeface="Monlam Uni OuChan2"/>
                  <a:cs typeface="Monlam Uni OuChan2"/>
                </a:rPr>
                <a:t>།  </a:t>
              </a:r>
              <a:r>
                <a:rPr sz="2400" dirty="0" err="1">
                  <a:latin typeface="Monlam Uni OuChan2"/>
                  <a:cs typeface="Monlam Uni OuChan2"/>
                </a:rPr>
                <a:t>ཐག་པའི་རླབས</a:t>
              </a:r>
              <a:r>
                <a:rPr sz="2400" dirty="0">
                  <a:latin typeface="Monlam Uni OuChan2"/>
                  <a:cs typeface="Monlam Uni OuChan2"/>
                </a:rPr>
                <a:t>། </a:t>
              </a:r>
              <a:r>
                <a:rPr sz="2400" dirty="0" err="1">
                  <a:latin typeface="Monlam Uni OuChan2"/>
                  <a:cs typeface="Monlam Uni OuChan2"/>
                </a:rPr>
                <a:t>འོད་རླབས</a:t>
              </a:r>
              <a:r>
                <a:rPr sz="2400" dirty="0">
                  <a:latin typeface="Monlam Uni OuChan2"/>
                  <a:cs typeface="Monlam Uni OuChan2"/>
                </a:rPr>
                <a:t>། </a:t>
              </a:r>
              <a:r>
                <a:rPr sz="2400" dirty="0" err="1">
                  <a:latin typeface="Monlam Uni OuChan2"/>
                  <a:cs typeface="Monlam Uni OuChan2"/>
                </a:rPr>
                <a:t>རླུང་འཕྲིན་གྱི་རླབས</a:t>
              </a:r>
              <a:r>
                <a:rPr sz="2400" dirty="0">
                  <a:latin typeface="Monlam Uni OuChan2"/>
                  <a:cs typeface="Monlam Uni OuChan2"/>
                </a:rPr>
                <a:t>། </a:t>
              </a:r>
              <a:r>
                <a:rPr sz="2400" dirty="0" err="1">
                  <a:latin typeface="Monlam Uni OuChan2"/>
                  <a:cs typeface="Monlam Uni OuChan2"/>
                </a:rPr>
                <a:t>སྒྲ་རླབས</a:t>
              </a:r>
              <a:r>
                <a:rPr sz="2400" dirty="0">
                  <a:latin typeface="Monlam Uni OuChan2"/>
                  <a:cs typeface="Monlam Uni OuChan2"/>
                </a:rPr>
                <a:t>་</a:t>
              </a:r>
              <a:r>
                <a:rPr lang="bo-CN" sz="2400" dirty="0">
                  <a:latin typeface="Monlam Uni OuChan2"/>
                  <a:cs typeface="Monlam Uni OuChan2"/>
                </a:rPr>
                <a:t>བ</a:t>
              </a:r>
              <a:r>
                <a:rPr sz="2400" dirty="0" err="1">
                  <a:latin typeface="Monlam Uni OuChan2"/>
                  <a:cs typeface="Monlam Uni OuChan2"/>
                </a:rPr>
                <a:t>ཅས་མང་པོ་ཡོད</a:t>
              </a:r>
              <a:r>
                <a:rPr sz="2400" dirty="0">
                  <a:latin typeface="Monlam Uni OuChan2"/>
                  <a:cs typeface="Monlam Uni OuChan2"/>
                </a:rPr>
                <a:t>།</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2" animBg="1" advAuto="0"/>
      <p:bldP spid="395"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9</a:t>
            </a:fld>
            <a:endParaRPr/>
          </a:p>
        </p:txBody>
      </p:sp>
      <p:sp>
        <p:nvSpPr>
          <p:cNvPr id="398" name="Shape 398"/>
          <p:cNvSpPr/>
          <p:nvPr/>
        </p:nvSpPr>
        <p:spPr>
          <a:xfrm>
            <a:off x="412213" y="912110"/>
            <a:ext cx="8311019" cy="19348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rPr dirty="0"/>
              <a:t>Sound is the propagation of mechanical vibrations through a</a:t>
            </a:r>
            <a:r>
              <a:rPr lang="en-US" dirty="0"/>
              <a:t/>
            </a:r>
            <a:br>
              <a:rPr lang="en-US" dirty="0"/>
            </a:br>
            <a:r>
              <a:rPr dirty="0"/>
              <a:t>material medium—a solid, a liquid, or a gas</a:t>
            </a:r>
            <a:r>
              <a:rPr lang="de-CH" dirty="0"/>
              <a:t>.</a:t>
            </a:r>
          </a:p>
          <a:p>
            <a:pPr>
              <a:lnSpc>
                <a:spcPct val="140000"/>
              </a:lnSpc>
              <a:defRPr sz="2400"/>
            </a:pPr>
            <a:r>
              <a:rPr sz="2600" dirty="0">
                <a:latin typeface="Monlam Uni OuChan2"/>
                <a:cs typeface="Monlam Uni OuChan2"/>
              </a:rPr>
              <a:t>་</a:t>
            </a:r>
            <a:r>
              <a:rPr lang="bo-CN" sz="2600" b="0" i="0" u="none" strike="noStrike" dirty="0">
                <a:effectLst/>
                <a:latin typeface="Monlam Uni OuChan2"/>
                <a:cs typeface="Monlam Uni OuChan2"/>
              </a:rPr>
              <a:t>ནི་བརྒྱུད་ལམ་སྲ་གཟུགས་སམ་གཤེར་གཟུགས་སམ་རླངས་གཟུགས་གང་རུང་ནང་འགུལ་</a:t>
            </a:r>
            <a:r>
              <a:rPr lang="de-CH" sz="2600" b="0" i="0" u="none" strike="noStrike" dirty="0">
                <a:effectLst/>
                <a:latin typeface="Monlam Uni OuChan2"/>
                <a:cs typeface="Monlam Uni OuChan2"/>
              </a:rPr>
              <a:t/>
            </a:r>
            <a:br>
              <a:rPr lang="de-CH" sz="2600" b="0" i="0" u="none" strike="noStrike" dirty="0">
                <a:effectLst/>
                <a:latin typeface="Monlam Uni OuChan2"/>
                <a:cs typeface="Monlam Uni OuChan2"/>
              </a:rPr>
            </a:br>
            <a:r>
              <a:rPr lang="bo-CN" sz="2600" b="0" i="0" u="none" strike="noStrike" dirty="0">
                <a:effectLst/>
                <a:latin typeface="Monlam Uni OuChan2"/>
                <a:cs typeface="Monlam Uni OuChan2"/>
              </a:rPr>
              <a:t>ཤུགས་འདར་འགུལ་</a:t>
            </a:r>
            <a:r>
              <a:rPr lang="bo-CN" sz="2600" dirty="0">
                <a:latin typeface="Monlam Uni OuChan2"/>
                <a:cs typeface="Monlam Uni OuChan2"/>
              </a:rPr>
              <a:t>ལྟར་</a:t>
            </a:r>
            <a:r>
              <a:rPr lang="bo-CN" sz="2600" b="0" i="0" u="none" strike="noStrike" dirty="0">
                <a:effectLst/>
                <a:latin typeface="Monlam Uni OuChan2"/>
                <a:cs typeface="Monlam Uni OuChan2"/>
              </a:rPr>
              <a:t>ཁྱབ་གདལ་འགྲོ་བ་ལ་གོ</a:t>
            </a:r>
            <a:endParaRPr sz="2600" dirty="0">
              <a:latin typeface="Monlam Uni OuChan2"/>
              <a:cs typeface="Monlam Uni OuChan2"/>
            </a:endParaRPr>
          </a:p>
        </p:txBody>
      </p:sp>
      <p:sp>
        <p:nvSpPr>
          <p:cNvPr id="399" name="Shape 399"/>
          <p:cNvSpPr/>
          <p:nvPr/>
        </p:nvSpPr>
        <p:spPr>
          <a:xfrm>
            <a:off x="412213" y="363932"/>
            <a:ext cx="5249770" cy="4719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b="1"/>
            </a:lvl1pPr>
          </a:lstStyle>
          <a:p>
            <a:r>
              <a:rPr dirty="0"/>
              <a:t>Sound Waves   </a:t>
            </a:r>
            <a:r>
              <a:rPr dirty="0" err="1"/>
              <a:t>སྒྲ་རླབས</a:t>
            </a:r>
            <a:r>
              <a:rPr dirty="0"/>
              <a:t>།</a:t>
            </a:r>
          </a:p>
        </p:txBody>
      </p:sp>
      <p:sp>
        <p:nvSpPr>
          <p:cNvPr id="400" name="Shape 400"/>
          <p:cNvSpPr/>
          <p:nvPr/>
        </p:nvSpPr>
        <p:spPr>
          <a:xfrm>
            <a:off x="461149" y="3353901"/>
            <a:ext cx="7836182" cy="102592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spcAft>
                <a:spcPts val="1200"/>
              </a:spcAft>
            </a:pPr>
            <a:r>
              <a:rPr lang="en-US" sz="2400" dirty="0"/>
              <a:t>What are light waves? </a:t>
            </a:r>
          </a:p>
          <a:p>
            <a:r>
              <a:rPr sz="2600" dirty="0">
                <a:latin typeface="Monlam Uni OuChan2"/>
                <a:cs typeface="Monlam Uni OuChan2"/>
              </a:rPr>
              <a:t>འོད་རླབས་ཟེར་ན་གང་</a:t>
            </a:r>
            <a:r>
              <a:rPr lang="bo-CN" sz="2600" dirty="0">
                <a:latin typeface="Monlam Uni OuChan2"/>
                <a:cs typeface="Monlam Uni OuChan2"/>
              </a:rPr>
              <a:t>རེད་དམ།</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1"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1672</Words>
  <Application>Microsoft Macintosh PowerPoint</Application>
  <PresentationFormat>Bildschirmpräsentation (4:3)</PresentationFormat>
  <Paragraphs>353</Paragraphs>
  <Slides>49</Slides>
  <Notes>29</Notes>
  <HiddenSlides>5</HiddenSlides>
  <MMClips>2</MMClips>
  <ScaleCrop>false</ScaleCrop>
  <HeadingPairs>
    <vt:vector size="4" baseType="variant">
      <vt:variant>
        <vt:lpstr>Design</vt:lpstr>
      </vt:variant>
      <vt:variant>
        <vt:i4>1</vt:i4>
      </vt:variant>
      <vt:variant>
        <vt:lpstr>Folientitel</vt:lpstr>
      </vt:variant>
      <vt:variant>
        <vt:i4>49</vt:i4>
      </vt:variant>
    </vt:vector>
  </HeadingPairs>
  <TitlesOfParts>
    <vt:vector size="50" baseType="lpstr">
      <vt:lpstr>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Werner Nater</cp:lastModifiedBy>
  <cp:revision>103</cp:revision>
  <dcterms:modified xsi:type="dcterms:W3CDTF">2021-11-01T17:11:06Z</dcterms:modified>
</cp:coreProperties>
</file>