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1pPr>
    <a:lvl2pPr marL="0" marR="0" indent="3429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2pPr>
    <a:lvl3pPr marL="0" marR="0" indent="6858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3pPr>
    <a:lvl4pPr marL="0" marR="0" indent="10287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4pPr>
    <a:lvl5pPr marL="0" marR="0" indent="13716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7145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6pPr>
    <a:lvl7pPr marL="0" marR="0" indent="20574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7pPr>
    <a:lvl8pPr marL="0" marR="0" indent="24003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8pPr>
    <a:lvl9pPr marL="0" marR="0" indent="274320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 xmlns:p15="http://schemas.microsoft.com/office/powerpoint/2012/main">
        <p15:guide id="1" orient="horz" pos="24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68" autoAdjust="0"/>
  </p:normalViewPr>
  <p:slideViewPr>
    <p:cSldViewPr snapToGrid="0" snapToObjects="1">
      <p:cViewPr varScale="1">
        <p:scale>
          <a:sx n="93" d="100"/>
          <a:sy n="93" d="100"/>
        </p:scale>
        <p:origin x="-1752" y="-104"/>
      </p:cViewPr>
      <p:guideLst>
        <p:guide orient="horz" pos="24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printerSettings" Target="printerSettings/printerSettings1.bin"/><Relationship Id="rId105" Type="http://schemas.openxmlformats.org/officeDocument/2006/relationships/presProps" Target="presProps.xml"/><Relationship Id="rId106" Type="http://schemas.openxmlformats.org/officeDocument/2006/relationships/viewProps" Target="viewProps.xml"/><Relationship Id="rId107"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38644461"/>
      </p:ext>
    </p:extLst>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energy.usgs.gov/GeochemistryGeophysics/GeochemistryResearch/OrganicOriginsofPetroleum.aspx"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shrinkthatfootprint.com/explain-carbon-budge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cdiac.ornl.gov/trends/emis/meth_reg.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cdiac.ornl.gov/trends/emis/meth_reg.html"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s://fettss.arc.nasa.gov/media/fettss/images/EarthAtmosphere.tif.746x600_q85.jp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 Id="rId3" Type="http://schemas.openxmlformats.org/officeDocument/2006/relationships/hyperlink" Target="http://4.bp.blogspot.com/-frjKvNYYV_0/UvZE2DJ6FqI/AAAAAAAABmc/ya3yyirwOd0/s1600/LAYER+TEMPERATURES.jp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scmp.com/news/china/article/1662844/chinas-glaciers-shrink-fifth-1950s"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s://commons.wikimedia.org/wiki/File:Maldives_-_Kurumba_Island.jp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s://www.blick.ch/news/indien-ueberschwemmung-die-bilder-id556113.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de.wikipedia.org/wiki/Globale_Erw%C3%A4rmung"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climate.gov/maps-data/dataset/global-temperature-anomalies-graphing-too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esrl.noaa.gov/gmd/ccgg/trends/full.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esrl.noaa.gov/gmd/ccgg/trends/full.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scrippsco2.ucsd.edu/data/atmospheric_co2/icecore_merged_product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crippsco2.ucsd.edu/history_legacy/keeling_curve_less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Rhonegletscher</a:t>
            </a:r>
          </a:p>
          <a:p>
            <a:r>
              <a:t>https://gletscherg2h.wordpress.com/gletscheralswasserversorgung/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https://www.climatecommunication.org/climate/climate-warming/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r>
              <a:t>Source: http://wps.pearsoned.ca/ca_school_ontarioscience_9_dCg6m/127/32512/8323179.cw/content/index.html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Source: http://wps.pearsoned.ca/ca_school_ontarioscience_9_dCg6m/127/32512/8323179.cw/content/index.html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Exhaling of all Humans and Sister / brothers of the animal kingdom…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noRot="1" noChangeAspect="1"/>
          </p:cNvSpPr>
          <p:nvPr>
            <p:ph type="sldImg"/>
          </p:nvPr>
        </p:nvSpPr>
        <p:spPr>
          <a:prstGeom prst="rect">
            <a:avLst/>
          </a:prstGeom>
        </p:spPr>
        <p:txBody>
          <a:bodyPr/>
          <a:lstStyle/>
          <a:p>
            <a:endParaRPr/>
          </a:p>
        </p:txBody>
      </p:sp>
      <p:sp>
        <p:nvSpPr>
          <p:cNvPr id="375" name="Shape 375"/>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https://energy.usgs.gov/GeochemistryGeophysics/GeochemistryResearch/OrganicOriginsofPetroleum.aspx</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http://shrinkthatfootprint.com/explain-carbon-budget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http://cdiac.ornl.gov/trends/emis/meth_reg.html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http://cdiac.ornl.gov/trends/emis/meth_reg.html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noRot="1" noChangeAspect="1"/>
          </p:cNvSpPr>
          <p:nvPr>
            <p:ph type="sldImg"/>
          </p:nvPr>
        </p:nvSpPr>
        <p:spPr>
          <a:prstGeom prst="rect">
            <a:avLst/>
          </a:prstGeom>
        </p:spPr>
        <p:txBody>
          <a:bodyPr/>
          <a:lstStyle/>
          <a:p>
            <a:endParaRPr/>
          </a:p>
        </p:txBody>
      </p:sp>
      <p:sp>
        <p:nvSpPr>
          <p:cNvPr id="435" name="Shape 435"/>
          <p:cNvSpPr>
            <a:spLocks noGrp="1"/>
          </p:cNvSpPr>
          <p:nvPr>
            <p:ph type="body" sz="quarter" idx="1"/>
          </p:nvPr>
        </p:nvSpPr>
        <p:spPr>
          <a:prstGeom prst="rect">
            <a:avLst/>
          </a:prstGeom>
        </p:spPr>
        <p:txBody>
          <a:bodyPr/>
          <a:lstStyle/>
          <a:p>
            <a:r>
              <a:t>Exp: 2 PET-Bottles filled with water, same quantity. One bottle covered with aluminium foil other black with candle smoke. Measure temperature over time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noRot="1" noChangeAspect="1"/>
          </p:cNvSpPr>
          <p:nvPr>
            <p:ph type="sldImg"/>
          </p:nvPr>
        </p:nvSpPr>
        <p:spPr>
          <a:prstGeom prst="rect">
            <a:avLst/>
          </a:prstGeom>
        </p:spPr>
        <p:txBody>
          <a:bodyPr/>
          <a:lstStyle/>
          <a:p>
            <a:endParaRPr/>
          </a:p>
        </p:txBody>
      </p:sp>
      <p:sp>
        <p:nvSpPr>
          <p:cNvPr id="467" name="Shape 467"/>
          <p:cNvSpPr>
            <a:spLocks noGrp="1"/>
          </p:cNvSpPr>
          <p:nvPr>
            <p:ph type="body" sz="quarter" idx="1"/>
          </p:nvPr>
        </p:nvSpPr>
        <p:spPr>
          <a:prstGeom prst="rect">
            <a:avLst/>
          </a:prstGeom>
        </p:spPr>
        <p:txBody>
          <a:bodyPr/>
          <a:lstStyle/>
          <a:p>
            <a:r>
              <a:t>Model green-house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Rhonegletscher</a:t>
            </a:r>
          </a:p>
          <a:p>
            <a:r>
              <a:t>https://gletscherg2h.wordpress.com/gletscheralswasserversorgung/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https://fettss.arc.nasa.gov/media/fettss/images/EarthAtmosphere.tif.746x600_q85.jpg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http://4.bp.blogspot.com/-frjKvNYYV_0/UvZE2DJ6FqI/AAAAAAAABmc/ya3yyirwOd0/s1600/LAYER+TEMPERATURES.jpg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p>
            <a:r>
              <a:t>fluorchlorinated hydrocarbons FCHC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lvl1pPr>
              <a:defRPr sz="3600"/>
            </a:lvl1pPr>
          </a:lstStyle>
          <a:p>
            <a:r>
              <a:t>Diraphuk North of Kailash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http://www.scmp.com/news/china/article/1662844/chinas-glaciers-shrink-fifth-1950s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Shape 640"/>
          <p:cNvSpPr>
            <a:spLocks noGrp="1" noRot="1" noChangeAspect="1"/>
          </p:cNvSpPr>
          <p:nvPr>
            <p:ph type="sldImg"/>
          </p:nvPr>
        </p:nvSpPr>
        <p:spPr>
          <a:prstGeom prst="rect">
            <a:avLst/>
          </a:prstGeom>
        </p:spPr>
        <p:txBody>
          <a:bodyPr/>
          <a:lstStyle/>
          <a:p>
            <a:endParaRPr/>
          </a:p>
        </p:txBody>
      </p:sp>
      <p:sp>
        <p:nvSpPr>
          <p:cNvPr id="641" name="Shape 641"/>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https://commons.wikimedia.org/wiki/File:Maldives_-_Kurumba_Island.jpg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noRot="1" noChangeAspect="1"/>
          </p:cNvSpPr>
          <p:nvPr>
            <p:ph type="sldImg"/>
          </p:nvPr>
        </p:nvSpPr>
        <p:spPr>
          <a:prstGeom prst="rect">
            <a:avLst/>
          </a:prstGeom>
        </p:spPr>
        <p:txBody>
          <a:bodyPr/>
          <a:lstStyle/>
          <a:p>
            <a:endParaRPr/>
          </a:p>
        </p:txBody>
      </p:sp>
      <p:sp>
        <p:nvSpPr>
          <p:cNvPr id="650" name="Shape 650"/>
          <p:cNvSpPr>
            <a:spLocks noGrp="1"/>
          </p:cNvSpPr>
          <p:nvPr>
            <p:ph type="body" sz="quarter" idx="1"/>
          </p:nvPr>
        </p:nvSpPr>
        <p:spPr>
          <a:prstGeom prst="rect">
            <a:avLst/>
          </a:prstGeom>
        </p:spPr>
        <p:txBody>
          <a:bodyPr/>
          <a:lstStyle>
            <a:lvl1pPr defTabSz="914400">
              <a:spcBef>
                <a:spcPts val="400"/>
              </a:spcBef>
              <a:defRPr sz="1200" u="sng">
                <a:latin typeface="Arial"/>
                <a:ea typeface="Arial"/>
                <a:cs typeface="Arial"/>
                <a:sym typeface="Arial"/>
                <a:hlinkClick r:id="rId3"/>
              </a:defRPr>
            </a:lvl1pPr>
          </a:lstStyle>
          <a:p>
            <a:pPr>
              <a:defRPr u="none"/>
            </a:pPr>
            <a:r>
              <a:rPr u="sng">
                <a:hlinkClick r:id="rId3"/>
              </a:rPr>
              <a:t>https://www.blick.ch/news/indien-ueberschwemmung-die-bilder-id556113.html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http://www.tierchenwelt.de/raubtiere/112-eisbaer.html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r>
              <a:t>Observed and projected changes in global average temperature under four emissions pathways. The vertical bars at right show likely ranges in temperature by the end of the century, while the lines show projections averaged across a range of climate models. Changes are relative to the 1986-2005 average. Source: IPCC, 2013 Exit, FAQ 12.1, Figure 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r>
              <a:t>Observed and projected changes in global average temperature under four emissions pathways. The vertical bars at right show likely ranges in temperature by the end of the century, while the lines show projections averaged across a range of climate models. Changes are relative to the 1986-2005 average. Source: IPCC, 2013 Exit, FAQ 12.1, Figure 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t>Aus:</a:t>
            </a:r>
          </a:p>
          <a:p>
            <a:r>
              <a:rPr u="sng">
                <a:hlinkClick r:id="rId3"/>
              </a:rPr>
              <a:t>https://de.wikipedia.org/wiki/Globale_Erw%C3%A4rmung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lvl1pPr defTabSz="914400">
              <a:spcBef>
                <a:spcPts val="400"/>
              </a:spcBef>
              <a:defRPr sz="1200">
                <a:latin typeface="Arial"/>
                <a:ea typeface="Arial"/>
                <a:cs typeface="Arial"/>
                <a:sym typeface="Arial"/>
              </a:defRPr>
            </a:lvl1pPr>
          </a:lstStyle>
          <a:p>
            <a:r>
              <a:t>Observed and projected changes in global average temperature under four emissions pathways. The vertical bars at right show likely ranges in temperature by the end of the century, while the lines show projections averaged across a range of climate models. Changes are relative to the 1986-2005 average. Source: IPCC, 2013 Exit, FAQ 12.1, Figure 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Shape 746"/>
          <p:cNvSpPr>
            <a:spLocks noGrp="1" noRot="1" noChangeAspect="1"/>
          </p:cNvSpPr>
          <p:nvPr>
            <p:ph type="sldImg"/>
          </p:nvPr>
        </p:nvSpPr>
        <p:spPr>
          <a:prstGeom prst="rect">
            <a:avLst/>
          </a:prstGeom>
        </p:spPr>
        <p:txBody>
          <a:bodyPr/>
          <a:lstStyle/>
          <a:p>
            <a:endParaRPr/>
          </a:p>
        </p:txBody>
      </p:sp>
      <p:sp>
        <p:nvSpPr>
          <p:cNvPr id="747" name="Shape 747"/>
          <p:cNvSpPr>
            <a:spLocks noGrp="1"/>
          </p:cNvSpPr>
          <p:nvPr>
            <p:ph type="body" sz="quarter" idx="1"/>
          </p:nvPr>
        </p:nvSpPr>
        <p:spPr>
          <a:prstGeom prst="rect">
            <a:avLst/>
          </a:prstGeom>
        </p:spPr>
        <p:txBody>
          <a:bodyPr/>
          <a:lstStyle/>
          <a:p>
            <a:pPr>
              <a:defRPr>
                <a:latin typeface="Arial"/>
                <a:ea typeface="Arial"/>
                <a:cs typeface="Arial"/>
                <a:sym typeface="Arial"/>
              </a:defRPr>
            </a:pPr>
            <a:r>
              <a:rPr dirty="0"/>
              <a:t>0. Increase in Global Temperature due to Human Actions</a:t>
            </a:r>
          </a:p>
          <a:p>
            <a:pPr marL="282222" indent="-282222">
              <a:buSzPct val="100000"/>
              <a:buAutoNum type="arabicPeriod"/>
              <a:defRPr>
                <a:latin typeface="Arial"/>
                <a:ea typeface="Arial"/>
                <a:cs typeface="Arial"/>
                <a:sym typeface="Arial"/>
              </a:defRPr>
            </a:pPr>
            <a:r>
              <a:rPr dirty="0"/>
              <a:t>Further Increase in Temperature</a:t>
            </a:r>
          </a:p>
          <a:p>
            <a:pPr marL="282222" indent="-282222">
              <a:buSzPct val="100000"/>
              <a:buAutoNum type="arabicPeriod"/>
              <a:defRPr>
                <a:latin typeface="Arial"/>
                <a:ea typeface="Arial"/>
                <a:cs typeface="Arial"/>
                <a:sym typeface="Arial"/>
              </a:defRPr>
            </a:pPr>
            <a:r>
              <a:rPr dirty="0"/>
              <a:t>More water </a:t>
            </a:r>
            <a:r>
              <a:rPr dirty="0" err="1"/>
              <a:t>vapour</a:t>
            </a:r>
            <a:endParaRPr dirty="0"/>
          </a:p>
          <a:p>
            <a:pPr marL="282222" indent="-282222">
              <a:buSzPct val="100000"/>
              <a:buAutoNum type="arabicPeriod"/>
              <a:defRPr>
                <a:latin typeface="Arial"/>
                <a:ea typeface="Arial"/>
                <a:cs typeface="Arial"/>
                <a:sym typeface="Arial"/>
              </a:defRPr>
            </a:pPr>
            <a:r>
              <a:rPr dirty="0"/>
              <a:t>Water vapor is the major contributor in green house effect. </a:t>
            </a:r>
          </a:p>
          <a:p>
            <a:pPr marL="282222" indent="-282222">
              <a:buSzPct val="100000"/>
              <a:buAutoNum type="arabicPeriod"/>
              <a:defRPr>
                <a:latin typeface="Arial"/>
                <a:ea typeface="Arial"/>
                <a:cs typeface="Arial"/>
                <a:sym typeface="Arial"/>
              </a:defRPr>
            </a:pPr>
            <a:r>
              <a:rPr dirty="0"/>
              <a:t>Increased polar ice and glacial melting</a:t>
            </a:r>
          </a:p>
          <a:p>
            <a:pPr marL="282222" indent="-282222">
              <a:buSzPct val="100000"/>
              <a:buAutoNum type="arabicPeriod"/>
              <a:defRPr>
                <a:latin typeface="Arial"/>
                <a:ea typeface="Arial"/>
                <a:cs typeface="Arial"/>
                <a:sym typeface="Arial"/>
              </a:defRPr>
            </a:pPr>
            <a:r>
              <a:rPr dirty="0"/>
              <a:t>Loss of Natural solar reflectors, </a:t>
            </a:r>
          </a:p>
          <a:p>
            <a:pPr marL="282222" indent="-282222">
              <a:buSzPct val="100000"/>
              <a:buAutoNum type="arabicPeriod"/>
              <a:defRPr>
                <a:latin typeface="Arial"/>
                <a:ea typeface="Arial"/>
                <a:cs typeface="Arial"/>
                <a:sym typeface="Arial"/>
              </a:defRPr>
            </a:pPr>
            <a:r>
              <a:rPr dirty="0"/>
              <a:t>Increased sea levels which absorb more heat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32466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https://www.climate.gov/maps-data/dataset/global-temperature-anomalies-graphing-tool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Millenial Northern Hemisphere (NH) temperature reconstruction (blue - tree rings, corals, ice cores and Historical records) and instrumental data (red) from AD 1000 to 1999. Gray: Standard error limits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https://www.esrl.noaa.gov/gmd/ccgg/trends/full.html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https://www.esrl.noaa.gov/gmd/ccgg/trends/full.html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From:http://</a:t>
            </a:r>
            <a:r>
              <a:rPr u="sng">
                <a:hlinkClick r:id="rId3"/>
              </a:rPr>
              <a:t>scrippsco2.ucsd.edu/data/atmospheric_co2/icecore_merged_products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http://scrippsco2.ucsd.edu/history_legacy/keeling_curve_lessons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lain wight">
    <p:spTree>
      <p:nvGrpSpPr>
        <p:cNvPr id="1" name=""/>
        <p:cNvGrpSpPr/>
        <p:nvPr/>
      </p:nvGrpSpPr>
      <p:grpSpPr>
        <a:xfrm>
          <a:off x="0" y="0"/>
          <a:ext cx="0" cy="0"/>
          <a:chOff x="0" y="0"/>
          <a:chExt cx="0" cy="0"/>
        </a:xfrm>
      </p:grpSpPr>
      <p:sp>
        <p:nvSpPr>
          <p:cNvPr id="17" name="Shape 17"/>
          <p:cNvSpPr>
            <a:spLocks noGrp="1"/>
          </p:cNvSpPr>
          <p:nvPr>
            <p:ph type="sldNum" sz="quarter" idx="2"/>
          </p:nvPr>
        </p:nvSpPr>
        <p:spPr>
          <a:xfrm>
            <a:off x="4940300" y="7251700"/>
            <a:ext cx="266700" cy="279400"/>
          </a:xfrm>
          <a:prstGeom prst="rect">
            <a:avLst/>
          </a:prstGeom>
        </p:spPr>
        <p:txBody>
          <a:bodyPr lIns="38100" tIns="38100" rIns="38100" bIns="38100"/>
          <a:lstStyle>
            <a:lvl1pPr defTabSz="457200">
              <a:lnSpc>
                <a:spcPts val="1600"/>
              </a:lnSpc>
              <a:spcBef>
                <a:spcPts val="0"/>
              </a:spcBef>
              <a:tabLst>
                <a:tab pos="838200" algn="l"/>
              </a:tabLst>
              <a:defRPr b="0">
                <a:solidFill>
                  <a:srgbClr val="000000"/>
                </a:solidFill>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Intro Ecology Script blanc ">
    <p:spTree>
      <p:nvGrpSpPr>
        <p:cNvPr id="1" name=""/>
        <p:cNvGrpSpPr/>
        <p:nvPr/>
      </p:nvGrpSpPr>
      <p:grpSpPr>
        <a:xfrm>
          <a:off x="0" y="0"/>
          <a:ext cx="0" cy="0"/>
          <a:chOff x="0" y="0"/>
          <a:chExt cx="0" cy="0"/>
        </a:xfrm>
      </p:grpSpPr>
      <p:sp>
        <p:nvSpPr>
          <p:cNvPr id="24" name="Shape 24"/>
          <p:cNvSpPr/>
          <p:nvPr/>
        </p:nvSpPr>
        <p:spPr>
          <a:xfrm>
            <a:off x="0" y="7340600"/>
            <a:ext cx="23876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 pos="2095500" algn="l"/>
              </a:tabLst>
              <a:defRPr sz="1400">
                <a:solidFill>
                  <a:srgbClr val="011A9A"/>
                </a:solidFill>
              </a:defRPr>
            </a:lvl1pPr>
          </a:lstStyle>
          <a:p>
            <a:r>
              <a:t>Study Week Bylakuppe 2011</a:t>
            </a:r>
          </a:p>
        </p:txBody>
      </p:sp>
      <p:pic>
        <p:nvPicPr>
          <p:cNvPr id="25" name="pasted.pdf"/>
          <p:cNvPicPr>
            <a:picLocks noChangeAspect="1"/>
          </p:cNvPicPr>
          <p:nvPr/>
        </p:nvPicPr>
        <p:blipFill>
          <a:blip r:embed="rId2"/>
          <a:stretch>
            <a:fillRect/>
          </a:stretch>
        </p:blipFill>
        <p:spPr>
          <a:xfrm>
            <a:off x="0" y="7378700"/>
            <a:ext cx="10228219" cy="50339"/>
          </a:xfrm>
          <a:prstGeom prst="rect">
            <a:avLst/>
          </a:prstGeom>
          <a:ln w="12700">
            <a:miter lim="400000"/>
          </a:ln>
        </p:spPr>
      </p:pic>
      <p:sp>
        <p:nvSpPr>
          <p:cNvPr id="26" name="Shape 26"/>
          <p:cNvSpPr>
            <a:spLocks noGrp="1"/>
          </p:cNvSpPr>
          <p:nvPr>
            <p:ph type="sldNum" sz="quarter" idx="2"/>
          </p:nvPr>
        </p:nvSpPr>
        <p:spPr>
          <a:xfrm>
            <a:off x="9807116" y="7353300"/>
            <a:ext cx="286668" cy="292100"/>
          </a:xfrm>
          <a:prstGeom prst="rect">
            <a:avLst/>
          </a:prstGeom>
        </p:spPr>
        <p:txBody>
          <a:bodyPr lIns="38100" tIns="38100" rIns="38100" bIns="38100"/>
          <a:lstStyle>
            <a:lvl1pPr defTabSz="457200">
              <a:lnSpc>
                <a:spcPts val="1600"/>
              </a:lnSpc>
              <a:spcBef>
                <a:spcPts val="0"/>
              </a:spcBef>
              <a:tabLst>
                <a:tab pos="838200" algn="l"/>
              </a:tabLst>
              <a:defRPr b="0">
                <a:solidFill>
                  <a:srgbClr val="011A9A"/>
                </a:solidFill>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Intro EcologyScript weiss normal">
    <p:spTree>
      <p:nvGrpSpPr>
        <p:cNvPr id="1" name=""/>
        <p:cNvGrpSpPr/>
        <p:nvPr/>
      </p:nvGrpSpPr>
      <p:grpSpPr>
        <a:xfrm>
          <a:off x="0" y="0"/>
          <a:ext cx="0" cy="0"/>
          <a:chOff x="0" y="0"/>
          <a:chExt cx="0" cy="0"/>
        </a:xfrm>
      </p:grpSpPr>
      <p:sp>
        <p:nvSpPr>
          <p:cNvPr id="33" name="Shape 33"/>
          <p:cNvSpPr/>
          <p:nvPr/>
        </p:nvSpPr>
        <p:spPr>
          <a:xfrm>
            <a:off x="2359" y="-131639"/>
            <a:ext cx="10198101" cy="7883278"/>
          </a:xfrm>
          <a:prstGeom prst="rect">
            <a:avLst/>
          </a:prstGeom>
          <a:solidFill>
            <a:srgbClr val="DCEDFF"/>
          </a:solidFill>
          <a:ln w="25400">
            <a:solidFill>
              <a:srgbClr val="DCEDFF"/>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pic>
        <p:nvPicPr>
          <p:cNvPr id="34" name="pasted.pdf"/>
          <p:cNvPicPr>
            <a:picLocks noChangeAspect="1"/>
          </p:cNvPicPr>
          <p:nvPr/>
        </p:nvPicPr>
        <p:blipFill>
          <a:blip r:embed="rId2"/>
          <a:stretch>
            <a:fillRect/>
          </a:stretch>
        </p:blipFill>
        <p:spPr>
          <a:xfrm>
            <a:off x="-63500" y="7378700"/>
            <a:ext cx="10228219" cy="50339"/>
          </a:xfrm>
          <a:prstGeom prst="rect">
            <a:avLst/>
          </a:prstGeom>
          <a:ln w="12700">
            <a:miter lim="400000"/>
          </a:ln>
        </p:spPr>
      </p:pic>
      <p:sp>
        <p:nvSpPr>
          <p:cNvPr id="35" name="Shape 35"/>
          <p:cNvSpPr/>
          <p:nvPr/>
        </p:nvSpPr>
        <p:spPr>
          <a:xfrm>
            <a:off x="8966200" y="7353300"/>
            <a:ext cx="12192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 pos="2095500" algn="l"/>
              </a:tabLst>
              <a:defRPr sz="1400">
                <a:solidFill>
                  <a:srgbClr val="011A9A"/>
                </a:solidFill>
              </a:defRPr>
            </a:lvl1pPr>
          </a:lstStyle>
          <a:p>
            <a:r>
              <a:t>Werner Nater</a:t>
            </a:r>
          </a:p>
        </p:txBody>
      </p:sp>
      <p:sp>
        <p:nvSpPr>
          <p:cNvPr id="36" name="Shape 36"/>
          <p:cNvSpPr>
            <a:spLocks noGrp="1"/>
          </p:cNvSpPr>
          <p:nvPr>
            <p:ph type="sldNum" sz="quarter" idx="2"/>
          </p:nvPr>
        </p:nvSpPr>
        <p:spPr>
          <a:xfrm>
            <a:off x="4958075" y="7353300"/>
            <a:ext cx="286669" cy="292100"/>
          </a:xfrm>
          <a:prstGeom prst="rect">
            <a:avLst/>
          </a:prstGeom>
        </p:spPr>
        <p:txBody>
          <a:bodyPr lIns="38100" tIns="38100" rIns="38100" bIns="38100"/>
          <a:lstStyle>
            <a:lvl1pPr defTabSz="457200">
              <a:lnSpc>
                <a:spcPts val="1600"/>
              </a:lnSpc>
              <a:spcBef>
                <a:spcPts val="0"/>
              </a:spcBef>
              <a:tabLst>
                <a:tab pos="838200" algn="l"/>
              </a:tabLst>
              <a:defRPr b="0">
                <a:solidFill>
                  <a:srgbClr val="000000"/>
                </a:solidFill>
                <a:latin typeface="Helvetica"/>
                <a:ea typeface="Helvetica"/>
                <a:cs typeface="Helvetica"/>
                <a:sym typeface="Helvetica"/>
              </a:defRPr>
            </a:lvl1pPr>
          </a:lstStyle>
          <a:p>
            <a:fld id="{86CB4B4D-7CA3-9044-876B-883B54F8677D}" type="slidenum">
              <a:t>‹Nr.›</a:t>
            </a:fld>
            <a:endParaRPr/>
          </a:p>
        </p:txBody>
      </p:sp>
      <p:sp>
        <p:nvSpPr>
          <p:cNvPr id="37" name="Shape 37"/>
          <p:cNvSpPr/>
          <p:nvPr/>
        </p:nvSpPr>
        <p:spPr>
          <a:xfrm>
            <a:off x="-38100" y="7353300"/>
            <a:ext cx="4853434"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600"/>
              </a:lnSpc>
              <a:tabLst>
                <a:tab pos="838200" algn="l"/>
                <a:tab pos="2095500" algn="l"/>
              </a:tabLst>
              <a:defRPr sz="1400">
                <a:solidFill>
                  <a:srgbClr val="011A9A"/>
                </a:solidFill>
              </a:defRPr>
            </a:pPr>
            <a:r>
              <a:rPr i="1"/>
              <a:t>Science meets Dharma</a:t>
            </a:r>
            <a:r>
              <a:t>: Science Introduction Workshop 1</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Into Ecology Script weiss first">
    <p:spTree>
      <p:nvGrpSpPr>
        <p:cNvPr id="1" name=""/>
        <p:cNvGrpSpPr/>
        <p:nvPr/>
      </p:nvGrpSpPr>
      <p:grpSpPr>
        <a:xfrm>
          <a:off x="0" y="0"/>
          <a:ext cx="0" cy="0"/>
          <a:chOff x="0" y="0"/>
          <a:chExt cx="0" cy="0"/>
        </a:xfrm>
      </p:grpSpPr>
      <p:sp>
        <p:nvSpPr>
          <p:cNvPr id="44" name="Shape 44"/>
          <p:cNvSpPr/>
          <p:nvPr/>
        </p:nvSpPr>
        <p:spPr>
          <a:xfrm>
            <a:off x="0" y="-63500"/>
            <a:ext cx="19177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 pos="2095500" algn="l"/>
              </a:tabLst>
              <a:defRPr sz="1400">
                <a:solidFill>
                  <a:srgbClr val="011A9A"/>
                </a:solidFill>
              </a:defRPr>
            </a:lvl1pPr>
          </a:lstStyle>
          <a:p>
            <a:r>
              <a:t>Introduction to Ecology</a:t>
            </a:r>
          </a:p>
        </p:txBody>
      </p:sp>
      <p:pic>
        <p:nvPicPr>
          <p:cNvPr id="45" name="pasted.pdf"/>
          <p:cNvPicPr>
            <a:picLocks noChangeAspect="1"/>
          </p:cNvPicPr>
          <p:nvPr/>
        </p:nvPicPr>
        <p:blipFill>
          <a:blip r:embed="rId2"/>
          <a:stretch>
            <a:fillRect/>
          </a:stretch>
        </p:blipFill>
        <p:spPr>
          <a:xfrm>
            <a:off x="-12700" y="215900"/>
            <a:ext cx="10228219" cy="50339"/>
          </a:xfrm>
          <a:prstGeom prst="rect">
            <a:avLst/>
          </a:prstGeom>
          <a:ln w="12700">
            <a:miter lim="400000"/>
          </a:ln>
        </p:spPr>
      </p:pic>
      <p:sp>
        <p:nvSpPr>
          <p:cNvPr id="46" name="Shape 46"/>
          <p:cNvSpPr/>
          <p:nvPr/>
        </p:nvSpPr>
        <p:spPr>
          <a:xfrm>
            <a:off x="8775700" y="-63500"/>
            <a:ext cx="1384300" cy="31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1600"/>
              </a:lnSpc>
              <a:tabLst>
                <a:tab pos="838200" algn="l"/>
                <a:tab pos="2095500" algn="l"/>
              </a:tabLst>
              <a:defRPr sz="1400">
                <a:solidFill>
                  <a:srgbClr val="011A9A"/>
                </a:solidFill>
              </a:defRPr>
            </a:lvl1pPr>
          </a:lstStyle>
          <a:p>
            <a:r>
              <a:t>Werner Nater</a:t>
            </a:r>
          </a:p>
        </p:txBody>
      </p:sp>
      <p:sp>
        <p:nvSpPr>
          <p:cNvPr id="47" name="Shape 47"/>
          <p:cNvSpPr>
            <a:spLocks noGrp="1"/>
          </p:cNvSpPr>
          <p:nvPr>
            <p:ph type="sldNum" sz="quarter" idx="2"/>
          </p:nvPr>
        </p:nvSpPr>
        <p:spPr>
          <a:xfrm>
            <a:off x="4940300" y="7251700"/>
            <a:ext cx="266700" cy="279400"/>
          </a:xfrm>
          <a:prstGeom prst="rect">
            <a:avLst/>
          </a:prstGeom>
        </p:spPr>
        <p:txBody>
          <a:bodyPr lIns="38100" tIns="38100" rIns="38100" bIns="38100"/>
          <a:lstStyle>
            <a:lvl1pPr defTabSz="457200">
              <a:lnSpc>
                <a:spcPts val="1600"/>
              </a:lnSpc>
              <a:spcBef>
                <a:spcPts val="0"/>
              </a:spcBef>
              <a:tabLst>
                <a:tab pos="838200" algn="l"/>
              </a:tabLst>
              <a:defRPr b="0">
                <a:solidFill>
                  <a:srgbClr val="000000"/>
                </a:solidFill>
                <a:latin typeface="+mn-lt"/>
                <a:ea typeface="+mn-ea"/>
                <a:cs typeface="+mn-c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p>
            <a:r>
              <a:t>Titeltext</a:t>
            </a:r>
          </a:p>
        </p:txBody>
      </p:sp>
      <p:sp>
        <p:nvSpPr>
          <p:cNvPr id="55" name="Shape 55"/>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56" name="Shape 56"/>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sp>
        <p:nvSpPr>
          <p:cNvPr id="63" name="Shape 63"/>
          <p:cNvSpPr>
            <a:spLocks noGrp="1"/>
          </p:cNvSpPr>
          <p:nvPr>
            <p:ph type="sldNum" sz="quarter" idx="2"/>
          </p:nvPr>
        </p:nvSpPr>
        <p:spPr>
          <a:xfrm>
            <a:off x="9383216" y="7217798"/>
            <a:ext cx="268784" cy="279401"/>
          </a:xfrm>
          <a:prstGeom prst="rect">
            <a:avLst/>
          </a:prstGeom>
        </p:spPr>
        <p:txBody>
          <a:bodyPr/>
          <a:lstStyle>
            <a:lvl1pPr algn="r" defTabSz="508000">
              <a:lnSpc>
                <a:spcPct val="100000"/>
              </a:lnSpc>
              <a:spcBef>
                <a:spcPts val="0"/>
              </a:spcBef>
              <a:defRPr sz="1200" b="0">
                <a:solidFill>
                  <a:srgbClr val="888888"/>
                </a:solidFill>
                <a:latin typeface="Calibri"/>
                <a:ea typeface="Calibri"/>
                <a:cs typeface="Calibri"/>
                <a:sym typeface="Calibri"/>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SmD blue">
    <p:spTree>
      <p:nvGrpSpPr>
        <p:cNvPr id="1" name=""/>
        <p:cNvGrpSpPr/>
        <p:nvPr/>
      </p:nvGrpSpPr>
      <p:grpSpPr>
        <a:xfrm>
          <a:off x="0" y="0"/>
          <a:ext cx="0" cy="0"/>
          <a:chOff x="0" y="0"/>
          <a:chExt cx="0" cy="0"/>
        </a:xfrm>
      </p:grpSpPr>
      <p:sp>
        <p:nvSpPr>
          <p:cNvPr id="70" name="Shape 70"/>
          <p:cNvSpPr/>
          <p:nvPr/>
        </p:nvSpPr>
        <p:spPr>
          <a:xfrm>
            <a:off x="-50800" y="-88900"/>
            <a:ext cx="10198100" cy="7708900"/>
          </a:xfrm>
          <a:prstGeom prst="rect">
            <a:avLst/>
          </a:prstGeom>
          <a:solidFill>
            <a:srgbClr val="DCEDFF"/>
          </a:solidFill>
          <a:ln w="25400">
            <a:solidFill>
              <a:srgbClr val="DCEDFF"/>
            </a:solidFill>
            <a:miter lim="400000"/>
          </a:ln>
        </p:spPr>
        <p:txBody>
          <a:bodyPr lIns="38100" tIns="38100" rIns="38100" bIns="38100" anchor="ctr"/>
          <a:lstStyle/>
          <a:p>
            <a:pPr>
              <a:lnSpc>
                <a:spcPts val="3600"/>
              </a:lnSpc>
              <a:tabLst>
                <a:tab pos="838200" algn="l"/>
              </a:tabLst>
              <a:defRPr sz="3000">
                <a:effectLst>
                  <a:outerShdw blurRad="38100" dist="12700" dir="5400000" rotWithShape="0">
                    <a:srgbClr val="000000">
                      <a:alpha val="50000"/>
                    </a:srgbClr>
                  </a:outerShdw>
                </a:effectLst>
                <a:latin typeface="+mn-lt"/>
                <a:ea typeface="+mn-ea"/>
                <a:cs typeface="+mn-cs"/>
                <a:sym typeface="Gill Sans"/>
              </a:defRPr>
            </a:pPr>
            <a:endParaRPr/>
          </a:p>
        </p:txBody>
      </p:sp>
      <p:sp>
        <p:nvSpPr>
          <p:cNvPr id="71" name="Shape 71"/>
          <p:cNvSpPr>
            <a:spLocks noGrp="1"/>
          </p:cNvSpPr>
          <p:nvPr>
            <p:ph type="sldNum" sz="quarter" idx="2"/>
          </p:nvPr>
        </p:nvSpPr>
        <p:spPr>
          <a:xfrm>
            <a:off x="4951498" y="7404100"/>
            <a:ext cx="258416" cy="254000"/>
          </a:xfrm>
          <a:prstGeom prst="rect">
            <a:avLst/>
          </a:prstGeom>
        </p:spPr>
        <p:txBody>
          <a:bodyPr lIns="38100" tIns="38100" rIns="38100" bIns="38100"/>
          <a:lstStyle>
            <a:lvl1pPr defTabSz="457200">
              <a:lnSpc>
                <a:spcPts val="1400"/>
              </a:lnSpc>
              <a:spcBef>
                <a:spcPts val="0"/>
              </a:spcBef>
              <a:tabLst>
                <a:tab pos="838200" algn="l"/>
              </a:tabLst>
              <a:defRPr sz="1200" b="0">
                <a:solidFill>
                  <a:srgbClr val="000000"/>
                </a:solidFill>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flipH="1">
            <a:off x="9736666" y="0"/>
            <a:ext cx="1" cy="7620001"/>
          </a:xfrm>
          <a:prstGeom prst="line">
            <a:avLst/>
          </a:prstGeom>
          <a:ln w="38100">
            <a:solidFill>
              <a:srgbClr val="FEC2AC">
                <a:alpha val="93000"/>
              </a:srgbClr>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sp>
        <p:nvSpPr>
          <p:cNvPr id="3" name="Shape 3"/>
          <p:cNvSpPr/>
          <p:nvPr/>
        </p:nvSpPr>
        <p:spPr>
          <a:xfrm flipH="1">
            <a:off x="84666" y="0"/>
            <a:ext cx="1" cy="7620001"/>
          </a:xfrm>
          <a:prstGeom prst="line">
            <a:avLst/>
          </a:prstGeom>
          <a:ln w="63500">
            <a:solidFill>
              <a:srgbClr val="FEC2AC"/>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sp>
        <p:nvSpPr>
          <p:cNvPr id="4" name="Shape 4"/>
          <p:cNvSpPr/>
          <p:nvPr/>
        </p:nvSpPr>
        <p:spPr>
          <a:xfrm flipH="1">
            <a:off x="9990666" y="0"/>
            <a:ext cx="1" cy="7620001"/>
          </a:xfrm>
          <a:prstGeom prst="line">
            <a:avLst/>
          </a:prstGeom>
          <a:ln w="12700">
            <a:solidFill>
              <a:srgbClr val="FE8637"/>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sp>
        <p:nvSpPr>
          <p:cNvPr id="5" name="Shape 5"/>
          <p:cNvSpPr/>
          <p:nvPr/>
        </p:nvSpPr>
        <p:spPr>
          <a:xfrm>
            <a:off x="9821333" y="-1"/>
            <a:ext cx="338668" cy="7620001"/>
          </a:xfrm>
          <a:prstGeom prst="rect">
            <a:avLst/>
          </a:prstGeom>
          <a:solidFill>
            <a:srgbClr val="FEC2AC">
              <a:alpha val="87000"/>
            </a:srgbClr>
          </a:solidFill>
          <a:ln w="12700">
            <a:miter lim="400000"/>
          </a:ln>
        </p:spPr>
        <p:txBody>
          <a:bodyPr lIns="50800" tIns="50800" rIns="50800" bIns="50800" anchor="ctr"/>
          <a:lstStyle/>
          <a:p>
            <a:pPr defTabSz="1016000">
              <a:lnSpc>
                <a:spcPct val="110000"/>
              </a:lnSpc>
              <a:spcBef>
                <a:spcPts val="800"/>
              </a:spcBef>
              <a:tabLst/>
              <a:defRPr sz="3400">
                <a:solidFill>
                  <a:srgbClr val="FFFFFF"/>
                </a:solidFill>
                <a:latin typeface="Century Schoolbook"/>
                <a:ea typeface="Century Schoolbook"/>
                <a:cs typeface="Century Schoolbook"/>
                <a:sym typeface="Century Schoolbook"/>
              </a:defRPr>
            </a:pPr>
            <a:endParaRPr/>
          </a:p>
        </p:txBody>
      </p:sp>
      <p:sp>
        <p:nvSpPr>
          <p:cNvPr id="6" name="Shape 6"/>
          <p:cNvSpPr/>
          <p:nvPr/>
        </p:nvSpPr>
        <p:spPr>
          <a:xfrm flipH="1">
            <a:off x="9905999" y="0"/>
            <a:ext cx="1" cy="7620001"/>
          </a:xfrm>
          <a:prstGeom prst="line">
            <a:avLst/>
          </a:prstGeom>
          <a:ln w="3175">
            <a:solidFill>
              <a:srgbClr val="FE8637"/>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sp>
        <p:nvSpPr>
          <p:cNvPr id="7" name="Shape 7"/>
          <p:cNvSpPr/>
          <p:nvPr/>
        </p:nvSpPr>
        <p:spPr>
          <a:xfrm>
            <a:off x="9062719" y="6350000"/>
            <a:ext cx="609601" cy="609601"/>
          </a:xfrm>
          <a:prstGeom prst="ellipse">
            <a:avLst/>
          </a:prstGeom>
          <a:solidFill>
            <a:srgbClr val="FE8637"/>
          </a:solidFill>
          <a:ln w="12700">
            <a:miter lim="400000"/>
          </a:ln>
        </p:spPr>
        <p:txBody>
          <a:bodyPr lIns="50800" tIns="50800" rIns="50800" bIns="50800" anchor="ctr"/>
          <a:lstStyle/>
          <a:p>
            <a:pPr defTabSz="1016000">
              <a:lnSpc>
                <a:spcPct val="110000"/>
              </a:lnSpc>
              <a:spcBef>
                <a:spcPts val="800"/>
              </a:spcBef>
              <a:tabLst/>
              <a:defRPr sz="3400">
                <a:solidFill>
                  <a:srgbClr val="FFFFFF"/>
                </a:solidFill>
                <a:latin typeface="Century Schoolbook"/>
                <a:ea typeface="Century Schoolbook"/>
                <a:cs typeface="Century Schoolbook"/>
                <a:sym typeface="Century Schoolbook"/>
              </a:defRPr>
            </a:pPr>
            <a:endParaRPr/>
          </a:p>
        </p:txBody>
      </p:sp>
      <p:sp>
        <p:nvSpPr>
          <p:cNvPr id="8" name="Shape 8"/>
          <p:cNvSpPr>
            <a:spLocks noGrp="1"/>
          </p:cNvSpPr>
          <p:nvPr>
            <p:ph type="title"/>
          </p:nvPr>
        </p:nvSpPr>
        <p:spPr>
          <a:xfrm>
            <a:off x="507999" y="305153"/>
            <a:ext cx="8297335"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p>
            <a:r>
              <a:t>Titeltext</a:t>
            </a:r>
          </a:p>
        </p:txBody>
      </p:sp>
      <p:sp>
        <p:nvSpPr>
          <p:cNvPr id="9" name="Shape 9"/>
          <p:cNvSpPr>
            <a:spLocks noGrp="1"/>
          </p:cNvSpPr>
          <p:nvPr>
            <p:ph type="body" idx="1"/>
          </p:nvPr>
        </p:nvSpPr>
        <p:spPr>
          <a:xfrm>
            <a:off x="507999" y="1778000"/>
            <a:ext cx="8297335" cy="5415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Textebene 1</a:t>
            </a:r>
          </a:p>
          <a:p>
            <a:pPr lvl="1"/>
            <a:r>
              <a:t>Textebene 2</a:t>
            </a:r>
          </a:p>
          <a:p>
            <a:pPr lvl="2"/>
            <a:r>
              <a:t>Textebene 3</a:t>
            </a:r>
          </a:p>
          <a:p>
            <a:pPr lvl="3"/>
            <a:r>
              <a:t>Textebene 4</a:t>
            </a:r>
          </a:p>
          <a:p>
            <a:pPr lvl="4"/>
            <a:r>
              <a:t>Textebene 5</a:t>
            </a:r>
          </a:p>
        </p:txBody>
      </p:sp>
      <p:sp>
        <p:nvSpPr>
          <p:cNvPr id="10" name="Shape 10"/>
          <p:cNvSpPr>
            <a:spLocks noGrp="1"/>
          </p:cNvSpPr>
          <p:nvPr>
            <p:ph type="sldNum" sz="quarter" idx="2"/>
          </p:nvPr>
        </p:nvSpPr>
        <p:spPr>
          <a:xfrm>
            <a:off x="9214873" y="6511235"/>
            <a:ext cx="312068" cy="298984"/>
          </a:xfrm>
          <a:prstGeom prst="rect">
            <a:avLst/>
          </a:prstGeom>
          <a:ln w="12700">
            <a:miter lim="400000"/>
          </a:ln>
        </p:spPr>
        <p:txBody>
          <a:bodyPr wrap="none" lIns="50800" tIns="50800" rIns="50800" bIns="50800" anchor="ctr">
            <a:spAutoFit/>
          </a:bodyPr>
          <a:lstStyle>
            <a:lvl1pPr defTabSz="1016000">
              <a:lnSpc>
                <a:spcPct val="110000"/>
              </a:lnSpc>
              <a:spcBef>
                <a:spcPts val="300"/>
              </a:spcBef>
              <a:tabLst/>
              <a:defRPr sz="1400" b="1">
                <a:solidFill>
                  <a:srgbClr val="FFFFFF"/>
                </a:solidFill>
                <a:latin typeface="Arial"/>
                <a:ea typeface="Arial"/>
                <a:cs typeface="Arial"/>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xmlns:p14="http://schemas.microsoft.com/office/powerpoint/2010/main" spd="med"/>
  <p:txStyles>
    <p:titleStyle>
      <a:lvl1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1pPr>
      <a:lvl2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2pPr>
      <a:lvl3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3pPr>
      <a:lvl4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4pPr>
      <a:lvl5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5pPr>
      <a:lvl6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6pPr>
      <a:lvl7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7pPr>
      <a:lvl8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8pPr>
      <a:lvl9pPr marL="0" marR="0" indent="0" algn="l" defTabSz="1016000" rtl="0" latinLnBrk="0">
        <a:lnSpc>
          <a:spcPct val="100000"/>
        </a:lnSpc>
        <a:spcBef>
          <a:spcPts val="0"/>
        </a:spcBef>
        <a:spcAft>
          <a:spcPts val="0"/>
        </a:spcAft>
        <a:buClrTx/>
        <a:buSzTx/>
        <a:buFontTx/>
        <a:buNone/>
        <a:tabLst/>
        <a:defRPr sz="3200" b="0" i="0" u="none" strike="noStrike" cap="small" spc="0" baseline="0">
          <a:ln>
            <a:noFill/>
          </a:ln>
          <a:solidFill>
            <a:srgbClr val="575F6D"/>
          </a:solidFill>
          <a:uFillTx/>
          <a:latin typeface="Century Schoolbook"/>
          <a:ea typeface="Century Schoolbook"/>
          <a:cs typeface="Century Schoolbook"/>
          <a:sym typeface="Century Schoolbook"/>
        </a:defRPr>
      </a:lvl9pPr>
    </p:titleStyle>
    <p:bodyStyle>
      <a:lvl1pPr marL="297180" marR="0" indent="-297180" algn="l" defTabSz="1016000" rtl="0" latinLnBrk="0">
        <a:lnSpc>
          <a:spcPct val="100000"/>
        </a:lnSpc>
        <a:spcBef>
          <a:spcPts val="600"/>
        </a:spcBef>
        <a:spcAft>
          <a:spcPts val="0"/>
        </a:spcAft>
        <a:buClr>
          <a:srgbClr val="FE8637"/>
        </a:buClr>
        <a:buSzPct val="7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1pPr>
      <a:lvl2pPr marL="705394" marR="0" indent="-339634" algn="l" defTabSz="1016000" rtl="0" latinLnBrk="0">
        <a:lnSpc>
          <a:spcPct val="100000"/>
        </a:lnSpc>
        <a:spcBef>
          <a:spcPts val="600"/>
        </a:spcBef>
        <a:spcAft>
          <a:spcPts val="0"/>
        </a:spcAft>
        <a:buClr>
          <a:srgbClr val="FE8637"/>
        </a:buClr>
        <a:buSzPct val="8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2pPr>
      <a:lvl3pPr marL="995680" marR="0" indent="-264160" algn="l" defTabSz="1016000" rtl="0" latinLnBrk="0">
        <a:lnSpc>
          <a:spcPct val="100000"/>
        </a:lnSpc>
        <a:spcBef>
          <a:spcPts val="600"/>
        </a:spcBef>
        <a:spcAft>
          <a:spcPts val="0"/>
        </a:spcAft>
        <a:buClr>
          <a:srgbClr val="FE8637"/>
        </a:buClr>
        <a:buSzPct val="6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3pPr>
      <a:lvl4pPr marL="1270000" marR="0" indent="-264160" algn="l" defTabSz="1016000" rtl="0" latinLnBrk="0">
        <a:lnSpc>
          <a:spcPct val="100000"/>
        </a:lnSpc>
        <a:spcBef>
          <a:spcPts val="600"/>
        </a:spcBef>
        <a:spcAft>
          <a:spcPts val="0"/>
        </a:spcAft>
        <a:buClr>
          <a:srgbClr val="FE8637"/>
        </a:buClr>
        <a:buSzPct val="6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4pPr>
      <a:lvl5pPr marL="1577339" marR="0" indent="-297180" algn="l" defTabSz="1016000" rtl="0" latinLnBrk="0">
        <a:lnSpc>
          <a:spcPct val="100000"/>
        </a:lnSpc>
        <a:spcBef>
          <a:spcPts val="600"/>
        </a:spcBef>
        <a:spcAft>
          <a:spcPts val="0"/>
        </a:spcAft>
        <a:buClr>
          <a:srgbClr val="FE8637"/>
        </a:buClr>
        <a:buSzPct val="68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5pPr>
      <a:lvl6pPr marL="1851660" marR="0" indent="-297180" algn="l" defTabSz="1016000" rtl="0" latinLnBrk="0">
        <a:lnSpc>
          <a:spcPct val="100000"/>
        </a:lnSpc>
        <a:spcBef>
          <a:spcPts val="600"/>
        </a:spcBef>
        <a:spcAft>
          <a:spcPts val="0"/>
        </a:spcAft>
        <a:buClr>
          <a:srgbClr val="FE8637"/>
        </a:buClr>
        <a:buSzPct val="10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6pPr>
      <a:lvl7pPr marL="2168434" marR="0" indent="-339634" algn="l" defTabSz="1016000" rtl="0" latinLnBrk="0">
        <a:lnSpc>
          <a:spcPct val="100000"/>
        </a:lnSpc>
        <a:spcBef>
          <a:spcPts val="600"/>
        </a:spcBef>
        <a:spcAft>
          <a:spcPts val="0"/>
        </a:spcAft>
        <a:buClr>
          <a:srgbClr val="FE8637"/>
        </a:buClr>
        <a:buSzPct val="6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7pPr>
      <a:lvl8pPr marL="2442754" marR="0" indent="-339634" algn="l" defTabSz="1016000" rtl="0" latinLnBrk="0">
        <a:lnSpc>
          <a:spcPct val="100000"/>
        </a:lnSpc>
        <a:spcBef>
          <a:spcPts val="600"/>
        </a:spcBef>
        <a:spcAft>
          <a:spcPts val="0"/>
        </a:spcAft>
        <a:buClr>
          <a:srgbClr val="FE8637"/>
        </a:buClr>
        <a:buSzPct val="10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8pPr>
      <a:lvl9pPr marL="2717074" marR="0" indent="-339634" algn="l" defTabSz="1016000" rtl="0" latinLnBrk="0">
        <a:lnSpc>
          <a:spcPct val="100000"/>
        </a:lnSpc>
        <a:spcBef>
          <a:spcPts val="600"/>
        </a:spcBef>
        <a:spcAft>
          <a:spcPts val="0"/>
        </a:spcAft>
        <a:buClr>
          <a:srgbClr val="FE8637"/>
        </a:buClr>
        <a:buSzPct val="100000"/>
        <a:buFont typeface="Wingdings"/>
        <a:buChar char="•"/>
        <a:tabLst/>
        <a:defRPr sz="2600" b="0" i="0" u="none" strike="noStrike" cap="none" spc="0" baseline="0">
          <a:ln>
            <a:noFill/>
          </a:ln>
          <a:solidFill>
            <a:srgbClr val="000000"/>
          </a:solidFill>
          <a:uFillTx/>
          <a:latin typeface="Century Schoolbook"/>
          <a:ea typeface="Century Schoolbook"/>
          <a:cs typeface="Century Schoolbook"/>
          <a:sym typeface="Century Schoolbook"/>
        </a:defRPr>
      </a:lvl9pPr>
    </p:bodyStyle>
    <p:otherStyle>
      <a:lvl1pPr marL="0" marR="0" indent="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1pPr>
      <a:lvl2pPr marL="0" marR="0" indent="4572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2pPr>
      <a:lvl3pPr marL="0" marR="0" indent="9144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3pPr>
      <a:lvl4pPr marL="0" marR="0" indent="13716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4pPr>
      <a:lvl5pPr marL="0" marR="0" indent="18288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5pPr>
      <a:lvl6pPr marL="0" marR="0" indent="22860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6pPr>
      <a:lvl7pPr marL="0" marR="0" indent="27432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7pPr>
      <a:lvl8pPr marL="0" marR="0" indent="32004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8pPr>
      <a:lvl9pPr marL="0" marR="0" indent="3657600" algn="ctr" defTabSz="1016000" latinLnBrk="0">
        <a:lnSpc>
          <a:spcPct val="110000"/>
        </a:lnSpc>
        <a:spcBef>
          <a:spcPts val="30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t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tif"/></Relationships>
</file>

<file path=ppt/slides/_rels/slide24.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5" Type="http://schemas.openxmlformats.org/officeDocument/2006/relationships/image" Target="../media/image34.png"/><Relationship Id="rId16"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6.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jpeg"/><Relationship Id="rId3" Type="http://schemas.openxmlformats.org/officeDocument/2006/relationships/image" Target="../media/image3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8.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9.t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0.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image" Target="../media/image53.tiff"/><Relationship Id="rId5"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image" Target="../media/image51.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5.tiff"/></Relationships>
</file>

<file path=ppt/slides/_rels/slide46.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1" Type="http://schemas.openxmlformats.org/officeDocument/2006/relationships/slideLayout" Target="../slideLayouts/slideLayout3.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0.t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3.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4.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8.t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t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9.t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0.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4.png"/><Relationship Id="rId3" Type="http://schemas.openxmlformats.org/officeDocument/2006/relationships/image" Target="../media/image7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jpeg"/><Relationship Id="rId3" Type="http://schemas.openxmlformats.org/officeDocument/2006/relationships/image" Target="../media/image8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3.xml"/><Relationship Id="rId2" Type="http://schemas.openxmlformats.org/officeDocument/2006/relationships/image" Target="../media/image8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8.png"/><Relationship Id="rId3" Type="http://schemas.openxmlformats.org/officeDocument/2006/relationships/image" Target="../media/image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0.gif"/><Relationship Id="rId3"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image" Target="../media/image92.jpeg"/></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image" Target="../media/image9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0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12700" y="0"/>
            <a:ext cx="10134600" cy="7607300"/>
          </a:xfrm>
          <a:prstGeom prst="rect">
            <a:avLst/>
          </a:prstGeom>
          <a:solidFill>
            <a:srgbClr val="000000"/>
          </a:solidFill>
          <a:ln w="25400">
            <a:solidFill>
              <a:srgbClr val="0000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1" name="Shape 8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a:t>
            </a:fld>
            <a:endParaRPr/>
          </a:p>
        </p:txBody>
      </p:sp>
      <p:sp>
        <p:nvSpPr>
          <p:cNvPr id="82" name="Shape 82"/>
          <p:cNvSpPr/>
          <p:nvPr/>
        </p:nvSpPr>
        <p:spPr>
          <a:xfrm>
            <a:off x="4089400" y="2819400"/>
            <a:ext cx="1981200" cy="1981200"/>
          </a:xfrm>
          <a:prstGeom prst="ellipse">
            <a:avLst/>
          </a:prstGeom>
          <a:solidFill>
            <a:srgbClr val="011A9A"/>
          </a:solidFill>
          <a:ln w="254000">
            <a:solidFill>
              <a:srgbClr val="FF26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3" name="Shape 83"/>
          <p:cNvSpPr/>
          <p:nvPr/>
        </p:nvSpPr>
        <p:spPr>
          <a:xfrm flipV="1">
            <a:off x="0" y="3873252"/>
            <a:ext cx="718287" cy="248"/>
          </a:xfrm>
          <a:prstGeom prst="line">
            <a:avLst/>
          </a:prstGeom>
          <a:ln w="127000">
            <a:solidFill>
              <a:srgbClr val="FF2600"/>
            </a:solidFill>
            <a:miter lim="400000"/>
          </a:ln>
        </p:spPr>
        <p:txBody>
          <a:bodyPr lIns="50800" tIns="50800" rIns="50800" bIns="50800" anchor="ctr"/>
          <a:lstStyle/>
          <a:p>
            <a:pPr algn="l">
              <a:lnSpc>
                <a:spcPct val="100000"/>
              </a:lnSpc>
              <a:tabLst/>
              <a:defRPr sz="1200"/>
            </a:pPr>
            <a:endParaRPr/>
          </a:p>
        </p:txBody>
      </p:sp>
      <p:sp>
        <p:nvSpPr>
          <p:cNvPr id="84" name="Shape 84"/>
          <p:cNvSpPr/>
          <p:nvPr/>
        </p:nvSpPr>
        <p:spPr>
          <a:xfrm>
            <a:off x="9448800" y="3810000"/>
            <a:ext cx="711201" cy="1"/>
          </a:xfrm>
          <a:prstGeom prst="line">
            <a:avLst/>
          </a:prstGeom>
          <a:ln w="127000">
            <a:solidFill>
              <a:srgbClr val="FF2600"/>
            </a:solidFill>
            <a:miter lim="400000"/>
          </a:ln>
        </p:spPr>
        <p:txBody>
          <a:bodyPr lIns="50800" tIns="50800" rIns="50800" bIns="50800" anchor="ctr"/>
          <a:lstStyle/>
          <a:p>
            <a:pPr algn="l">
              <a:lnSpc>
                <a:spcPct val="100000"/>
              </a:lnSpc>
              <a:tabLst/>
              <a:defRPr sz="1200"/>
            </a:pPr>
            <a:endParaRPr/>
          </a:p>
        </p:txBody>
      </p:sp>
      <p:grpSp>
        <p:nvGrpSpPr>
          <p:cNvPr id="87" name="Group 87"/>
          <p:cNvGrpSpPr/>
          <p:nvPr/>
        </p:nvGrpSpPr>
        <p:grpSpPr>
          <a:xfrm rot="10800000">
            <a:off x="-1" y="6172200"/>
            <a:ext cx="1435101" cy="1435100"/>
            <a:chOff x="0" y="0"/>
            <a:chExt cx="1435100" cy="1435100"/>
          </a:xfrm>
        </p:grpSpPr>
        <p:sp>
          <p:nvSpPr>
            <p:cNvPr id="85" name="Shape 85"/>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6" name="Shape 86"/>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grpSp>
      <p:grpSp>
        <p:nvGrpSpPr>
          <p:cNvPr id="90" name="Group 90"/>
          <p:cNvGrpSpPr/>
          <p:nvPr/>
        </p:nvGrpSpPr>
        <p:grpSpPr>
          <a:xfrm rot="10800000" flipH="1">
            <a:off x="8724900" y="6172200"/>
            <a:ext cx="1435100" cy="1435100"/>
            <a:chOff x="0" y="0"/>
            <a:chExt cx="1435100" cy="1435100"/>
          </a:xfrm>
        </p:grpSpPr>
        <p:sp>
          <p:nvSpPr>
            <p:cNvPr id="88" name="Shape 88"/>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9" name="Shape 89"/>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grpSp>
      <p:grpSp>
        <p:nvGrpSpPr>
          <p:cNvPr id="93" name="Group 93"/>
          <p:cNvGrpSpPr/>
          <p:nvPr/>
        </p:nvGrpSpPr>
        <p:grpSpPr>
          <a:xfrm>
            <a:off x="8724900" y="12700"/>
            <a:ext cx="1435100" cy="1435100"/>
            <a:chOff x="0" y="0"/>
            <a:chExt cx="1435100" cy="1435100"/>
          </a:xfrm>
        </p:grpSpPr>
        <p:sp>
          <p:nvSpPr>
            <p:cNvPr id="91" name="Shape 91"/>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92" name="Shape 92"/>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grpSp>
      <p:grpSp>
        <p:nvGrpSpPr>
          <p:cNvPr id="96" name="Group 96"/>
          <p:cNvGrpSpPr/>
          <p:nvPr/>
        </p:nvGrpSpPr>
        <p:grpSpPr>
          <a:xfrm flipH="1">
            <a:off x="0" y="12700"/>
            <a:ext cx="1435100" cy="1435100"/>
            <a:chOff x="0" y="0"/>
            <a:chExt cx="1435100" cy="1435100"/>
          </a:xfrm>
        </p:grpSpPr>
        <p:sp>
          <p:nvSpPr>
            <p:cNvPr id="94" name="Shape 94"/>
            <p:cNvSpPr/>
            <p:nvPr/>
          </p:nvSpPr>
          <p:spPr>
            <a:xfrm flipV="1">
              <a:off x="0" y="50800"/>
              <a:ext cx="1435100" cy="1"/>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95" name="Shape 95"/>
            <p:cNvSpPr/>
            <p:nvPr/>
          </p:nvSpPr>
          <p:spPr>
            <a:xfrm flipV="1">
              <a:off x="1371600" y="0"/>
              <a:ext cx="0" cy="14351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grpSp>
      <p:sp>
        <p:nvSpPr>
          <p:cNvPr id="97" name="Shape 97"/>
          <p:cNvSpPr/>
          <p:nvPr/>
        </p:nvSpPr>
        <p:spPr>
          <a:xfrm>
            <a:off x="5067300" y="247"/>
            <a:ext cx="12700" cy="723653"/>
          </a:xfrm>
          <a:prstGeom prst="line">
            <a:avLst/>
          </a:prstGeom>
          <a:ln w="127000">
            <a:solidFill>
              <a:srgbClr val="FF2600"/>
            </a:solidFill>
            <a:miter lim="400000"/>
          </a:ln>
        </p:spPr>
        <p:txBody>
          <a:bodyPr lIns="50800" tIns="50800" rIns="50800" bIns="50800" anchor="ctr"/>
          <a:lstStyle/>
          <a:p>
            <a:pPr algn="l">
              <a:lnSpc>
                <a:spcPct val="100000"/>
              </a:lnSpc>
              <a:tabLst/>
              <a:defRPr sz="1200"/>
            </a:pPr>
            <a:endParaRPr/>
          </a:p>
        </p:txBody>
      </p:sp>
      <p:sp>
        <p:nvSpPr>
          <p:cNvPr id="98" name="Shape 98"/>
          <p:cNvSpPr/>
          <p:nvPr/>
        </p:nvSpPr>
        <p:spPr>
          <a:xfrm>
            <a:off x="5067300" y="6896100"/>
            <a:ext cx="12700" cy="723653"/>
          </a:xfrm>
          <a:prstGeom prst="line">
            <a:avLst/>
          </a:prstGeom>
          <a:ln w="127000">
            <a:solidFill>
              <a:srgbClr val="FF2600"/>
            </a:solidFill>
            <a:miter lim="400000"/>
          </a:ln>
        </p:spPr>
        <p:txBody>
          <a:bodyPr lIns="50800" tIns="50800" rIns="50800" bIns="50800" anchor="ctr"/>
          <a:lstStyle/>
          <a:p>
            <a:pPr algn="l">
              <a:lnSpc>
                <a:spcPct val="100000"/>
              </a:lnSpc>
              <a:tabLst/>
              <a:defRPr sz="1200"/>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10</a:t>
            </a:fld>
            <a:endParaRPr/>
          </a:p>
        </p:txBody>
      </p:sp>
      <p:pic>
        <p:nvPicPr>
          <p:cNvPr id="159" name="Bildschirmfoto 2017-08-27 um 18.31.28.png"/>
          <p:cNvPicPr>
            <a:picLocks noChangeAspect="1"/>
          </p:cNvPicPr>
          <p:nvPr/>
        </p:nvPicPr>
        <p:blipFill>
          <a:blip r:embed="rId2"/>
          <a:stretch>
            <a:fillRect/>
          </a:stretch>
        </p:blipFill>
        <p:spPr>
          <a:xfrm>
            <a:off x="1162" y="4042"/>
            <a:ext cx="10157676" cy="6710309"/>
          </a:xfrm>
          <a:prstGeom prst="rect">
            <a:avLst/>
          </a:prstGeom>
          <a:ln w="12700">
            <a:miter lim="400000"/>
          </a:ln>
        </p:spPr>
      </p:pic>
    </p:spTree>
  </p:cSld>
  <p:clrMapOvr>
    <a:masterClrMapping/>
  </p:clrMapOvr>
  <p:transition xmlns:p14="http://schemas.microsoft.com/office/powerpoint/2010/mai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p:nvPr/>
        </p:nvSpPr>
        <p:spPr>
          <a:xfrm>
            <a:off x="12700" y="12700"/>
            <a:ext cx="10134600" cy="7632700"/>
          </a:xfrm>
          <a:prstGeom prst="rect">
            <a:avLst/>
          </a:prstGeom>
          <a:solidFill>
            <a:srgbClr val="000000"/>
          </a:solidFill>
          <a:ln w="25400">
            <a:solidFill>
              <a:srgbClr val="0000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974" name="Shape 974"/>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100</a:t>
            </a:fld>
            <a:endParaRPr/>
          </a:p>
        </p:txBody>
      </p:sp>
      <p:sp>
        <p:nvSpPr>
          <p:cNvPr id="975" name="Shape 975"/>
          <p:cNvSpPr/>
          <p:nvPr/>
        </p:nvSpPr>
        <p:spPr>
          <a:xfrm>
            <a:off x="2054225" y="723900"/>
            <a:ext cx="6045200" cy="5410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87337" marR="91439" indent="-287337" algn="l" defTabSz="914400">
              <a:lnSpc>
                <a:spcPct val="100000"/>
              </a:lnSpc>
              <a:spcBef>
                <a:spcPts val="400"/>
              </a:spcBef>
              <a:buSzPct val="100000"/>
              <a:buChar char="•"/>
              <a:tabLst/>
              <a:defRPr sz="2000">
                <a:uFill>
                  <a:solidFill>
                    <a:srgbClr val="000000"/>
                  </a:solidFill>
                </a:uFill>
                <a:latin typeface="Arial Unicode MS"/>
                <a:ea typeface="Arial Unicode MS"/>
                <a:cs typeface="Arial Unicode MS"/>
                <a:sym typeface="Arial Unicode MS"/>
              </a:defRPr>
            </a:pPr>
            <a:endParaRPr/>
          </a:p>
          <a:p>
            <a:pPr marR="91439" algn="l" defTabSz="914400">
              <a:lnSpc>
                <a:spcPct val="100000"/>
              </a:lnSpc>
              <a:spcBef>
                <a:spcPts val="400"/>
              </a:spcBef>
              <a:tabLst/>
              <a:defRPr sz="2000">
                <a:uFill>
                  <a:solidFill>
                    <a:srgbClr val="000000"/>
                  </a:solidFill>
                </a:uFill>
                <a:latin typeface="Arial Unicode MS"/>
                <a:ea typeface="Arial Unicode MS"/>
                <a:cs typeface="Arial Unicode MS"/>
                <a:sym typeface="Arial Unicode MS"/>
              </a:defRPr>
            </a:pPr>
            <a:r>
              <a:rPr sz="30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Shape 977"/>
          <p:cNvSpPr/>
          <p:nvPr/>
        </p:nvSpPr>
        <p:spPr>
          <a:xfrm>
            <a:off x="12700" y="12700"/>
            <a:ext cx="10134600" cy="7632700"/>
          </a:xfrm>
          <a:prstGeom prst="rect">
            <a:avLst/>
          </a:prstGeom>
          <a:solidFill>
            <a:srgbClr val="000000"/>
          </a:solidFill>
          <a:ln w="25400">
            <a:solidFill>
              <a:srgbClr val="0000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978" name="Shape 978"/>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101</a:t>
            </a:fld>
            <a:endParaRP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11</a:t>
            </a:fld>
            <a:endParaRPr/>
          </a:p>
        </p:txBody>
      </p:sp>
      <p:pic>
        <p:nvPicPr>
          <p:cNvPr id="162" name="Bildschirmfoto 2017-08-27 um 18.31.28.png"/>
          <p:cNvPicPr>
            <a:picLocks noChangeAspect="1"/>
          </p:cNvPicPr>
          <p:nvPr/>
        </p:nvPicPr>
        <p:blipFill>
          <a:blip r:embed="rId2"/>
          <a:stretch>
            <a:fillRect/>
          </a:stretch>
        </p:blipFill>
        <p:spPr>
          <a:xfrm>
            <a:off x="4644338" y="2331"/>
            <a:ext cx="5544441" cy="3662739"/>
          </a:xfrm>
          <a:prstGeom prst="rect">
            <a:avLst/>
          </a:prstGeom>
          <a:ln w="12700">
            <a:miter lim="400000"/>
          </a:ln>
        </p:spPr>
      </p:pic>
      <p:sp>
        <p:nvSpPr>
          <p:cNvPr id="163" name="Shape 163"/>
          <p:cNvSpPr/>
          <p:nvPr/>
        </p:nvSpPr>
        <p:spPr>
          <a:xfrm>
            <a:off x="269529" y="81269"/>
            <a:ext cx="4017701" cy="13593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50000"/>
              </a:lnSpc>
              <a:tabLst/>
              <a:defRPr sz="2800">
                <a:latin typeface="Monlam Uni OuChan2"/>
                <a:ea typeface="Monlam Uni OuChan2"/>
                <a:cs typeface="Monlam Uni OuChan2"/>
                <a:sym typeface="Monlam Uni OuChan2"/>
              </a:defRPr>
            </a:pPr>
            <a:r>
              <a:rPr b="1" dirty="0"/>
              <a:t>བྱང་སྣེའི་རྒྱ་མཚོ།</a:t>
            </a:r>
            <a:r>
              <a:rPr dirty="0"/>
              <a:t/>
            </a:r>
            <a:br>
              <a:rPr dirty="0"/>
            </a:br>
            <a:r>
              <a:rPr b="1" dirty="0">
                <a:latin typeface="Arial"/>
                <a:ea typeface="Arial"/>
                <a:cs typeface="Arial"/>
                <a:sym typeface="Arial"/>
              </a:rPr>
              <a:t>Artic Sea at</a:t>
            </a:r>
            <a:r>
              <a:rPr sz="2400" b="1" dirty="0">
                <a:latin typeface="Arial"/>
                <a:ea typeface="Arial"/>
                <a:cs typeface="Arial"/>
                <a:sym typeface="Arial"/>
              </a:rPr>
              <a:t> </a:t>
            </a:r>
            <a:r>
              <a:rPr b="1" dirty="0">
                <a:latin typeface="Arial"/>
                <a:ea typeface="Arial"/>
                <a:cs typeface="Arial"/>
                <a:sym typeface="Arial"/>
              </a:rPr>
              <a:t>North Pole</a:t>
            </a:r>
          </a:p>
        </p:txBody>
      </p:sp>
      <p:grpSp>
        <p:nvGrpSpPr>
          <p:cNvPr id="168" name="Group 168"/>
          <p:cNvGrpSpPr/>
          <p:nvPr/>
        </p:nvGrpSpPr>
        <p:grpSpPr>
          <a:xfrm>
            <a:off x="2258026" y="3631503"/>
            <a:ext cx="7912708" cy="3740006"/>
            <a:chOff x="0" y="0"/>
            <a:chExt cx="7912706" cy="3740005"/>
          </a:xfrm>
        </p:grpSpPr>
        <p:grpSp>
          <p:nvGrpSpPr>
            <p:cNvPr id="166" name="Group 166"/>
            <p:cNvGrpSpPr/>
            <p:nvPr/>
          </p:nvGrpSpPr>
          <p:grpSpPr>
            <a:xfrm>
              <a:off x="0" y="34809"/>
              <a:ext cx="7912707" cy="3705197"/>
              <a:chOff x="0" y="0"/>
              <a:chExt cx="7912706" cy="3705195"/>
            </a:xfrm>
          </p:grpSpPr>
          <p:pic>
            <p:nvPicPr>
              <p:cNvPr id="164" name="Bildschirmfoto 2017-08-27 um 18.31.12.png"/>
              <p:cNvPicPr>
                <a:picLocks noChangeAspect="1"/>
              </p:cNvPicPr>
              <p:nvPr/>
            </p:nvPicPr>
            <p:blipFill>
              <a:blip r:embed="rId3"/>
              <a:stretch>
                <a:fillRect/>
              </a:stretch>
            </p:blipFill>
            <p:spPr>
              <a:xfrm>
                <a:off x="2374415" y="0"/>
                <a:ext cx="5538292" cy="3705196"/>
              </a:xfrm>
              <a:prstGeom prst="rect">
                <a:avLst/>
              </a:prstGeom>
              <a:ln w="12700" cap="flat">
                <a:noFill/>
                <a:miter lim="400000"/>
              </a:ln>
              <a:effectLst/>
            </p:spPr>
          </p:pic>
          <p:sp>
            <p:nvSpPr>
              <p:cNvPr id="165" name="Shape 165"/>
              <p:cNvSpPr/>
              <p:nvPr/>
            </p:nvSpPr>
            <p:spPr>
              <a:xfrm>
                <a:off x="0" y="2288287"/>
                <a:ext cx="1960960" cy="10969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100000"/>
                  </a:lnSpc>
                  <a:tabLst/>
                  <a:defRPr sz="3000"/>
                </a:pPr>
                <a:r>
                  <a:rPr>
                    <a:latin typeface="Monlam Uni OuChan2"/>
                    <a:ea typeface="Monlam Uni OuChan2"/>
                    <a:cs typeface="Monlam Uni OuChan2"/>
                    <a:sym typeface="Monlam Uni OuChan2"/>
                  </a:rPr>
                  <a:t>ལོ་ ༢༧ </a:t>
                </a:r>
                <a:r>
                  <a:rPr sz="2600">
                    <a:latin typeface="Monlam Uni OuChan2"/>
                    <a:ea typeface="Monlam Uni OuChan2"/>
                    <a:cs typeface="Monlam Uni OuChan2"/>
                    <a:sym typeface="Monlam Uni OuChan2"/>
                  </a:rPr>
                  <a:t>རྗེས</a:t>
                </a:r>
                <a:r>
                  <a:rPr>
                    <a:latin typeface="Monlam Uni OuChan2"/>
                    <a:ea typeface="Monlam Uni OuChan2"/>
                    <a:cs typeface="Monlam Uni OuChan2"/>
                    <a:sym typeface="Monlam Uni OuChan2"/>
                  </a:rPr>
                  <a:t>།</a:t>
                </a:r>
                <a:r>
                  <a:t/>
                </a:r>
                <a:br/>
                <a:r>
                  <a:rPr sz="2400">
                    <a:latin typeface="Arial"/>
                    <a:ea typeface="Arial"/>
                    <a:cs typeface="Arial"/>
                    <a:sym typeface="Arial"/>
                  </a:rPr>
                  <a:t>27 years later</a:t>
                </a:r>
              </a:p>
            </p:txBody>
          </p:sp>
        </p:grpSp>
        <p:sp>
          <p:nvSpPr>
            <p:cNvPr id="167" name="Shape 167"/>
            <p:cNvSpPr/>
            <p:nvPr/>
          </p:nvSpPr>
          <p:spPr>
            <a:xfrm flipH="1" flipV="1">
              <a:off x="45099" y="-1"/>
              <a:ext cx="2456456" cy="1"/>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0" name="Shape 170"/>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12</a:t>
            </a:fld>
            <a:endParaRPr/>
          </a:p>
        </p:txBody>
      </p:sp>
      <p:sp>
        <p:nvSpPr>
          <p:cNvPr id="171" name="Shape 171"/>
          <p:cNvSpPr/>
          <p:nvPr/>
        </p:nvSpPr>
        <p:spPr>
          <a:xfrm>
            <a:off x="425129" y="5731707"/>
            <a:ext cx="3566928" cy="5209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00000"/>
              </a:lnSpc>
              <a:tabLst/>
              <a:defRPr sz="3000">
                <a:latin typeface="Arial"/>
                <a:ea typeface="Arial"/>
                <a:cs typeface="Arial"/>
                <a:sym typeface="Arial"/>
              </a:defRPr>
            </a:lvl1pPr>
          </a:lstStyle>
          <a:p>
            <a:r>
              <a:t>9th September 2017</a:t>
            </a:r>
          </a:p>
        </p:txBody>
      </p:sp>
      <p:pic>
        <p:nvPicPr>
          <p:cNvPr id="172" name="Bildschirmfoto 2017-08-27 um 18.31.28.png"/>
          <p:cNvPicPr>
            <a:picLocks noChangeAspect="1"/>
          </p:cNvPicPr>
          <p:nvPr/>
        </p:nvPicPr>
        <p:blipFill>
          <a:blip r:embed="rId2"/>
          <a:stretch>
            <a:fillRect/>
          </a:stretch>
        </p:blipFill>
        <p:spPr>
          <a:xfrm>
            <a:off x="4618821" y="-12692"/>
            <a:ext cx="5544441" cy="3662738"/>
          </a:xfrm>
          <a:prstGeom prst="rect">
            <a:avLst/>
          </a:prstGeom>
          <a:ln w="12700">
            <a:miter lim="400000"/>
          </a:ln>
        </p:spPr>
      </p:pic>
      <p:pic>
        <p:nvPicPr>
          <p:cNvPr id="173" name="pasted-image.tiff"/>
          <p:cNvPicPr>
            <a:picLocks noChangeAspect="1"/>
          </p:cNvPicPr>
          <p:nvPr/>
        </p:nvPicPr>
        <p:blipFill>
          <a:blip r:embed="rId3"/>
          <a:stretch>
            <a:fillRect/>
          </a:stretch>
        </p:blipFill>
        <p:spPr>
          <a:xfrm>
            <a:off x="4615776" y="3710756"/>
            <a:ext cx="5535956" cy="365803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asted-image.png"/>
          <p:cNvPicPr>
            <a:picLocks noChangeAspect="1"/>
          </p:cNvPicPr>
          <p:nvPr/>
        </p:nvPicPr>
        <p:blipFill>
          <a:blip r:embed="rId3"/>
          <a:stretch>
            <a:fillRect/>
          </a:stretch>
        </p:blipFill>
        <p:spPr>
          <a:xfrm>
            <a:off x="21409" y="1398544"/>
            <a:ext cx="10160001" cy="5705674"/>
          </a:xfrm>
          <a:prstGeom prst="rect">
            <a:avLst/>
          </a:prstGeom>
          <a:ln w="12700">
            <a:miter lim="400000"/>
          </a:ln>
        </p:spPr>
      </p:pic>
      <p:sp>
        <p:nvSpPr>
          <p:cNvPr id="176" name="Shape 17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13</a:t>
            </a:fld>
            <a:endParaRPr/>
          </a:p>
        </p:txBody>
      </p:sp>
      <p:sp>
        <p:nvSpPr>
          <p:cNvPr id="177" name="Shape 177"/>
          <p:cNvSpPr/>
          <p:nvPr/>
        </p:nvSpPr>
        <p:spPr>
          <a:xfrm>
            <a:off x="1230756" y="4422328"/>
            <a:ext cx="3040560"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800"/>
              </a:lnSpc>
              <a:tabLst>
                <a:tab pos="838200" algn="l"/>
              </a:tabLst>
              <a:defRPr sz="2400"/>
            </a:lvl1pPr>
          </a:lstStyle>
          <a:p>
            <a:r>
              <a:t>Average: 1951 - 1980</a:t>
            </a:r>
          </a:p>
        </p:txBody>
      </p:sp>
      <p:sp>
        <p:nvSpPr>
          <p:cNvPr id="178" name="Shape 178"/>
          <p:cNvSpPr/>
          <p:nvPr/>
        </p:nvSpPr>
        <p:spPr>
          <a:xfrm>
            <a:off x="4114701" y="2366116"/>
            <a:ext cx="2992957" cy="10626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838200" algn="l"/>
              </a:tabLst>
              <a:defRPr sz="2800" b="1"/>
            </a:pPr>
            <a:r>
              <a:rPr b="1" dirty="0">
                <a:latin typeface="Monlam Uni OuChan2"/>
                <a:ea typeface="Monlam Uni OuChan2"/>
                <a:cs typeface="Monlam Uni OuChan2"/>
                <a:sym typeface="Monlam Uni OuChan2"/>
              </a:rPr>
              <a:t>དྲོད་ཚད་</a:t>
            </a:r>
            <a:r>
              <a:rPr sz="3200" b="1" dirty="0">
                <a:latin typeface="Monlam Uni OuChan2"/>
                <a:ea typeface="Monlam Uni OuChan2"/>
                <a:cs typeface="Monlam Uni OuChan2"/>
                <a:sym typeface="Monlam Uni OuChan2"/>
              </a:rPr>
              <a:t>འཕར་བ།</a:t>
            </a:r>
            <a:r>
              <a:rPr b="1" dirty="0"/>
              <a:t/>
            </a:r>
            <a:br>
              <a:rPr b="1" dirty="0"/>
            </a:br>
            <a:r>
              <a:rPr sz="2400" dirty="0">
                <a:latin typeface="Arial"/>
                <a:ea typeface="Arial"/>
                <a:cs typeface="Arial"/>
                <a:sym typeface="Arial"/>
              </a:rPr>
              <a:t>Rising Temperature</a:t>
            </a:r>
          </a:p>
        </p:txBody>
      </p:sp>
      <p:sp>
        <p:nvSpPr>
          <p:cNvPr id="179" name="Shape 179"/>
          <p:cNvSpPr/>
          <p:nvPr/>
        </p:nvSpPr>
        <p:spPr>
          <a:xfrm>
            <a:off x="1681634" y="71699"/>
            <a:ext cx="6796732" cy="12028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defRPr sz="2800">
                <a:latin typeface="Monlam Uni OuChan2"/>
                <a:ea typeface="Monlam Uni OuChan2"/>
                <a:cs typeface="Monlam Uni OuChan2"/>
                <a:sym typeface="Monlam Uni OuChan2"/>
              </a:defRPr>
            </a:pPr>
            <a:r>
              <a:rPr sz="3000" b="1" dirty="0"/>
              <a:t>གོ་ལའི་ས་གཞི་དང་རྒྱ་མཚོའི་དྲོད་ཚད་སྤྱིར་བཏང་དང་མི་འདྲ་བ།</a:t>
            </a:r>
            <a:r>
              <a:rPr dirty="0"/>
              <a:t/>
            </a:r>
            <a:br>
              <a:rPr dirty="0"/>
            </a:br>
            <a:r>
              <a:rPr sz="2600" b="1" dirty="0">
                <a:latin typeface="Arial"/>
                <a:ea typeface="Arial"/>
                <a:cs typeface="Arial"/>
                <a:sym typeface="Arial"/>
              </a:rPr>
              <a:t>Global Land-Ocean Temperature Anomaly</a:t>
            </a:r>
          </a:p>
        </p:txBody>
      </p:sp>
      <p:sp>
        <p:nvSpPr>
          <p:cNvPr id="180" name="Shape 180"/>
          <p:cNvSpPr/>
          <p:nvPr/>
        </p:nvSpPr>
        <p:spPr>
          <a:xfrm>
            <a:off x="1049438" y="4808721"/>
            <a:ext cx="8728957" cy="1"/>
          </a:xfrm>
          <a:prstGeom prst="line">
            <a:avLst/>
          </a:prstGeom>
          <a:ln>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181" name="Shape 181"/>
          <p:cNvSpPr/>
          <p:nvPr/>
        </p:nvSpPr>
        <p:spPr>
          <a:xfrm>
            <a:off x="1900009" y="1492686"/>
            <a:ext cx="7163223" cy="444501"/>
          </a:xfrm>
          <a:prstGeom prst="rect">
            <a:avLst/>
          </a:prstGeom>
          <a:solidFill>
            <a:srgbClr val="FFFFFF"/>
          </a:solidFill>
          <a:ln w="25400">
            <a:solidFill>
              <a:srgbClr val="FFFFFF"/>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 name="Shape 185"/>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14</a:t>
            </a:fld>
            <a:endParaRPr/>
          </a:p>
        </p:txBody>
      </p:sp>
      <p:sp>
        <p:nvSpPr>
          <p:cNvPr id="186" name="Shape 186"/>
          <p:cNvSpPr/>
          <p:nvPr/>
        </p:nvSpPr>
        <p:spPr>
          <a:xfrm>
            <a:off x="1242593" y="64406"/>
            <a:ext cx="7717633" cy="12028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defRPr sz="3000">
                <a:latin typeface="Monlam Uni OuChan2"/>
                <a:ea typeface="Monlam Uni OuChan2"/>
                <a:cs typeface="Monlam Uni OuChan2"/>
                <a:sym typeface="Monlam Uni OuChan2"/>
              </a:defRPr>
            </a:pPr>
            <a:r>
              <a:rPr dirty="0"/>
              <a:t>གོ་ལའི་ས་གཞི་དང་རྒྱ་མཚོའི་དྲོད་ཚད་སྤྱིར་བཏང་དང་མི་འདྲ་བ།</a:t>
            </a:r>
          </a:p>
          <a:p>
            <a:pPr>
              <a:lnSpc>
                <a:spcPct val="130000"/>
              </a:lnSpc>
              <a:tabLst>
                <a:tab pos="838200" algn="l"/>
              </a:tabLst>
              <a:defRPr sz="2600" b="1">
                <a:latin typeface="Arial"/>
                <a:ea typeface="Arial"/>
                <a:cs typeface="Arial"/>
                <a:sym typeface="Arial"/>
              </a:defRPr>
            </a:pPr>
            <a:r>
              <a:rPr dirty="0"/>
              <a:t>Global Land and Ocean Temperature Anomalies</a:t>
            </a:r>
          </a:p>
        </p:txBody>
      </p:sp>
      <p:grpSp>
        <p:nvGrpSpPr>
          <p:cNvPr id="193" name="Group 193"/>
          <p:cNvGrpSpPr/>
          <p:nvPr/>
        </p:nvGrpSpPr>
        <p:grpSpPr>
          <a:xfrm>
            <a:off x="447648" y="1425159"/>
            <a:ext cx="9264704" cy="5024265"/>
            <a:chOff x="0" y="0"/>
            <a:chExt cx="9264702" cy="5024263"/>
          </a:xfrm>
        </p:grpSpPr>
        <p:sp>
          <p:nvSpPr>
            <p:cNvPr id="187" name="Shape 187"/>
            <p:cNvSpPr/>
            <p:nvPr/>
          </p:nvSpPr>
          <p:spPr>
            <a:xfrm>
              <a:off x="4497837" y="2343149"/>
              <a:ext cx="859632" cy="584201"/>
            </a:xfrm>
            <a:prstGeom prst="rect">
              <a:avLst/>
            </a:prstGeom>
            <a:noFill/>
            <a:ln w="12700" cap="flat">
              <a:noFill/>
              <a:miter lim="400000"/>
            </a:ln>
            <a:effectLst/>
          </p:spPr>
          <p:txBody>
            <a:bodyPr wrap="none" lIns="50800" tIns="50800" rIns="50800" bIns="50800" numCol="1" anchor="ctr">
              <a:spAutoFit/>
            </a:bodyPr>
            <a:lstStyle/>
            <a:p>
              <a:pPr>
                <a:tabLst>
                  <a:tab pos="838200" algn="l"/>
                </a:tabLst>
              </a:pPr>
              <a:endParaRPr/>
            </a:p>
          </p:txBody>
        </p:sp>
        <p:grpSp>
          <p:nvGrpSpPr>
            <p:cNvPr id="190" name="Group 190"/>
            <p:cNvGrpSpPr/>
            <p:nvPr/>
          </p:nvGrpSpPr>
          <p:grpSpPr>
            <a:xfrm>
              <a:off x="30748" y="0"/>
              <a:ext cx="9233955" cy="5016500"/>
              <a:chOff x="0" y="0"/>
              <a:chExt cx="9233954" cy="5016500"/>
            </a:xfrm>
          </p:grpSpPr>
          <p:pic>
            <p:nvPicPr>
              <p:cNvPr id="188" name="pasted-image.tiff"/>
              <p:cNvPicPr>
                <a:picLocks noChangeAspect="1"/>
              </p:cNvPicPr>
              <p:nvPr/>
            </p:nvPicPr>
            <p:blipFill>
              <a:blip r:embed="rId3"/>
              <a:stretch>
                <a:fillRect/>
              </a:stretch>
            </p:blipFill>
            <p:spPr>
              <a:xfrm>
                <a:off x="305854" y="0"/>
                <a:ext cx="8928101" cy="5016500"/>
              </a:xfrm>
              <a:prstGeom prst="rect">
                <a:avLst/>
              </a:prstGeom>
              <a:ln w="12700" cap="flat">
                <a:noFill/>
                <a:miter lim="400000"/>
              </a:ln>
              <a:effectLst/>
            </p:spPr>
          </p:pic>
          <p:sp>
            <p:nvSpPr>
              <p:cNvPr id="189" name="Shape 189"/>
              <p:cNvSpPr/>
              <p:nvPr/>
            </p:nvSpPr>
            <p:spPr>
              <a:xfrm>
                <a:off x="0" y="14153"/>
                <a:ext cx="496988" cy="5000500"/>
              </a:xfrm>
              <a:prstGeom prst="rect">
                <a:avLst/>
              </a:pr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91" name="Shape 191"/>
            <p:cNvSpPr/>
            <p:nvPr/>
          </p:nvSpPr>
          <p:spPr>
            <a:xfrm rot="16200000">
              <a:off x="-631102" y="2273299"/>
              <a:ext cx="1732104"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ts val="2800"/>
                </a:lnSpc>
                <a:tabLst>
                  <a:tab pos="838200" algn="l"/>
                </a:tabLst>
                <a:defRPr sz="2400"/>
              </a:lvl1pPr>
            </a:lstStyle>
            <a:p>
              <a:r>
                <a:t>Anomaly °C</a:t>
              </a:r>
            </a:p>
          </p:txBody>
        </p:sp>
        <p:sp>
          <p:nvSpPr>
            <p:cNvPr id="192" name="Shape 192"/>
            <p:cNvSpPr/>
            <p:nvPr/>
          </p:nvSpPr>
          <p:spPr>
            <a:xfrm>
              <a:off x="3781674" y="4554363"/>
              <a:ext cx="173210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ts val="2800"/>
                </a:lnSpc>
                <a:tabLst>
                  <a:tab pos="838200" algn="l"/>
                </a:tabLst>
                <a:defRPr sz="2400"/>
              </a:lvl1pPr>
            </a:lstStyle>
            <a:p>
              <a:r>
                <a:t>Year</a:t>
              </a:r>
            </a:p>
          </p:txBody>
        </p:sp>
      </p:grpSp>
      <p:sp>
        <p:nvSpPr>
          <p:cNvPr id="194" name="Shape 194"/>
          <p:cNvSpPr/>
          <p:nvPr/>
        </p:nvSpPr>
        <p:spPr>
          <a:xfrm>
            <a:off x="7813481" y="6710861"/>
            <a:ext cx="224548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100"/>
              </a:lnSpc>
              <a:tabLst>
                <a:tab pos="838200" algn="l"/>
              </a:tabLst>
              <a:defRPr sz="1800"/>
            </a:lvl1pPr>
          </a:lstStyle>
          <a:p>
            <a:r>
              <a:t>Average 1910 - 2000</a:t>
            </a:r>
          </a:p>
        </p:txBody>
      </p:sp>
      <p:sp>
        <p:nvSpPr>
          <p:cNvPr id="195" name="Shape 195"/>
          <p:cNvSpPr/>
          <p:nvPr/>
        </p:nvSpPr>
        <p:spPr>
          <a:xfrm>
            <a:off x="9720615" y="4381500"/>
            <a:ext cx="286668" cy="0"/>
          </a:xfrm>
          <a:prstGeom prst="line">
            <a:avLst/>
          </a:prstGeom>
          <a:ln w="25400">
            <a:solidFill>
              <a:srgbClr val="000000"/>
            </a:solidFill>
            <a:miter lim="400000"/>
            <a:head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196" name="Shape 196"/>
          <p:cNvSpPr/>
          <p:nvPr/>
        </p:nvSpPr>
        <p:spPr>
          <a:xfrm>
            <a:off x="10012565" y="4373291"/>
            <a:ext cx="1" cy="2390438"/>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199" name="Group 199"/>
          <p:cNvGrpSpPr/>
          <p:nvPr/>
        </p:nvGrpSpPr>
        <p:grpSpPr>
          <a:xfrm>
            <a:off x="9275514" y="604921"/>
            <a:ext cx="905372" cy="996221"/>
            <a:chOff x="0" y="0"/>
            <a:chExt cx="905371" cy="996220"/>
          </a:xfrm>
        </p:grpSpPr>
        <p:sp>
          <p:nvSpPr>
            <p:cNvPr id="197" name="Shape 197"/>
            <p:cNvSpPr/>
            <p:nvPr/>
          </p:nvSpPr>
          <p:spPr>
            <a:xfrm flipH="1">
              <a:off x="358973" y="462820"/>
              <a:ext cx="1" cy="533401"/>
            </a:xfrm>
            <a:prstGeom prst="line">
              <a:avLst/>
            </a:prstGeom>
            <a:noFill/>
            <a:ln w="63500" cap="flat">
              <a:solidFill>
                <a:schemeClr val="accent5"/>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198" name="Shape 198"/>
            <p:cNvSpPr/>
            <p:nvPr/>
          </p:nvSpPr>
          <p:spPr>
            <a:xfrm>
              <a:off x="0" y="0"/>
              <a:ext cx="905372"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3300"/>
                </a:lnSpc>
                <a:tabLst>
                  <a:tab pos="838200" algn="l"/>
                </a:tabLst>
                <a:defRPr sz="2800" b="1">
                  <a:solidFill>
                    <a:schemeClr val="accent5"/>
                  </a:solidFill>
                </a:defRPr>
              </a:lvl1pPr>
            </a:lstStyle>
            <a:p>
              <a:r>
                <a:t>2016</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sldNum" sz="quarter" idx="2"/>
          </p:nvPr>
        </p:nvSpPr>
        <p:spPr>
          <a:xfrm>
            <a:off x="4964629" y="7353300"/>
            <a:ext cx="273560"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15</a:t>
            </a:fld>
            <a:endParaRPr/>
          </a:p>
        </p:txBody>
      </p:sp>
      <p:pic>
        <p:nvPicPr>
          <p:cNvPr id="204" name="pasted-image.tiff"/>
          <p:cNvPicPr>
            <a:picLocks noChangeAspect="1"/>
          </p:cNvPicPr>
          <p:nvPr/>
        </p:nvPicPr>
        <p:blipFill>
          <a:blip r:embed="rId3"/>
          <a:stretch>
            <a:fillRect/>
          </a:stretch>
        </p:blipFill>
        <p:spPr>
          <a:xfrm>
            <a:off x="853933" y="1273836"/>
            <a:ext cx="8494953" cy="5733169"/>
          </a:xfrm>
          <a:prstGeom prst="rect">
            <a:avLst/>
          </a:prstGeom>
          <a:ln w="12700">
            <a:miter lim="400000"/>
          </a:ln>
        </p:spPr>
      </p:pic>
      <p:sp>
        <p:nvSpPr>
          <p:cNvPr id="205" name="Shape 205"/>
          <p:cNvSpPr/>
          <p:nvPr/>
        </p:nvSpPr>
        <p:spPr>
          <a:xfrm>
            <a:off x="1508510" y="-115917"/>
            <a:ext cx="7142981" cy="12028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defRPr sz="2800" b="1"/>
            </a:pPr>
            <a:r>
              <a:rPr sz="3000" b="1" dirty="0">
                <a:latin typeface="Monlam Uni OuChan2"/>
                <a:ea typeface="Monlam Uni OuChan2"/>
                <a:cs typeface="Monlam Uni OuChan2"/>
                <a:sym typeface="Monlam Uni OuChan2"/>
              </a:rPr>
              <a:t>བྱང་ཕྱེད་གོ་ལའི་དྲོད་ཚད་སྤྱིར་བཏང་དང་མི་འདྲ་བ། </a:t>
            </a:r>
            <a:r>
              <a:rPr b="1" dirty="0"/>
              <a:t> </a:t>
            </a:r>
            <a:r>
              <a:rPr dirty="0"/>
              <a:t/>
            </a:r>
            <a:br>
              <a:rPr dirty="0"/>
            </a:br>
            <a:r>
              <a:rPr sz="2600" dirty="0">
                <a:latin typeface="Arial"/>
                <a:ea typeface="Arial"/>
                <a:cs typeface="Arial"/>
                <a:sym typeface="Arial"/>
              </a:rPr>
              <a:t>Northern Hemisphere Temperature Anomaly</a:t>
            </a:r>
          </a:p>
        </p:txBody>
      </p:sp>
      <p:sp>
        <p:nvSpPr>
          <p:cNvPr id="206" name="Shape 206"/>
          <p:cNvSpPr/>
          <p:nvPr/>
        </p:nvSpPr>
        <p:spPr>
          <a:xfrm>
            <a:off x="7711937" y="6949551"/>
            <a:ext cx="2245371"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100"/>
              </a:lnSpc>
              <a:tabLst>
                <a:tab pos="838200" algn="l"/>
              </a:tabLst>
              <a:defRPr sz="1800">
                <a:latin typeface="Arial"/>
                <a:ea typeface="Arial"/>
                <a:cs typeface="Arial"/>
                <a:sym typeface="Arial"/>
              </a:defRPr>
            </a:lvl1pPr>
          </a:lstStyle>
          <a:p>
            <a:r>
              <a:t>Average 1910 - 2000</a:t>
            </a:r>
          </a:p>
        </p:txBody>
      </p:sp>
      <p:sp>
        <p:nvSpPr>
          <p:cNvPr id="207" name="Shape 207"/>
          <p:cNvSpPr/>
          <p:nvPr/>
        </p:nvSpPr>
        <p:spPr>
          <a:xfrm>
            <a:off x="9292766" y="3977613"/>
            <a:ext cx="557451" cy="1"/>
          </a:xfrm>
          <a:prstGeom prst="line">
            <a:avLst/>
          </a:prstGeom>
          <a:ln w="25400">
            <a:solidFill>
              <a:srgbClr val="000000"/>
            </a:solidFill>
            <a:miter lim="400000"/>
            <a:head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08" name="Shape 208"/>
          <p:cNvSpPr/>
          <p:nvPr/>
        </p:nvSpPr>
        <p:spPr>
          <a:xfrm>
            <a:off x="9864473" y="3969404"/>
            <a:ext cx="1" cy="2911820"/>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 name="Shape 212"/>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16</a:t>
            </a:fld>
            <a:endParaRPr/>
          </a:p>
        </p:txBody>
      </p:sp>
      <p:pic>
        <p:nvPicPr>
          <p:cNvPr id="213" name="Globus-Temperaturveränderung.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0688"/>
            <a:ext cx="10160001" cy="688362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17</a:t>
            </a:fld>
            <a:endParaRPr/>
          </a:p>
        </p:txBody>
      </p:sp>
      <p:sp>
        <p:nvSpPr>
          <p:cNvPr id="217" name="Shape 217"/>
          <p:cNvSpPr/>
          <p:nvPr/>
        </p:nvSpPr>
        <p:spPr>
          <a:xfrm>
            <a:off x="1045436" y="-176487"/>
            <a:ext cx="8069128"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sz="3000" b="1" dirty="0">
                <a:latin typeface="Monlam Uni OuChan2"/>
                <a:ea typeface="Monlam Uni OuChan2"/>
                <a:cs typeface="Monlam Uni OuChan2"/>
                <a:sym typeface="Monlam Uni OuChan2"/>
              </a:rPr>
              <a:t>ཧ་ཝ་ཡིའི་རླུང་ཁམས་ནང་གི་ཁར་སྦོན་འཚོ་རླུང་ཟུང་ལྡན།</a:t>
            </a:r>
            <a:r>
              <a:rPr b="1" dirty="0"/>
              <a:t/>
            </a:r>
            <a:br>
              <a:rPr b="1" dirty="0"/>
            </a:br>
            <a:r>
              <a:rPr sz="2600" dirty="0">
                <a:latin typeface="Arial"/>
                <a:ea typeface="Arial"/>
                <a:cs typeface="Arial"/>
                <a:sym typeface="Arial"/>
              </a:rPr>
              <a:t>Atmospheric Carbon Dioxide at Mauna Loa Hawaii</a:t>
            </a:r>
          </a:p>
        </p:txBody>
      </p:sp>
      <p:pic>
        <p:nvPicPr>
          <p:cNvPr id="2" name="Bild 1"/>
          <p:cNvPicPr>
            <a:picLocks noChangeAspect="1"/>
          </p:cNvPicPr>
          <p:nvPr/>
        </p:nvPicPr>
        <p:blipFill>
          <a:blip r:embed="rId3"/>
          <a:stretch>
            <a:fillRect/>
          </a:stretch>
        </p:blipFill>
        <p:spPr>
          <a:xfrm>
            <a:off x="612459" y="1287120"/>
            <a:ext cx="8691231" cy="6066180"/>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1" name="Shape 221"/>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18</a:t>
            </a:fld>
            <a:endParaRPr/>
          </a:p>
        </p:txBody>
      </p:sp>
      <p:sp>
        <p:nvSpPr>
          <p:cNvPr id="222" name="Shape 222"/>
          <p:cNvSpPr/>
          <p:nvPr/>
        </p:nvSpPr>
        <p:spPr>
          <a:xfrm>
            <a:off x="2127181" y="-84798"/>
            <a:ext cx="594845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00000"/>
              </a:lnSpc>
              <a:tabLst/>
              <a:defRPr sz="3000">
                <a:latin typeface="Monlam Uni OuChan2"/>
                <a:ea typeface="Monlam Uni OuChan2"/>
                <a:cs typeface="Monlam Uni OuChan2"/>
                <a:sym typeface="Monlam Uni OuChan2"/>
              </a:defRPr>
            </a:lvl1pPr>
          </a:lstStyle>
          <a:p>
            <a:r>
              <a:rPr dirty="0"/>
              <a:t>ཧ་ཝ་ཡིའི་རླུང་ཁམས་ནང་གི་ཁར་སྦོན་འཚོ་རླུང་ཟུང་ལྡན།</a:t>
            </a:r>
          </a:p>
        </p:txBody>
      </p:sp>
      <p:pic>
        <p:nvPicPr>
          <p:cNvPr id="223" name="pasted-image.tiff"/>
          <p:cNvPicPr>
            <a:picLocks noChangeAspect="1"/>
          </p:cNvPicPr>
          <p:nvPr/>
        </p:nvPicPr>
        <p:blipFill>
          <a:blip r:embed="rId3"/>
          <a:stretch>
            <a:fillRect/>
          </a:stretch>
        </p:blipFill>
        <p:spPr>
          <a:xfrm>
            <a:off x="647700" y="841611"/>
            <a:ext cx="8864600" cy="6477001"/>
          </a:xfrm>
          <a:prstGeom prst="rect">
            <a:avLst/>
          </a:prstGeom>
          <a:ln w="12700">
            <a:miter lim="400000"/>
          </a:ln>
        </p:spPr>
      </p:pic>
      <p:sp>
        <p:nvSpPr>
          <p:cNvPr id="224" name="Shape 224"/>
          <p:cNvSpPr/>
          <p:nvPr/>
        </p:nvSpPr>
        <p:spPr>
          <a:xfrm>
            <a:off x="2177820" y="1231525"/>
            <a:ext cx="4741686"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3300"/>
              </a:lnSpc>
              <a:tabLst>
                <a:tab pos="838200" algn="l"/>
              </a:tabLst>
              <a:defRPr sz="2800"/>
            </a:lvl1pPr>
          </a:lstStyle>
          <a:p>
            <a:r>
              <a:t>Atmospheric Carbon Dioxide at Mauna Loa Hawaii</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 name="Shape 228"/>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19</a:t>
            </a:fld>
            <a:endParaRPr/>
          </a:p>
        </p:txBody>
      </p:sp>
      <p:pic>
        <p:nvPicPr>
          <p:cNvPr id="229" name="pasted-image.png"/>
          <p:cNvPicPr>
            <a:picLocks noChangeAspect="1"/>
          </p:cNvPicPr>
          <p:nvPr/>
        </p:nvPicPr>
        <p:blipFill>
          <a:blip r:embed="rId3"/>
          <a:stretch>
            <a:fillRect/>
          </a:stretch>
        </p:blipFill>
        <p:spPr>
          <a:xfrm>
            <a:off x="733590" y="1381526"/>
            <a:ext cx="8735639" cy="5985255"/>
          </a:xfrm>
          <a:prstGeom prst="rect">
            <a:avLst/>
          </a:prstGeom>
          <a:ln w="12700">
            <a:miter lim="400000"/>
          </a:ln>
        </p:spPr>
      </p:pic>
      <p:sp>
        <p:nvSpPr>
          <p:cNvPr id="230" name="Shape 230"/>
          <p:cNvSpPr/>
          <p:nvPr/>
        </p:nvSpPr>
        <p:spPr>
          <a:xfrm>
            <a:off x="873889" y="-130825"/>
            <a:ext cx="8353440"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2800"/>
            </a:pPr>
            <a:r>
              <a:rPr sz="3000" dirty="0">
                <a:latin typeface="Monlam Uni OuChan2"/>
                <a:ea typeface="Monlam Uni OuChan2"/>
                <a:cs typeface="Monlam Uni OuChan2"/>
                <a:sym typeface="Monlam Uni OuChan2"/>
              </a:rPr>
              <a:t>འཁྱགས་ཁོག་གི་ཟིན་ཐོ་ནང་ཡོད་པའི་ཁར་སྦོན་འཚོ་རླུང་ཟུང་ལྡན།</a:t>
            </a:r>
            <a:r>
              <a:rPr dirty="0"/>
              <a:t/>
            </a:r>
            <a:br>
              <a:rPr dirty="0"/>
            </a:br>
            <a:r>
              <a:rPr sz="2600" b="1" dirty="0">
                <a:latin typeface="Arial"/>
                <a:ea typeface="Arial"/>
                <a:cs typeface="Arial"/>
                <a:sym typeface="Arial"/>
              </a:rPr>
              <a:t>Atmospheric Carbon Dioxide</a:t>
            </a:r>
            <a:r>
              <a:rPr sz="2600" b="1" baseline="-5999" dirty="0">
                <a:latin typeface="Arial"/>
                <a:ea typeface="Arial"/>
                <a:cs typeface="Arial"/>
                <a:sym typeface="Arial"/>
              </a:rPr>
              <a:t> </a:t>
            </a:r>
            <a:r>
              <a:rPr sz="2600" b="1" dirty="0">
                <a:latin typeface="Arial"/>
                <a:ea typeface="Arial"/>
                <a:cs typeface="Arial"/>
                <a:sym typeface="Arial"/>
              </a:rPr>
              <a:t>from Ice-Core Records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p:nvPr/>
        </p:nvSpPr>
        <p:spPr>
          <a:xfrm>
            <a:off x="2913233" y="2237488"/>
            <a:ext cx="4333533" cy="16517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ct val="100000"/>
              </a:lnSpc>
              <a:spcAft>
                <a:spcPts val="1200"/>
              </a:spcAft>
              <a:tabLst/>
              <a:defRPr sz="1600">
                <a:latin typeface="Monlam Uni OuChan2"/>
                <a:ea typeface="Monlam Uni OuChan2"/>
                <a:cs typeface="Monlam Uni OuChan2"/>
                <a:sym typeface="Monlam Uni OuChan2"/>
              </a:defRPr>
            </a:pPr>
            <a:r>
              <a:rPr sz="4800" dirty="0">
                <a:solidFill>
                  <a:srgbClr val="011993"/>
                </a:solidFill>
              </a:rPr>
              <a:t>གནམ་གཤིས་འགྱུར་ལྡོག</a:t>
            </a:r>
            <a:r>
              <a:rPr sz="4800" dirty="0"/>
              <a:t> </a:t>
            </a:r>
            <a:endParaRPr sz="4800" dirty="0">
              <a:latin typeface="Microsoft Himalaya"/>
              <a:ea typeface="Microsoft Himalaya"/>
              <a:cs typeface="Microsoft Himalaya"/>
              <a:sym typeface="Microsoft Himalaya"/>
            </a:endParaRPr>
          </a:p>
          <a:p>
            <a:pPr>
              <a:lnSpc>
                <a:spcPct val="100000"/>
              </a:lnSpc>
              <a:spcBef>
                <a:spcPts val="800"/>
              </a:spcBef>
              <a:tabLst/>
              <a:defRPr sz="3600" b="1">
                <a:solidFill>
                  <a:srgbClr val="011A9A"/>
                </a:solidFill>
                <a:latin typeface="Arial"/>
                <a:ea typeface="Arial"/>
                <a:cs typeface="Arial"/>
                <a:sym typeface="Arial"/>
              </a:defRPr>
            </a:pPr>
            <a:r>
              <a:rPr dirty="0"/>
              <a:t>Climate Change</a:t>
            </a:r>
          </a:p>
        </p:txBody>
      </p:sp>
      <p:sp>
        <p:nvSpPr>
          <p:cNvPr id="101" name="Shape 101"/>
          <p:cNvSpPr/>
          <p:nvPr/>
        </p:nvSpPr>
        <p:spPr>
          <a:xfrm>
            <a:off x="511745" y="6629400"/>
            <a:ext cx="4088977"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1900"/>
              </a:lnSpc>
              <a:tabLst>
                <a:tab pos="838200" algn="l"/>
              </a:tabLst>
              <a:defRPr sz="1600">
                <a:latin typeface="Arial"/>
                <a:ea typeface="Arial"/>
                <a:cs typeface="Arial"/>
                <a:sym typeface="Arial"/>
              </a:defRPr>
            </a:lvl1pPr>
          </a:lstStyle>
          <a:p>
            <a:r>
              <a:t>Kathmandu</a:t>
            </a:r>
          </a:p>
        </p:txBody>
      </p:sp>
      <p:pic>
        <p:nvPicPr>
          <p:cNvPr id="102" name="droppedImage.png"/>
          <p:cNvPicPr>
            <a:picLocks noChangeAspect="1"/>
          </p:cNvPicPr>
          <p:nvPr/>
        </p:nvPicPr>
        <p:blipFill>
          <a:blip r:embed="rId2"/>
          <a:stretch>
            <a:fillRect/>
          </a:stretch>
        </p:blipFill>
        <p:spPr>
          <a:xfrm>
            <a:off x="8009320" y="533400"/>
            <a:ext cx="1638301" cy="1536700"/>
          </a:xfrm>
          <a:prstGeom prst="rect">
            <a:avLst/>
          </a:prstGeom>
          <a:ln w="12700">
            <a:miter lim="400000"/>
          </a:ln>
        </p:spPr>
      </p:pic>
      <p:pic>
        <p:nvPicPr>
          <p:cNvPr id="103" name="droppedImage.pdf"/>
          <p:cNvPicPr>
            <a:picLocks noChangeAspect="1"/>
          </p:cNvPicPr>
          <p:nvPr/>
        </p:nvPicPr>
        <p:blipFill>
          <a:blip r:embed="rId3"/>
          <a:stretch>
            <a:fillRect/>
          </a:stretch>
        </p:blipFill>
        <p:spPr>
          <a:xfrm>
            <a:off x="520700" y="520700"/>
            <a:ext cx="1320800" cy="1574800"/>
          </a:xfrm>
          <a:prstGeom prst="rect">
            <a:avLst/>
          </a:prstGeom>
          <a:ln w="12700">
            <a:miter lim="400000"/>
          </a:ln>
        </p:spPr>
      </p:pic>
      <p:sp>
        <p:nvSpPr>
          <p:cNvPr id="104" name="Shape 104"/>
          <p:cNvSpPr/>
          <p:nvPr/>
        </p:nvSpPr>
        <p:spPr>
          <a:xfrm>
            <a:off x="2086265" y="5827011"/>
            <a:ext cx="5987470" cy="3718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ts val="2100"/>
              </a:lnSpc>
              <a:tabLst>
                <a:tab pos="838200" algn="l"/>
              </a:tabLst>
              <a:defRPr sz="1800">
                <a:latin typeface="Arial"/>
                <a:ea typeface="Arial"/>
                <a:cs typeface="Arial"/>
                <a:sym typeface="Arial"/>
              </a:defRPr>
            </a:lvl1pPr>
          </a:lstStyle>
          <a:p>
            <a:r>
              <a:rPr dirty="0"/>
              <a:t>Translations: Tsondue Tenzin, </a:t>
            </a:r>
            <a:r>
              <a:rPr dirty="0" err="1"/>
              <a:t>Kalsang</a:t>
            </a:r>
            <a:r>
              <a:rPr dirty="0"/>
              <a:t> Gyatso</a:t>
            </a:r>
          </a:p>
        </p:txBody>
      </p:sp>
      <p:sp>
        <p:nvSpPr>
          <p:cNvPr id="105" name="Shape 105"/>
          <p:cNvSpPr/>
          <p:nvPr/>
        </p:nvSpPr>
        <p:spPr>
          <a:xfrm>
            <a:off x="2500585" y="4495800"/>
            <a:ext cx="5143501"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100000"/>
              </a:lnSpc>
              <a:tabLst/>
              <a:defRPr sz="1800">
                <a:uFill>
                  <a:solidFill>
                    <a:srgbClr val="000000"/>
                  </a:solidFill>
                </a:uFill>
                <a:latin typeface="Arial"/>
                <a:ea typeface="Arial"/>
                <a:cs typeface="Arial"/>
                <a:sym typeface="Arial"/>
              </a:defRPr>
            </a:pPr>
            <a:r>
              <a:t>Dr. Werner Nater</a:t>
            </a:r>
          </a:p>
          <a:p>
            <a:pPr marL="40639" marR="40639" defTabSz="914400">
              <a:lnSpc>
                <a:spcPct val="100000"/>
              </a:lnSpc>
              <a:tabLst/>
              <a:defRPr sz="1800">
                <a:uFill>
                  <a:solidFill>
                    <a:srgbClr val="000000"/>
                  </a:solidFill>
                </a:uFill>
                <a:latin typeface="Arial"/>
                <a:ea typeface="Arial"/>
                <a:cs typeface="Arial"/>
                <a:sym typeface="Arial"/>
              </a:defRPr>
            </a:pPr>
            <a:r>
              <a:t>Project Manager "</a:t>
            </a:r>
            <a:r>
              <a:rPr i="1"/>
              <a:t>Science meets Dharma</a:t>
            </a:r>
            <a:r>
              <a:t>"</a:t>
            </a:r>
          </a:p>
          <a:p>
            <a:pPr marL="40639" marR="40639" defTabSz="914400">
              <a:lnSpc>
                <a:spcPct val="100000"/>
              </a:lnSpc>
              <a:tabLst/>
              <a:defRPr sz="1800">
                <a:uFill>
                  <a:solidFill>
                    <a:srgbClr val="000000"/>
                  </a:solidFill>
                </a:uFill>
                <a:latin typeface="Arial"/>
                <a:ea typeface="Arial"/>
                <a:cs typeface="Arial"/>
                <a:sym typeface="Arial"/>
              </a:defRPr>
            </a:pPr>
            <a:r>
              <a:t>Tibet Institute Rikon, Switzerland</a:t>
            </a:r>
          </a:p>
        </p:txBody>
      </p:sp>
      <p:sp>
        <p:nvSpPr>
          <p:cNvPr id="106" name="Shape 106"/>
          <p:cNvSpPr/>
          <p:nvPr/>
        </p:nvSpPr>
        <p:spPr>
          <a:xfrm>
            <a:off x="6988675" y="6654800"/>
            <a:ext cx="2476501"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r" defTabSz="914400">
              <a:lnSpc>
                <a:spcPct val="100000"/>
              </a:lnSpc>
              <a:tabLst/>
              <a:defRPr sz="1600">
                <a:uFill>
                  <a:solidFill>
                    <a:srgbClr val="000000"/>
                  </a:solidFill>
                </a:uFill>
                <a:latin typeface="Arial"/>
                <a:ea typeface="Arial"/>
                <a:cs typeface="Arial"/>
                <a:sym typeface="Arial"/>
              </a:defRPr>
            </a:lvl1pPr>
          </a:lstStyle>
          <a:p>
            <a:r>
              <a:t>March 2019</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4" name="Shape 234"/>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20</a:t>
            </a:fld>
            <a:endParaRPr/>
          </a:p>
        </p:txBody>
      </p:sp>
      <p:grpSp>
        <p:nvGrpSpPr>
          <p:cNvPr id="242" name="Group 242"/>
          <p:cNvGrpSpPr/>
          <p:nvPr/>
        </p:nvGrpSpPr>
        <p:grpSpPr>
          <a:xfrm>
            <a:off x="770434" y="300763"/>
            <a:ext cx="8952902" cy="6966565"/>
            <a:chOff x="0" y="0"/>
            <a:chExt cx="8952900" cy="6966564"/>
          </a:xfrm>
        </p:grpSpPr>
        <p:sp>
          <p:nvSpPr>
            <p:cNvPr id="235" name="Shape 235"/>
            <p:cNvSpPr/>
            <p:nvPr/>
          </p:nvSpPr>
          <p:spPr>
            <a:xfrm>
              <a:off x="10056" y="6474527"/>
              <a:ext cx="8869888" cy="444501"/>
            </a:xfrm>
            <a:prstGeom prst="rect">
              <a:avLst/>
            </a:prstGeom>
            <a:solidFill>
              <a:srgbClr val="FFFFFF"/>
            </a:solidFill>
            <a:ln w="25400" cap="flat">
              <a:solidFill>
                <a:srgbClr val="FFFFFF"/>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36" name="Shape 236"/>
            <p:cNvSpPr/>
            <p:nvPr/>
          </p:nvSpPr>
          <p:spPr>
            <a:xfrm>
              <a:off x="650327" y="6496664"/>
              <a:ext cx="79236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800"/>
                </a:lnSpc>
                <a:tabLst>
                  <a:tab pos="838200" algn="l"/>
                </a:tabLst>
                <a:defRPr sz="2400"/>
              </a:lvl1pPr>
            </a:lstStyle>
            <a:p>
              <a:r>
                <a:t>1880</a:t>
              </a:r>
            </a:p>
          </p:txBody>
        </p:sp>
        <p:sp>
          <p:nvSpPr>
            <p:cNvPr id="237" name="Shape 237"/>
            <p:cNvSpPr/>
            <p:nvPr/>
          </p:nvSpPr>
          <p:spPr>
            <a:xfrm>
              <a:off x="2837019" y="6496664"/>
              <a:ext cx="79236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800"/>
                </a:lnSpc>
                <a:tabLst>
                  <a:tab pos="838200" algn="l"/>
                </a:tabLst>
                <a:defRPr sz="2400"/>
              </a:lvl1pPr>
            </a:lstStyle>
            <a:p>
              <a:r>
                <a:t>1920</a:t>
              </a:r>
            </a:p>
          </p:txBody>
        </p:sp>
        <p:sp>
          <p:nvSpPr>
            <p:cNvPr id="238" name="Shape 238"/>
            <p:cNvSpPr/>
            <p:nvPr/>
          </p:nvSpPr>
          <p:spPr>
            <a:xfrm>
              <a:off x="4876590" y="6496664"/>
              <a:ext cx="79236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800"/>
                </a:lnSpc>
                <a:tabLst>
                  <a:tab pos="838200" algn="l"/>
                </a:tabLst>
                <a:defRPr sz="2400"/>
              </a:lvl1pPr>
            </a:lstStyle>
            <a:p>
              <a:r>
                <a:t>1960</a:t>
              </a:r>
            </a:p>
          </p:txBody>
        </p:sp>
        <p:sp>
          <p:nvSpPr>
            <p:cNvPr id="239" name="Shape 239"/>
            <p:cNvSpPr/>
            <p:nvPr/>
          </p:nvSpPr>
          <p:spPr>
            <a:xfrm>
              <a:off x="6916162" y="6496664"/>
              <a:ext cx="79236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800"/>
                </a:lnSpc>
                <a:tabLst>
                  <a:tab pos="838200" algn="l"/>
                </a:tabLst>
                <a:defRPr sz="2400"/>
              </a:lvl1pPr>
            </a:lstStyle>
            <a:p>
              <a:r>
                <a:t>2000</a:t>
              </a:r>
            </a:p>
          </p:txBody>
        </p:sp>
        <p:sp>
          <p:nvSpPr>
            <p:cNvPr id="240" name="Shape 240"/>
            <p:cNvSpPr/>
            <p:nvPr/>
          </p:nvSpPr>
          <p:spPr>
            <a:xfrm>
              <a:off x="8008585" y="6496664"/>
              <a:ext cx="944316"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800"/>
                </a:lnSpc>
                <a:tabLst>
                  <a:tab pos="838200" algn="l"/>
                </a:tabLst>
                <a:defRPr sz="2400"/>
              </a:lvl1pPr>
            </a:lstStyle>
            <a:p>
              <a:r>
                <a:t>YEAR</a:t>
              </a:r>
            </a:p>
          </p:txBody>
        </p:sp>
        <p:pic>
          <p:nvPicPr>
            <p:cNvPr id="241" name="pasted-image.tiff"/>
            <p:cNvPicPr>
              <a:picLocks noChangeAspect="1"/>
            </p:cNvPicPr>
            <p:nvPr/>
          </p:nvPicPr>
          <p:blipFill>
            <a:blip r:embed="rId2"/>
            <a:stretch>
              <a:fillRect/>
            </a:stretch>
          </p:blipFill>
          <p:spPr>
            <a:xfrm>
              <a:off x="0" y="0"/>
              <a:ext cx="8890000" cy="6489700"/>
            </a:xfrm>
            <a:prstGeom prst="rect">
              <a:avLst/>
            </a:prstGeom>
            <a:ln w="12700" cap="flat">
              <a:noFill/>
              <a:miter lim="400000"/>
            </a:ln>
            <a:effectLst/>
          </p:spPr>
        </p:pic>
      </p:gr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21</a:t>
            </a:fld>
            <a:endParaRPr/>
          </a:p>
        </p:txBody>
      </p:sp>
      <p:pic>
        <p:nvPicPr>
          <p:cNvPr id="245" name="pasted-image.tiff"/>
          <p:cNvPicPr>
            <a:picLocks noChangeAspect="1"/>
          </p:cNvPicPr>
          <p:nvPr/>
        </p:nvPicPr>
        <p:blipFill>
          <a:blip r:embed="rId3"/>
          <a:stretch>
            <a:fillRect/>
          </a:stretch>
        </p:blipFill>
        <p:spPr>
          <a:xfrm>
            <a:off x="973909" y="1251488"/>
            <a:ext cx="8255001" cy="6032501"/>
          </a:xfrm>
          <a:prstGeom prst="rect">
            <a:avLst/>
          </a:prstGeom>
          <a:ln w="12700">
            <a:miter lim="400000"/>
          </a:ln>
        </p:spPr>
      </p:pic>
      <p:sp>
        <p:nvSpPr>
          <p:cNvPr id="246" name="Shape 246"/>
          <p:cNvSpPr/>
          <p:nvPr/>
        </p:nvSpPr>
        <p:spPr>
          <a:xfrm>
            <a:off x="873889" y="-188995"/>
            <a:ext cx="8353440"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2800"/>
            </a:pPr>
            <a:r>
              <a:rPr sz="3000" b="1" dirty="0">
                <a:latin typeface="Monlam Uni OuChan2"/>
                <a:ea typeface="Monlam Uni OuChan2"/>
                <a:cs typeface="Monlam Uni OuChan2"/>
                <a:sym typeface="Monlam Uni OuChan2"/>
              </a:rPr>
              <a:t>འཁྱགས་ཁོག་གི་ཟིན་ཐོ་ནང་ཡོད་པའི་ཁར་སྦོན་འཚོ་རླུང་ཟུང་ལྡན།</a:t>
            </a:r>
            <a:r>
              <a:rPr b="1" dirty="0"/>
              <a:t/>
            </a:r>
            <a:br>
              <a:rPr b="1" dirty="0"/>
            </a:br>
            <a:r>
              <a:rPr sz="2600" b="1" dirty="0">
                <a:latin typeface="Arial"/>
                <a:ea typeface="Arial"/>
                <a:cs typeface="Arial"/>
                <a:sym typeface="Arial"/>
              </a:rPr>
              <a:t>Atmospheric Carbon Dioxide</a:t>
            </a:r>
            <a:r>
              <a:rPr sz="2600" b="1" baseline="-5999" dirty="0">
                <a:latin typeface="Arial"/>
                <a:ea typeface="Arial"/>
                <a:cs typeface="Arial"/>
                <a:sym typeface="Arial"/>
              </a:rPr>
              <a:t> </a:t>
            </a:r>
            <a:r>
              <a:rPr sz="2600" b="1" dirty="0">
                <a:latin typeface="Arial"/>
                <a:ea typeface="Arial"/>
                <a:cs typeface="Arial"/>
                <a:sym typeface="Arial"/>
              </a:rPr>
              <a:t>from Ice-Core Records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0" name="Shape 250"/>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22</a:t>
            </a:fld>
            <a:endParaRPr/>
          </a:p>
        </p:txBody>
      </p:sp>
      <p:sp>
        <p:nvSpPr>
          <p:cNvPr id="251" name="Shape 251"/>
          <p:cNvSpPr/>
          <p:nvPr/>
        </p:nvSpPr>
        <p:spPr>
          <a:xfrm>
            <a:off x="1832842" y="-6285"/>
            <a:ext cx="6494316"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2800" b="1"/>
            </a:pPr>
            <a:r>
              <a:rPr sz="3000" b="0" dirty="0">
                <a:latin typeface="Monlam Uni OuChan2"/>
                <a:ea typeface="Monlam Uni OuChan2"/>
                <a:cs typeface="Monlam Uni OuChan2"/>
                <a:sym typeface="Monlam Uni OuChan2"/>
              </a:rPr>
              <a:t>གོ་ལའི་དྲོད་ཚད་དང་ཁར་སྦོན་འཚོ་རླུང་ཟུང་ལྡན།</a:t>
            </a:r>
            <a:r>
              <a:rPr dirty="0"/>
              <a:t/>
            </a:r>
            <a:br>
              <a:rPr dirty="0"/>
            </a:br>
            <a:r>
              <a:rPr sz="2600" dirty="0">
                <a:latin typeface="Arial"/>
                <a:ea typeface="Arial"/>
                <a:cs typeface="Arial"/>
                <a:sym typeface="Arial"/>
              </a:rPr>
              <a:t>Global Temperature and Carbon Dioxide</a:t>
            </a:r>
          </a:p>
        </p:txBody>
      </p:sp>
      <p:pic>
        <p:nvPicPr>
          <p:cNvPr id="252" name="pasted-image.png"/>
          <p:cNvPicPr>
            <a:picLocks noChangeAspect="1"/>
          </p:cNvPicPr>
          <p:nvPr/>
        </p:nvPicPr>
        <p:blipFill>
          <a:blip r:embed="rId3"/>
          <a:stretch>
            <a:fillRect/>
          </a:stretch>
        </p:blipFill>
        <p:spPr>
          <a:xfrm>
            <a:off x="816301" y="1814662"/>
            <a:ext cx="8468616" cy="5081170"/>
          </a:xfrm>
          <a:prstGeom prst="rect">
            <a:avLst/>
          </a:prstGeom>
          <a:ln w="12700">
            <a:miter lim="400000"/>
          </a:ln>
        </p:spPr>
      </p:pic>
      <p:grpSp>
        <p:nvGrpSpPr>
          <p:cNvPr id="257" name="Group 257"/>
          <p:cNvGrpSpPr/>
          <p:nvPr/>
        </p:nvGrpSpPr>
        <p:grpSpPr>
          <a:xfrm>
            <a:off x="-19391" y="4861362"/>
            <a:ext cx="8365898" cy="660401"/>
            <a:chOff x="0" y="0"/>
            <a:chExt cx="8365896" cy="660400"/>
          </a:xfrm>
        </p:grpSpPr>
        <p:sp>
          <p:nvSpPr>
            <p:cNvPr id="253" name="Shape 253"/>
            <p:cNvSpPr/>
            <p:nvPr/>
          </p:nvSpPr>
          <p:spPr>
            <a:xfrm>
              <a:off x="780397" y="330200"/>
              <a:ext cx="7585500" cy="0"/>
            </a:xfrm>
            <a:prstGeom prst="line">
              <a:avLst/>
            </a:prstGeom>
            <a:noFill/>
            <a:ln w="50800" cap="flat">
              <a:solidFill>
                <a:srgbClr val="8F1506"/>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256" name="Group 256"/>
            <p:cNvGrpSpPr/>
            <p:nvPr/>
          </p:nvGrpSpPr>
          <p:grpSpPr>
            <a:xfrm>
              <a:off x="0" y="0"/>
              <a:ext cx="1628803" cy="660400"/>
              <a:chOff x="0" y="0"/>
              <a:chExt cx="1628802" cy="660400"/>
            </a:xfrm>
          </p:grpSpPr>
          <p:sp>
            <p:nvSpPr>
              <p:cNvPr id="254" name="Shape 254"/>
              <p:cNvSpPr/>
              <p:nvPr/>
            </p:nvSpPr>
            <p:spPr>
              <a:xfrm>
                <a:off x="119892" y="25399"/>
                <a:ext cx="1405271" cy="635001"/>
              </a:xfrm>
              <a:prstGeom prst="rect">
                <a:avLst/>
              </a:prstGeom>
              <a:solidFill>
                <a:srgbClr val="FFFFFF"/>
              </a:solidFill>
              <a:ln w="25400" cap="flat">
                <a:solidFill>
                  <a:srgbClr val="8F1506"/>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55" name="Shape 255"/>
              <p:cNvSpPr/>
              <p:nvPr/>
            </p:nvSpPr>
            <p:spPr>
              <a:xfrm>
                <a:off x="0" y="0"/>
                <a:ext cx="1628803"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ts val="2100"/>
                  </a:lnSpc>
                  <a:tabLst>
                    <a:tab pos="838200" algn="l"/>
                  </a:tabLst>
                  <a:defRPr sz="1800">
                    <a:solidFill>
                      <a:srgbClr val="8F1506"/>
                    </a:solidFill>
                  </a:defRPr>
                </a:lvl1pPr>
              </a:lstStyle>
              <a:p>
                <a:r>
                  <a:t>Pre-Industrial Temperature</a:t>
                </a:r>
              </a:p>
            </p:txBody>
          </p:sp>
        </p:grpSp>
      </p:grpSp>
      <p:grpSp>
        <p:nvGrpSpPr>
          <p:cNvPr id="261" name="Group 261"/>
          <p:cNvGrpSpPr/>
          <p:nvPr/>
        </p:nvGrpSpPr>
        <p:grpSpPr>
          <a:xfrm>
            <a:off x="761006" y="5944228"/>
            <a:ext cx="9328402" cy="660401"/>
            <a:chOff x="0" y="0"/>
            <a:chExt cx="9328400" cy="660400"/>
          </a:xfrm>
        </p:grpSpPr>
        <p:sp>
          <p:nvSpPr>
            <p:cNvPr id="258" name="Shape 258"/>
            <p:cNvSpPr/>
            <p:nvPr/>
          </p:nvSpPr>
          <p:spPr>
            <a:xfrm>
              <a:off x="0" y="330200"/>
              <a:ext cx="7585500" cy="0"/>
            </a:xfrm>
            <a:prstGeom prst="line">
              <a:avLst/>
            </a:prstGeom>
            <a:noFill/>
            <a:ln w="50800" cap="flat">
              <a:solidFill>
                <a:schemeClr val="accent3"/>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59" name="Shape 259"/>
            <p:cNvSpPr/>
            <p:nvPr/>
          </p:nvSpPr>
          <p:spPr>
            <a:xfrm>
              <a:off x="7673028" y="25399"/>
              <a:ext cx="1613526" cy="635001"/>
            </a:xfrm>
            <a:prstGeom prst="rect">
              <a:avLst/>
            </a:prstGeom>
            <a:solidFill>
              <a:srgbClr val="FFFFFF"/>
            </a:solidFill>
            <a:ln w="25400" cap="flat">
              <a:solidFill>
                <a:srgbClr val="F8E407"/>
              </a:solidFill>
              <a:prstDash val="solid"/>
              <a:miter lim="400000"/>
            </a:ln>
            <a:effectLst/>
          </p:spPr>
          <p:txBody>
            <a:bodyPr wrap="square" lIns="38100" tIns="38100" rIns="38100" bIns="38100" numCol="1" anchor="ctr">
              <a:noAutofit/>
            </a:bodyPr>
            <a:lstStyle/>
            <a:p>
              <a:pPr>
                <a:tabLst>
                  <a:tab pos="838200" algn="l"/>
                </a:tabLst>
                <a:defRPr>
                  <a:solidFill>
                    <a:srgbClr val="F8E407"/>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60" name="Shape 260"/>
            <p:cNvSpPr/>
            <p:nvPr/>
          </p:nvSpPr>
          <p:spPr>
            <a:xfrm>
              <a:off x="7578536" y="0"/>
              <a:ext cx="1749864"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ts val="2100"/>
                </a:lnSpc>
                <a:tabLst>
                  <a:tab pos="838200" algn="l"/>
                </a:tabLst>
                <a:defRPr sz="1800">
                  <a:solidFill>
                    <a:schemeClr val="accent3">
                      <a:hueOff val="-333989"/>
                      <a:satOff val="3917"/>
                      <a:lumOff val="-6666"/>
                    </a:schemeClr>
                  </a:solidFill>
                </a:defRPr>
              </a:lvl1pPr>
            </a:lstStyle>
            <a:p>
              <a:r>
                <a:t>Pre-Industrial Carbon Dioxide</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1" animBg="1" advAuto="0"/>
      <p:bldP spid="261"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asted-image.tiff"/>
          <p:cNvPicPr>
            <a:picLocks noChangeAspect="1"/>
          </p:cNvPicPr>
          <p:nvPr/>
        </p:nvPicPr>
        <p:blipFill>
          <a:blip r:embed="rId2"/>
          <a:stretch>
            <a:fillRect/>
          </a:stretch>
        </p:blipFill>
        <p:spPr>
          <a:xfrm>
            <a:off x="2413000" y="304800"/>
            <a:ext cx="5588000" cy="6654800"/>
          </a:xfrm>
          <a:prstGeom prst="rect">
            <a:avLst/>
          </a:prstGeom>
          <a:ln w="12700">
            <a:miter lim="400000"/>
          </a:ln>
        </p:spPr>
      </p:pic>
      <p:sp>
        <p:nvSpPr>
          <p:cNvPr id="266" name="Shape 26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23</a:t>
            </a:fld>
            <a:endParaRPr/>
          </a:p>
        </p:txBody>
      </p:sp>
      <p:sp>
        <p:nvSpPr>
          <p:cNvPr id="267" name="Shape 267"/>
          <p:cNvSpPr/>
          <p:nvPr/>
        </p:nvSpPr>
        <p:spPr>
          <a:xfrm>
            <a:off x="4673743" y="2219670"/>
            <a:ext cx="43522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2600"/>
              </a:lnSpc>
              <a:tabLst>
                <a:tab pos="838200" algn="l"/>
              </a:tabLst>
              <a:defRPr sz="2200">
                <a:solidFill>
                  <a:schemeClr val="accent1">
                    <a:hueOff val="47394"/>
                    <a:satOff val="-25753"/>
                    <a:lumOff val="-7544"/>
                  </a:schemeClr>
                </a:solidFill>
              </a:defRPr>
            </a:pPr>
            <a:r>
              <a:t>O</a:t>
            </a:r>
            <a:r>
              <a:rPr baseline="-5999"/>
              <a:t>2</a:t>
            </a:r>
          </a:p>
        </p:txBody>
      </p:sp>
      <p:sp>
        <p:nvSpPr>
          <p:cNvPr id="268" name="Shape 268"/>
          <p:cNvSpPr/>
          <p:nvPr/>
        </p:nvSpPr>
        <p:spPr>
          <a:xfrm>
            <a:off x="5984585" y="2492240"/>
            <a:ext cx="1816411"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1800" b="1"/>
            </a:pPr>
            <a:r>
              <a:rPr dirty="0"/>
              <a:t>Photosynthesis</a:t>
            </a:r>
            <a:br>
              <a:rPr dirty="0"/>
            </a:br>
            <a:r>
              <a:rPr sz="2200" dirty="0"/>
              <a:t>འོད་ཀྱི་སྦྱོར་སྡེབ།</a:t>
            </a:r>
          </a:p>
        </p:txBody>
      </p:sp>
      <p:sp>
        <p:nvSpPr>
          <p:cNvPr id="269" name="Shape 269"/>
          <p:cNvSpPr/>
          <p:nvPr/>
        </p:nvSpPr>
        <p:spPr>
          <a:xfrm>
            <a:off x="4483956" y="4502638"/>
            <a:ext cx="636993"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2600"/>
              </a:lnSpc>
              <a:tabLst>
                <a:tab pos="838200" algn="l"/>
              </a:tabLst>
              <a:defRPr sz="2200">
                <a:solidFill>
                  <a:schemeClr val="accent5"/>
                </a:solidFill>
              </a:defRPr>
            </a:pPr>
            <a:r>
              <a:t>CO</a:t>
            </a:r>
            <a:r>
              <a:rPr baseline="-5999"/>
              <a:t>2</a:t>
            </a:r>
          </a:p>
        </p:txBody>
      </p:sp>
      <p:sp>
        <p:nvSpPr>
          <p:cNvPr id="270" name="Shape 270"/>
          <p:cNvSpPr/>
          <p:nvPr/>
        </p:nvSpPr>
        <p:spPr>
          <a:xfrm flipH="1" flipV="1">
            <a:off x="5125145" y="2585145"/>
            <a:ext cx="426239" cy="426239"/>
          </a:xfrm>
          <a:prstGeom prst="line">
            <a:avLst/>
          </a:prstGeom>
          <a:ln w="50800">
            <a:solidFill>
              <a:schemeClr val="accent1"/>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71" name="Shape 271"/>
          <p:cNvSpPr/>
          <p:nvPr/>
        </p:nvSpPr>
        <p:spPr>
          <a:xfrm flipH="1">
            <a:off x="3863465" y="2657394"/>
            <a:ext cx="737156" cy="2817086"/>
          </a:xfrm>
          <a:prstGeom prst="line">
            <a:avLst/>
          </a:prstGeom>
          <a:ln w="50800">
            <a:solidFill>
              <a:schemeClr val="accent1"/>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72" name="Shape 272"/>
          <p:cNvSpPr/>
          <p:nvPr/>
        </p:nvSpPr>
        <p:spPr>
          <a:xfrm flipV="1">
            <a:off x="5104708" y="4376919"/>
            <a:ext cx="262964" cy="236014"/>
          </a:xfrm>
          <a:prstGeom prst="line">
            <a:avLst/>
          </a:prstGeom>
          <a:ln w="50800">
            <a:solidFill>
              <a:srgbClr val="F62402"/>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73" name="Shape 273"/>
          <p:cNvSpPr/>
          <p:nvPr/>
        </p:nvSpPr>
        <p:spPr>
          <a:xfrm flipV="1">
            <a:off x="4117806" y="5002487"/>
            <a:ext cx="541428" cy="486950"/>
          </a:xfrm>
          <a:prstGeom prst="line">
            <a:avLst/>
          </a:prstGeom>
          <a:ln w="50800">
            <a:solidFill>
              <a:srgbClr val="F62402"/>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75" name="Shape 275"/>
          <p:cNvSpPr/>
          <p:nvPr/>
        </p:nvSpPr>
        <p:spPr>
          <a:xfrm>
            <a:off x="2750850" y="5986323"/>
            <a:ext cx="1514202"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1800" b="1"/>
            </a:pPr>
            <a:r>
              <a:rPr dirty="0"/>
              <a:t>Respiration</a:t>
            </a:r>
            <a:br>
              <a:rPr dirty="0"/>
            </a:br>
            <a:r>
              <a:rPr sz="2200" dirty="0"/>
              <a:t>དབྱུགས་འབྱིན་རྔུབ།</a:t>
            </a:r>
          </a:p>
        </p:txBody>
      </p:sp>
      <p:sp>
        <p:nvSpPr>
          <p:cNvPr id="13" name="Shape 306"/>
          <p:cNvSpPr/>
          <p:nvPr/>
        </p:nvSpPr>
        <p:spPr>
          <a:xfrm>
            <a:off x="317500" y="73559"/>
            <a:ext cx="2269435"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tabLst/>
              <a:defRPr sz="2800" b="1"/>
            </a:pPr>
            <a:r>
              <a:rPr sz="3000" b="1" dirty="0">
                <a:latin typeface="Monlam Uni OuChan2"/>
                <a:ea typeface="Monlam Uni OuChan2"/>
                <a:cs typeface="Monlam Uni OuChan2"/>
                <a:sym typeface="Monlam Uni OuChan2"/>
              </a:rPr>
              <a:t>ཁར་སྦོན་འཁོར་རྒྱུན།</a:t>
            </a:r>
            <a:r>
              <a:rPr b="1" dirty="0">
                <a:latin typeface="Monlam Uni OuChan2"/>
                <a:ea typeface="Monlam Uni OuChan2"/>
                <a:cs typeface="Monlam Uni OuChan2"/>
                <a:sym typeface="Monlam Uni OuChan2"/>
              </a:rPr>
              <a:t/>
            </a:r>
            <a:br>
              <a:rPr b="1" dirty="0">
                <a:latin typeface="Monlam Uni OuChan2"/>
                <a:ea typeface="Monlam Uni OuChan2"/>
                <a:cs typeface="Monlam Uni OuChan2"/>
                <a:sym typeface="Monlam Uni OuChan2"/>
              </a:rPr>
            </a:br>
            <a:r>
              <a:rPr sz="2600" dirty="0">
                <a:latin typeface="Arial"/>
                <a:ea typeface="Arial"/>
                <a:cs typeface="Arial"/>
                <a:sym typeface="Arial"/>
              </a:rPr>
              <a:t>Carbon Cycle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24</a:t>
            </a:fld>
            <a:endParaRPr/>
          </a:p>
        </p:txBody>
      </p:sp>
      <p:sp>
        <p:nvSpPr>
          <p:cNvPr id="278" name="Shape 278"/>
          <p:cNvSpPr/>
          <p:nvPr/>
        </p:nvSpPr>
        <p:spPr>
          <a:xfrm>
            <a:off x="748605" y="162046"/>
            <a:ext cx="8451925" cy="484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508000">
              <a:lnSpc>
                <a:spcPct val="100000"/>
              </a:lnSpc>
              <a:tabLst/>
              <a:defRPr sz="2600" b="1">
                <a:latin typeface="Arial"/>
                <a:ea typeface="Arial"/>
                <a:cs typeface="Arial"/>
                <a:sym typeface="Arial"/>
              </a:defRPr>
            </a:lvl1pPr>
          </a:lstStyle>
          <a:p>
            <a:r>
              <a:t>Cycles in nature: no waste</a:t>
            </a:r>
          </a:p>
        </p:txBody>
      </p:sp>
      <p:grpSp>
        <p:nvGrpSpPr>
          <p:cNvPr id="298" name="Group 298"/>
          <p:cNvGrpSpPr/>
          <p:nvPr/>
        </p:nvGrpSpPr>
        <p:grpSpPr>
          <a:xfrm>
            <a:off x="747050" y="878063"/>
            <a:ext cx="8708717" cy="6343356"/>
            <a:chOff x="0" y="0"/>
            <a:chExt cx="8708716" cy="6343355"/>
          </a:xfrm>
        </p:grpSpPr>
        <p:pic>
          <p:nvPicPr>
            <p:cNvPr id="279" name="image7.png" descr="Circles_nature1.pdf"/>
            <p:cNvPicPr>
              <a:picLocks noChangeAspect="1"/>
            </p:cNvPicPr>
            <p:nvPr/>
          </p:nvPicPr>
          <p:blipFill>
            <a:blip r:embed="rId2"/>
            <a:stretch>
              <a:fillRect/>
            </a:stretch>
          </p:blipFill>
          <p:spPr>
            <a:xfrm rot="16200000">
              <a:off x="1201239" y="-1170690"/>
              <a:ext cx="6287093" cy="8661529"/>
            </a:xfrm>
            <a:prstGeom prst="rect">
              <a:avLst/>
            </a:prstGeom>
            <a:ln w="12700" cap="flat">
              <a:noFill/>
              <a:miter lim="400000"/>
            </a:ln>
            <a:effectLst/>
          </p:spPr>
        </p:pic>
        <p:pic>
          <p:nvPicPr>
            <p:cNvPr id="280" name="image9.png" descr="Circles_nature2.pdf"/>
            <p:cNvPicPr>
              <a:picLocks noChangeAspect="1"/>
            </p:cNvPicPr>
            <p:nvPr/>
          </p:nvPicPr>
          <p:blipFill>
            <a:blip r:embed="rId3"/>
            <a:stretch>
              <a:fillRect/>
            </a:stretch>
          </p:blipFill>
          <p:spPr>
            <a:xfrm rot="16200000">
              <a:off x="1198901" y="-1173027"/>
              <a:ext cx="6291767" cy="8661528"/>
            </a:xfrm>
            <a:prstGeom prst="rect">
              <a:avLst/>
            </a:prstGeom>
            <a:ln w="12700" cap="flat">
              <a:noFill/>
              <a:miter lim="400000"/>
            </a:ln>
            <a:effectLst/>
          </p:spPr>
        </p:pic>
        <p:pic>
          <p:nvPicPr>
            <p:cNvPr id="281" name="image11.png" descr="Circles_nature3.pdf"/>
            <p:cNvPicPr>
              <a:picLocks noChangeAspect="1"/>
            </p:cNvPicPr>
            <p:nvPr/>
          </p:nvPicPr>
          <p:blipFill>
            <a:blip r:embed="rId4"/>
            <a:stretch>
              <a:fillRect/>
            </a:stretch>
          </p:blipFill>
          <p:spPr>
            <a:xfrm rot="16200000">
              <a:off x="1198901" y="-1173027"/>
              <a:ext cx="6291767" cy="8661528"/>
            </a:xfrm>
            <a:prstGeom prst="rect">
              <a:avLst/>
            </a:prstGeom>
            <a:ln w="12700" cap="flat">
              <a:noFill/>
              <a:miter lim="400000"/>
            </a:ln>
            <a:effectLst/>
          </p:spPr>
        </p:pic>
        <p:pic>
          <p:nvPicPr>
            <p:cNvPr id="282" name="image13.png" descr="Circles_nature4.pdf"/>
            <p:cNvPicPr>
              <a:picLocks noChangeAspect="1"/>
            </p:cNvPicPr>
            <p:nvPr/>
          </p:nvPicPr>
          <p:blipFill>
            <a:blip r:embed="rId5"/>
            <a:stretch>
              <a:fillRect/>
            </a:stretch>
          </p:blipFill>
          <p:spPr>
            <a:xfrm rot="16200000">
              <a:off x="1198902" y="-1173027"/>
              <a:ext cx="6291767" cy="8661528"/>
            </a:xfrm>
            <a:prstGeom prst="rect">
              <a:avLst/>
            </a:prstGeom>
            <a:ln w="12700" cap="flat">
              <a:noFill/>
              <a:miter lim="400000"/>
            </a:ln>
            <a:effectLst/>
          </p:spPr>
        </p:pic>
        <p:pic>
          <p:nvPicPr>
            <p:cNvPr id="283" name="image15.png" descr="Circles_nature5.pdf"/>
            <p:cNvPicPr>
              <a:picLocks noChangeAspect="1"/>
            </p:cNvPicPr>
            <p:nvPr/>
          </p:nvPicPr>
          <p:blipFill>
            <a:blip r:embed="rId6"/>
            <a:stretch>
              <a:fillRect/>
            </a:stretch>
          </p:blipFill>
          <p:spPr>
            <a:xfrm rot="16200000">
              <a:off x="1198902" y="-1173027"/>
              <a:ext cx="6291767" cy="8661528"/>
            </a:xfrm>
            <a:prstGeom prst="rect">
              <a:avLst/>
            </a:prstGeom>
            <a:ln w="12700" cap="flat">
              <a:noFill/>
              <a:miter lim="400000"/>
            </a:ln>
            <a:effectLst/>
          </p:spPr>
        </p:pic>
        <p:pic>
          <p:nvPicPr>
            <p:cNvPr id="284" name="image17.png" descr="Circles_nature6.pdf"/>
            <p:cNvPicPr>
              <a:picLocks noChangeAspect="1"/>
            </p:cNvPicPr>
            <p:nvPr/>
          </p:nvPicPr>
          <p:blipFill>
            <a:blip r:embed="rId7"/>
            <a:stretch>
              <a:fillRect/>
            </a:stretch>
          </p:blipFill>
          <p:spPr>
            <a:xfrm rot="16200000">
              <a:off x="1198902" y="-1173027"/>
              <a:ext cx="6291767" cy="8661528"/>
            </a:xfrm>
            <a:prstGeom prst="rect">
              <a:avLst/>
            </a:prstGeom>
            <a:ln w="12700" cap="flat">
              <a:noFill/>
              <a:miter lim="400000"/>
            </a:ln>
            <a:effectLst/>
          </p:spPr>
        </p:pic>
        <p:pic>
          <p:nvPicPr>
            <p:cNvPr id="285" name="image19.png" descr="Circles_nature7.pdf"/>
            <p:cNvPicPr>
              <a:picLocks noChangeAspect="1"/>
            </p:cNvPicPr>
            <p:nvPr/>
          </p:nvPicPr>
          <p:blipFill>
            <a:blip r:embed="rId8"/>
            <a:stretch>
              <a:fillRect/>
            </a:stretch>
          </p:blipFill>
          <p:spPr>
            <a:xfrm rot="16200000">
              <a:off x="1198902" y="-1173027"/>
              <a:ext cx="6291767" cy="8661528"/>
            </a:xfrm>
            <a:prstGeom prst="rect">
              <a:avLst/>
            </a:prstGeom>
            <a:ln w="12700" cap="flat">
              <a:noFill/>
              <a:miter lim="400000"/>
            </a:ln>
            <a:effectLst/>
          </p:spPr>
        </p:pic>
        <p:pic>
          <p:nvPicPr>
            <p:cNvPr id="286" name="image21.png" descr="Circles_nature8.pdf"/>
            <p:cNvPicPr>
              <a:picLocks noChangeAspect="1"/>
            </p:cNvPicPr>
            <p:nvPr/>
          </p:nvPicPr>
          <p:blipFill>
            <a:blip r:embed="rId9"/>
            <a:stretch>
              <a:fillRect/>
            </a:stretch>
          </p:blipFill>
          <p:spPr>
            <a:xfrm rot="16200000">
              <a:off x="1198902" y="-1173027"/>
              <a:ext cx="6291767" cy="8661528"/>
            </a:xfrm>
            <a:prstGeom prst="rect">
              <a:avLst/>
            </a:prstGeom>
            <a:ln w="12700" cap="flat">
              <a:noFill/>
              <a:miter lim="400000"/>
            </a:ln>
            <a:effectLst/>
          </p:spPr>
        </p:pic>
        <p:pic>
          <p:nvPicPr>
            <p:cNvPr id="287" name="image23.png" descr="Circles_nature9.pdf"/>
            <p:cNvPicPr>
              <a:picLocks noChangeAspect="1"/>
            </p:cNvPicPr>
            <p:nvPr/>
          </p:nvPicPr>
          <p:blipFill>
            <a:blip r:embed="rId10"/>
            <a:stretch>
              <a:fillRect/>
            </a:stretch>
          </p:blipFill>
          <p:spPr>
            <a:xfrm rot="16200000">
              <a:off x="1198902" y="-1173027"/>
              <a:ext cx="6291767" cy="8661528"/>
            </a:xfrm>
            <a:prstGeom prst="rect">
              <a:avLst/>
            </a:prstGeom>
            <a:ln w="12700" cap="flat">
              <a:noFill/>
              <a:miter lim="400000"/>
            </a:ln>
            <a:effectLst/>
          </p:spPr>
        </p:pic>
        <p:pic>
          <p:nvPicPr>
            <p:cNvPr id="288" name="image24.jpeg" descr="Circles_nature11 Kopie.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20" y="27020"/>
              <a:ext cx="8661529" cy="6276601"/>
            </a:xfrm>
            <a:prstGeom prst="rect">
              <a:avLst/>
            </a:prstGeom>
            <a:ln w="12700" cap="flat">
              <a:noFill/>
              <a:miter lim="400000"/>
            </a:ln>
            <a:effectLst/>
          </p:spPr>
        </p:pic>
        <p:pic>
          <p:nvPicPr>
            <p:cNvPr id="289" name="image26.png" descr="Circles_nature12.pdf"/>
            <p:cNvPicPr>
              <a:picLocks noChangeAspect="1"/>
            </p:cNvPicPr>
            <p:nvPr/>
          </p:nvPicPr>
          <p:blipFill>
            <a:blip r:embed="rId12"/>
            <a:stretch>
              <a:fillRect/>
            </a:stretch>
          </p:blipFill>
          <p:spPr>
            <a:xfrm rot="16200000">
              <a:off x="1198901" y="-1174889"/>
              <a:ext cx="6291767" cy="8661528"/>
            </a:xfrm>
            <a:prstGeom prst="rect">
              <a:avLst/>
            </a:prstGeom>
            <a:ln w="12700" cap="flat">
              <a:noFill/>
              <a:miter lim="400000"/>
            </a:ln>
            <a:effectLst/>
          </p:spPr>
        </p:pic>
        <p:pic>
          <p:nvPicPr>
            <p:cNvPr id="290" name="image28.png" descr="Circles_nature13.pdf"/>
            <p:cNvPicPr>
              <a:picLocks noChangeAspect="1"/>
            </p:cNvPicPr>
            <p:nvPr/>
          </p:nvPicPr>
          <p:blipFill>
            <a:blip r:embed="rId13"/>
            <a:stretch>
              <a:fillRect/>
            </a:stretch>
          </p:blipFill>
          <p:spPr>
            <a:xfrm rot="16200000">
              <a:off x="1197970" y="-1173958"/>
              <a:ext cx="6293629" cy="8661528"/>
            </a:xfrm>
            <a:prstGeom prst="rect">
              <a:avLst/>
            </a:prstGeom>
            <a:ln w="12700" cap="flat">
              <a:noFill/>
              <a:miter lim="400000"/>
            </a:ln>
            <a:effectLst/>
          </p:spPr>
        </p:pic>
        <p:pic>
          <p:nvPicPr>
            <p:cNvPr id="291" name="image30.png" descr="Circles_nature14.pdf"/>
            <p:cNvPicPr>
              <a:picLocks noChangeAspect="1"/>
            </p:cNvPicPr>
            <p:nvPr/>
          </p:nvPicPr>
          <p:blipFill>
            <a:blip r:embed="rId14"/>
            <a:stretch>
              <a:fillRect/>
            </a:stretch>
          </p:blipFill>
          <p:spPr>
            <a:xfrm rot="16200000">
              <a:off x="1197970" y="-1173958"/>
              <a:ext cx="6293629" cy="8661528"/>
            </a:xfrm>
            <a:prstGeom prst="rect">
              <a:avLst/>
            </a:prstGeom>
            <a:ln w="12700" cap="flat">
              <a:noFill/>
              <a:miter lim="400000"/>
            </a:ln>
            <a:effectLst/>
          </p:spPr>
        </p:pic>
        <p:pic>
          <p:nvPicPr>
            <p:cNvPr id="292" name="image32.png" descr="Circles_nature15.pdf"/>
            <p:cNvPicPr>
              <a:picLocks noChangeAspect="1"/>
            </p:cNvPicPr>
            <p:nvPr/>
          </p:nvPicPr>
          <p:blipFill>
            <a:blip r:embed="rId15"/>
            <a:stretch>
              <a:fillRect/>
            </a:stretch>
          </p:blipFill>
          <p:spPr>
            <a:xfrm rot="16200000">
              <a:off x="1197970" y="-1156929"/>
              <a:ext cx="6293629" cy="8661528"/>
            </a:xfrm>
            <a:prstGeom prst="rect">
              <a:avLst/>
            </a:prstGeom>
            <a:ln w="12700" cap="flat">
              <a:noFill/>
              <a:miter lim="400000"/>
            </a:ln>
            <a:effectLst/>
          </p:spPr>
        </p:pic>
        <p:pic>
          <p:nvPicPr>
            <p:cNvPr id="293" name="image34.png" descr="Circles_nature16.pdf"/>
            <p:cNvPicPr>
              <a:picLocks noChangeAspect="1"/>
            </p:cNvPicPr>
            <p:nvPr/>
          </p:nvPicPr>
          <p:blipFill>
            <a:blip r:embed="rId16"/>
            <a:stretch>
              <a:fillRect/>
            </a:stretch>
          </p:blipFill>
          <p:spPr>
            <a:xfrm rot="16200000">
              <a:off x="1197970" y="-1173958"/>
              <a:ext cx="6293629" cy="8661528"/>
            </a:xfrm>
            <a:prstGeom prst="rect">
              <a:avLst/>
            </a:prstGeom>
            <a:ln w="12700" cap="flat">
              <a:noFill/>
              <a:miter lim="400000"/>
            </a:ln>
            <a:effectLst/>
          </p:spPr>
        </p:pic>
        <p:sp>
          <p:nvSpPr>
            <p:cNvPr id="294" name="Shape 294"/>
            <p:cNvSpPr/>
            <p:nvPr/>
          </p:nvSpPr>
          <p:spPr>
            <a:xfrm flipV="1">
              <a:off x="1716" y="6311204"/>
              <a:ext cx="8707001" cy="18890"/>
            </a:xfrm>
            <a:prstGeom prst="line">
              <a:avLst/>
            </a:prstGeom>
            <a:noFill/>
            <a:ln w="76200" cap="flat">
              <a:solidFill>
                <a:srgbClr val="77933C"/>
              </a:solidFill>
              <a:prstDash val="solid"/>
              <a:round/>
            </a:ln>
            <a:effectLst/>
          </p:spPr>
          <p:txBody>
            <a:bodyPr wrap="square" lIns="50800" tIns="50800" rIns="50800" bIns="50800" numCol="1" anchor="t">
              <a:noAutofit/>
            </a:bodyPr>
            <a:lstStyle/>
            <a:p>
              <a:pPr algn="l" defTabSz="508000">
                <a:lnSpc>
                  <a:spcPct val="100000"/>
                </a:lnSpc>
                <a:tabLst/>
                <a:defRPr sz="2000">
                  <a:latin typeface="Calibri"/>
                  <a:ea typeface="Calibri"/>
                  <a:cs typeface="Calibri"/>
                  <a:sym typeface="Calibri"/>
                </a:defRPr>
              </a:pPr>
              <a:endParaRPr/>
            </a:p>
          </p:txBody>
        </p:sp>
        <p:sp>
          <p:nvSpPr>
            <p:cNvPr id="295" name="Shape 295"/>
            <p:cNvSpPr/>
            <p:nvPr/>
          </p:nvSpPr>
          <p:spPr>
            <a:xfrm flipH="1">
              <a:off x="45477" y="33036"/>
              <a:ext cx="1" cy="6249401"/>
            </a:xfrm>
            <a:prstGeom prst="line">
              <a:avLst/>
            </a:prstGeom>
            <a:noFill/>
            <a:ln w="76200" cap="flat">
              <a:solidFill>
                <a:srgbClr val="77933C"/>
              </a:solidFill>
              <a:prstDash val="solid"/>
              <a:round/>
            </a:ln>
            <a:effectLst/>
          </p:spPr>
          <p:txBody>
            <a:bodyPr wrap="square" lIns="50800" tIns="50800" rIns="50800" bIns="50800" numCol="1" anchor="t">
              <a:noAutofit/>
            </a:bodyPr>
            <a:lstStyle/>
            <a:p>
              <a:pPr algn="l" defTabSz="508000">
                <a:lnSpc>
                  <a:spcPct val="100000"/>
                </a:lnSpc>
                <a:tabLst/>
                <a:defRPr sz="2000">
                  <a:latin typeface="Calibri"/>
                  <a:ea typeface="Calibri"/>
                  <a:cs typeface="Calibri"/>
                  <a:sym typeface="Calibri"/>
                </a:defRPr>
              </a:pPr>
              <a:endParaRPr/>
            </a:p>
          </p:txBody>
        </p:sp>
        <p:sp>
          <p:nvSpPr>
            <p:cNvPr id="296" name="Shape 296"/>
            <p:cNvSpPr/>
            <p:nvPr/>
          </p:nvSpPr>
          <p:spPr>
            <a:xfrm flipH="1">
              <a:off x="8675554" y="63844"/>
              <a:ext cx="4" cy="6279511"/>
            </a:xfrm>
            <a:prstGeom prst="line">
              <a:avLst/>
            </a:prstGeom>
            <a:noFill/>
            <a:ln w="76200" cap="flat">
              <a:solidFill>
                <a:srgbClr val="77933C"/>
              </a:solidFill>
              <a:prstDash val="solid"/>
              <a:round/>
            </a:ln>
            <a:effectLst/>
          </p:spPr>
          <p:txBody>
            <a:bodyPr wrap="square" lIns="50800" tIns="50800" rIns="50800" bIns="50800" numCol="1" anchor="t">
              <a:noAutofit/>
            </a:bodyPr>
            <a:lstStyle/>
            <a:p>
              <a:pPr algn="l" defTabSz="508000">
                <a:lnSpc>
                  <a:spcPct val="100000"/>
                </a:lnSpc>
                <a:tabLst/>
                <a:defRPr sz="2000">
                  <a:latin typeface="Calibri"/>
                  <a:ea typeface="Calibri"/>
                  <a:cs typeface="Calibri"/>
                  <a:sym typeface="Calibri"/>
                </a:defRPr>
              </a:pPr>
              <a:endParaRPr/>
            </a:p>
          </p:txBody>
        </p:sp>
        <p:sp>
          <p:nvSpPr>
            <p:cNvPr id="297" name="Shape 297"/>
            <p:cNvSpPr/>
            <p:nvPr/>
          </p:nvSpPr>
          <p:spPr>
            <a:xfrm>
              <a:off x="0" y="0"/>
              <a:ext cx="8707001" cy="57448"/>
            </a:xfrm>
            <a:prstGeom prst="line">
              <a:avLst/>
            </a:prstGeom>
            <a:noFill/>
            <a:ln w="76200" cap="flat">
              <a:solidFill>
                <a:srgbClr val="77933C"/>
              </a:solidFill>
              <a:prstDash val="solid"/>
              <a:round/>
            </a:ln>
            <a:effectLst/>
          </p:spPr>
          <p:txBody>
            <a:bodyPr wrap="square" lIns="50800" tIns="50800" rIns="50800" bIns="50800" numCol="1" anchor="t">
              <a:noAutofit/>
            </a:bodyPr>
            <a:lstStyle/>
            <a:p>
              <a:pPr algn="l" defTabSz="508000">
                <a:lnSpc>
                  <a:spcPct val="100000"/>
                </a:lnSpc>
                <a:tabLst/>
                <a:defRPr sz="2000">
                  <a:latin typeface="Calibri"/>
                  <a:ea typeface="Calibri"/>
                  <a:cs typeface="Calibri"/>
                  <a:sym typeface="Calibri"/>
                </a:defRPr>
              </a:pPr>
              <a:endParaRPr/>
            </a:p>
          </p:txBody>
        </p:sp>
      </p:grpSp>
      <p:sp>
        <p:nvSpPr>
          <p:cNvPr id="299" name="Shape 299"/>
          <p:cNvSpPr/>
          <p:nvPr/>
        </p:nvSpPr>
        <p:spPr>
          <a:xfrm>
            <a:off x="5171970" y="1321551"/>
            <a:ext cx="3773390" cy="80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508000">
              <a:lnSpc>
                <a:spcPct val="100000"/>
              </a:lnSpc>
              <a:tabLst/>
              <a:defRPr sz="2400" b="1">
                <a:solidFill>
                  <a:srgbClr val="FF2600"/>
                </a:solidFill>
                <a:latin typeface="Arial"/>
                <a:ea typeface="Arial"/>
                <a:cs typeface="Arial"/>
                <a:sym typeface="Arial"/>
              </a:defRPr>
            </a:pPr>
            <a:r>
              <a:t>but burning fossil fuels</a:t>
            </a:r>
            <a:br/>
            <a:r>
              <a:t>increases carbon dioxide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1" name="pasted-image.tiff"/>
          <p:cNvPicPr>
            <a:picLocks noChangeAspect="1"/>
          </p:cNvPicPr>
          <p:nvPr/>
        </p:nvPicPr>
        <p:blipFill>
          <a:blip r:embed="rId3"/>
          <a:stretch>
            <a:fillRect/>
          </a:stretch>
        </p:blipFill>
        <p:spPr>
          <a:xfrm>
            <a:off x="3225800" y="476250"/>
            <a:ext cx="6756400" cy="6667500"/>
          </a:xfrm>
          <a:prstGeom prst="rect">
            <a:avLst/>
          </a:prstGeom>
          <a:ln w="12700">
            <a:miter lim="400000"/>
          </a:ln>
        </p:spPr>
      </p:pic>
      <p:sp>
        <p:nvSpPr>
          <p:cNvPr id="302" name="Shape 302"/>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25</a:t>
            </a:fld>
            <a:endParaRPr/>
          </a:p>
        </p:txBody>
      </p:sp>
      <p:grpSp>
        <p:nvGrpSpPr>
          <p:cNvPr id="305" name="Group 305"/>
          <p:cNvGrpSpPr/>
          <p:nvPr/>
        </p:nvGrpSpPr>
        <p:grpSpPr>
          <a:xfrm>
            <a:off x="3892258" y="1564323"/>
            <a:ext cx="1638211" cy="3272358"/>
            <a:chOff x="0" y="0"/>
            <a:chExt cx="1638209" cy="3272356"/>
          </a:xfrm>
        </p:grpSpPr>
        <p:sp>
          <p:nvSpPr>
            <p:cNvPr id="303" name="Shape 303"/>
            <p:cNvSpPr/>
            <p:nvPr/>
          </p:nvSpPr>
          <p:spPr>
            <a:xfrm>
              <a:off x="0" y="2002356"/>
              <a:ext cx="1270000" cy="1270001"/>
            </a:xfrm>
            <a:prstGeom prst="ellipse">
              <a:avLst/>
            </a:prstGeom>
            <a:noFill/>
            <a:ln w="50800" cap="flat">
              <a:solidFill>
                <a:schemeClr val="accent5"/>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304" name="Shape 304"/>
            <p:cNvSpPr/>
            <p:nvPr/>
          </p:nvSpPr>
          <p:spPr>
            <a:xfrm>
              <a:off x="606262" y="0"/>
              <a:ext cx="1031948" cy="1982309"/>
            </a:xfrm>
            <a:custGeom>
              <a:avLst/>
              <a:gdLst/>
              <a:ahLst/>
              <a:cxnLst>
                <a:cxn ang="0">
                  <a:pos x="wd2" y="hd2"/>
                </a:cxn>
                <a:cxn ang="5400000">
                  <a:pos x="wd2" y="hd2"/>
                </a:cxn>
                <a:cxn ang="10800000">
                  <a:pos x="wd2" y="hd2"/>
                </a:cxn>
                <a:cxn ang="16200000">
                  <a:pos x="wd2" y="hd2"/>
                </a:cxn>
              </a:cxnLst>
              <a:rect l="0" t="0" r="r" b="b"/>
              <a:pathLst>
                <a:path w="21564" h="21600" extrusionOk="0">
                  <a:moveTo>
                    <a:pt x="225" y="21600"/>
                  </a:moveTo>
                  <a:cubicBezTo>
                    <a:pt x="33" y="20260"/>
                    <a:pt x="-36" y="18917"/>
                    <a:pt x="17" y="17574"/>
                  </a:cubicBezTo>
                  <a:cubicBezTo>
                    <a:pt x="67" y="16301"/>
                    <a:pt x="227" y="15030"/>
                    <a:pt x="497" y="13764"/>
                  </a:cubicBezTo>
                  <a:cubicBezTo>
                    <a:pt x="1049" y="11639"/>
                    <a:pt x="2446" y="9597"/>
                    <a:pt x="4597" y="7769"/>
                  </a:cubicBezTo>
                  <a:cubicBezTo>
                    <a:pt x="6821" y="5879"/>
                    <a:pt x="9786" y="4271"/>
                    <a:pt x="12949" y="2792"/>
                  </a:cubicBezTo>
                  <a:cubicBezTo>
                    <a:pt x="14065" y="2270"/>
                    <a:pt x="15209" y="1762"/>
                    <a:pt x="16449" y="1322"/>
                  </a:cubicBezTo>
                  <a:cubicBezTo>
                    <a:pt x="18030" y="762"/>
                    <a:pt x="19751" y="317"/>
                    <a:pt x="21564" y="0"/>
                  </a:cubicBezTo>
                </a:path>
              </a:pathLst>
            </a:custGeom>
            <a:noFill/>
            <a:ln w="38100" cap="flat">
              <a:solidFill>
                <a:schemeClr val="accent5"/>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306" name="Shape 306"/>
          <p:cNvSpPr/>
          <p:nvPr/>
        </p:nvSpPr>
        <p:spPr>
          <a:xfrm>
            <a:off x="317500" y="73559"/>
            <a:ext cx="2269435"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tabLst/>
              <a:defRPr sz="2800" b="1"/>
            </a:pPr>
            <a:r>
              <a:rPr sz="3000" b="1" dirty="0">
                <a:latin typeface="Monlam Uni OuChan2"/>
                <a:ea typeface="Monlam Uni OuChan2"/>
                <a:cs typeface="Monlam Uni OuChan2"/>
                <a:sym typeface="Monlam Uni OuChan2"/>
              </a:rPr>
              <a:t>ཁར་སྦོན་འཁོར་རྒྱུན།</a:t>
            </a:r>
            <a:r>
              <a:rPr b="0" dirty="0">
                <a:latin typeface="Monlam Uni OuChan2"/>
                <a:ea typeface="Monlam Uni OuChan2"/>
                <a:cs typeface="Monlam Uni OuChan2"/>
                <a:sym typeface="Monlam Uni OuChan2"/>
              </a:rPr>
              <a:t/>
            </a:r>
            <a:br>
              <a:rPr b="0" dirty="0">
                <a:latin typeface="Monlam Uni OuChan2"/>
                <a:ea typeface="Monlam Uni OuChan2"/>
                <a:cs typeface="Monlam Uni OuChan2"/>
                <a:sym typeface="Monlam Uni OuChan2"/>
              </a:rPr>
            </a:br>
            <a:r>
              <a:rPr sz="2600" dirty="0">
                <a:latin typeface="Arial"/>
                <a:ea typeface="Arial"/>
                <a:cs typeface="Arial"/>
                <a:sym typeface="Arial"/>
              </a:rPr>
              <a:t>Carbon Cycle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0" name="55_14bCarbonCycle-L.jpg"/>
          <p:cNvPicPr>
            <a:picLocks/>
          </p:cNvPicPr>
          <p:nvPr/>
        </p:nvPicPr>
        <p:blipFill>
          <a:blip r:embed="rId3" cstate="screen">
            <a:extLst>
              <a:ext uri="{28A0092B-C50C-407E-A947-70E740481C1C}">
                <a14:useLocalDpi xmlns:a14="http://schemas.microsoft.com/office/drawing/2010/main"/>
              </a:ext>
            </a:extLst>
          </a:blip>
          <a:srcRect/>
          <a:stretch>
            <a:fillRect/>
          </a:stretch>
        </p:blipFill>
        <p:spPr>
          <a:xfrm>
            <a:off x="3234685" y="476250"/>
            <a:ext cx="6756401" cy="6667500"/>
          </a:xfrm>
          <a:prstGeom prst="rect">
            <a:avLst/>
          </a:prstGeom>
          <a:ln w="12700">
            <a:miter lim="400000"/>
          </a:ln>
        </p:spPr>
      </p:pic>
      <p:sp>
        <p:nvSpPr>
          <p:cNvPr id="311" name="Shape 311"/>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26</a:t>
            </a:fld>
            <a:endParaRPr/>
          </a:p>
        </p:txBody>
      </p:sp>
      <p:sp>
        <p:nvSpPr>
          <p:cNvPr id="312" name="Shape 312"/>
          <p:cNvSpPr/>
          <p:nvPr/>
        </p:nvSpPr>
        <p:spPr>
          <a:xfrm>
            <a:off x="330200" y="1765300"/>
            <a:ext cx="2616200"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155" algn="l" defTabSz="1016000">
              <a:lnSpc>
                <a:spcPct val="95000"/>
              </a:lnSpc>
              <a:spcBef>
                <a:spcPts val="600"/>
              </a:spcBef>
              <a:tabLst/>
              <a:defRPr sz="1800">
                <a:uFill>
                  <a:solidFill>
                    <a:srgbClr val="000000"/>
                  </a:solidFill>
                </a:uFill>
              </a:defRPr>
            </a:lvl1pPr>
          </a:lstStyle>
          <a:p>
            <a:r>
              <a:t>Carbon-based organic molecules are essential to all organisms</a:t>
            </a:r>
          </a:p>
        </p:txBody>
      </p:sp>
      <p:sp>
        <p:nvSpPr>
          <p:cNvPr id="313" name="Shape 313"/>
          <p:cNvSpPr/>
          <p:nvPr/>
        </p:nvSpPr>
        <p:spPr>
          <a:xfrm>
            <a:off x="330200" y="2844800"/>
            <a:ext cx="3086100"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5155" algn="l" defTabSz="1016000">
              <a:lnSpc>
                <a:spcPct val="95000"/>
              </a:lnSpc>
              <a:spcBef>
                <a:spcPts val="600"/>
              </a:spcBef>
              <a:tabLst/>
              <a:defRPr sz="1800">
                <a:uFill>
                  <a:solidFill>
                    <a:srgbClr val="000000"/>
                  </a:solidFill>
                </a:uFill>
              </a:defRPr>
            </a:lvl1pPr>
          </a:lstStyle>
          <a:p>
            <a:r>
              <a:t>Carbon reservoirs include fossil fuels, soils and sedi-ments, solutes in oceans, plant and animal biomass, and the atmosphere</a:t>
            </a:r>
          </a:p>
        </p:txBody>
      </p:sp>
      <p:sp>
        <p:nvSpPr>
          <p:cNvPr id="314" name="Shape 314"/>
          <p:cNvSpPr/>
          <p:nvPr/>
        </p:nvSpPr>
        <p:spPr>
          <a:xfrm>
            <a:off x="330200" y="4457700"/>
            <a:ext cx="2921000"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155" algn="l" defTabSz="1016000">
              <a:lnSpc>
                <a:spcPct val="95000"/>
              </a:lnSpc>
              <a:spcBef>
                <a:spcPts val="600"/>
              </a:spcBef>
              <a:tabLst/>
              <a:defRPr sz="1800">
                <a:uFill>
                  <a:solidFill>
                    <a:srgbClr val="000000"/>
                  </a:solidFill>
                </a:uFill>
              </a:defRPr>
            </a:pPr>
            <a:r>
              <a:t>CO</a:t>
            </a:r>
            <a:r>
              <a:rPr baseline="-31333"/>
              <a:t>2</a:t>
            </a:r>
            <a:r>
              <a:t> is taken up via photosynthesis and released via respiration</a:t>
            </a:r>
          </a:p>
        </p:txBody>
      </p:sp>
      <p:sp>
        <p:nvSpPr>
          <p:cNvPr id="315" name="Shape 315"/>
          <p:cNvSpPr/>
          <p:nvPr/>
        </p:nvSpPr>
        <p:spPr>
          <a:xfrm>
            <a:off x="330200" y="5600700"/>
            <a:ext cx="2921000"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155" algn="l" defTabSz="1016000">
              <a:lnSpc>
                <a:spcPct val="95000"/>
              </a:lnSpc>
              <a:spcBef>
                <a:spcPts val="600"/>
              </a:spcBef>
              <a:buClr>
                <a:srgbClr val="000000"/>
              </a:buClr>
              <a:buFont typeface="Times"/>
              <a:tabLst/>
              <a:defRPr sz="1800">
                <a:uFill>
                  <a:solidFill>
                    <a:srgbClr val="000000"/>
                  </a:solidFill>
                </a:uFill>
              </a:defRPr>
            </a:pPr>
            <a:r>
              <a:t>Volcanoes and the burning of fossil fuels contribute CO</a:t>
            </a:r>
            <a:r>
              <a:rPr baseline="-31333"/>
              <a:t>2</a:t>
            </a:r>
            <a:r>
              <a:t> to the atmosphere</a:t>
            </a:r>
          </a:p>
        </p:txBody>
      </p:sp>
      <p:grpSp>
        <p:nvGrpSpPr>
          <p:cNvPr id="318" name="Group 318"/>
          <p:cNvGrpSpPr/>
          <p:nvPr/>
        </p:nvGrpSpPr>
        <p:grpSpPr>
          <a:xfrm>
            <a:off x="3892258" y="1564323"/>
            <a:ext cx="1638211" cy="3272358"/>
            <a:chOff x="0" y="0"/>
            <a:chExt cx="1638209" cy="3272356"/>
          </a:xfrm>
        </p:grpSpPr>
        <p:sp>
          <p:nvSpPr>
            <p:cNvPr id="316" name="Shape 316"/>
            <p:cNvSpPr/>
            <p:nvPr/>
          </p:nvSpPr>
          <p:spPr>
            <a:xfrm>
              <a:off x="0" y="2002356"/>
              <a:ext cx="1270000" cy="1270001"/>
            </a:xfrm>
            <a:prstGeom prst="ellipse">
              <a:avLst/>
            </a:prstGeom>
            <a:noFill/>
            <a:ln w="50800" cap="flat">
              <a:solidFill>
                <a:schemeClr val="accent5"/>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317" name="Shape 317"/>
            <p:cNvSpPr/>
            <p:nvPr/>
          </p:nvSpPr>
          <p:spPr>
            <a:xfrm>
              <a:off x="606262" y="0"/>
              <a:ext cx="1031948" cy="1982309"/>
            </a:xfrm>
            <a:custGeom>
              <a:avLst/>
              <a:gdLst/>
              <a:ahLst/>
              <a:cxnLst>
                <a:cxn ang="0">
                  <a:pos x="wd2" y="hd2"/>
                </a:cxn>
                <a:cxn ang="5400000">
                  <a:pos x="wd2" y="hd2"/>
                </a:cxn>
                <a:cxn ang="10800000">
                  <a:pos x="wd2" y="hd2"/>
                </a:cxn>
                <a:cxn ang="16200000">
                  <a:pos x="wd2" y="hd2"/>
                </a:cxn>
              </a:cxnLst>
              <a:rect l="0" t="0" r="r" b="b"/>
              <a:pathLst>
                <a:path w="21564" h="21600" extrusionOk="0">
                  <a:moveTo>
                    <a:pt x="225" y="21600"/>
                  </a:moveTo>
                  <a:cubicBezTo>
                    <a:pt x="33" y="20260"/>
                    <a:pt x="-36" y="18917"/>
                    <a:pt x="17" y="17574"/>
                  </a:cubicBezTo>
                  <a:cubicBezTo>
                    <a:pt x="67" y="16301"/>
                    <a:pt x="227" y="15030"/>
                    <a:pt x="497" y="13764"/>
                  </a:cubicBezTo>
                  <a:cubicBezTo>
                    <a:pt x="1049" y="11639"/>
                    <a:pt x="2446" y="9597"/>
                    <a:pt x="4597" y="7769"/>
                  </a:cubicBezTo>
                  <a:cubicBezTo>
                    <a:pt x="6821" y="5879"/>
                    <a:pt x="9786" y="4271"/>
                    <a:pt x="12949" y="2792"/>
                  </a:cubicBezTo>
                  <a:cubicBezTo>
                    <a:pt x="14065" y="2270"/>
                    <a:pt x="15209" y="1762"/>
                    <a:pt x="16449" y="1322"/>
                  </a:cubicBezTo>
                  <a:cubicBezTo>
                    <a:pt x="18030" y="762"/>
                    <a:pt x="19751" y="317"/>
                    <a:pt x="21564" y="0"/>
                  </a:cubicBezTo>
                </a:path>
              </a:pathLst>
            </a:custGeom>
            <a:noFill/>
            <a:ln w="38100" cap="flat">
              <a:solidFill>
                <a:schemeClr val="accent5"/>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12" name="Shape 306"/>
          <p:cNvSpPr/>
          <p:nvPr/>
        </p:nvSpPr>
        <p:spPr>
          <a:xfrm>
            <a:off x="317500" y="73559"/>
            <a:ext cx="2269435"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tabLst/>
              <a:defRPr sz="2800" b="1"/>
            </a:pPr>
            <a:r>
              <a:rPr sz="3000" b="1" dirty="0">
                <a:latin typeface="Monlam Uni OuChan2"/>
                <a:ea typeface="Monlam Uni OuChan2"/>
                <a:cs typeface="Monlam Uni OuChan2"/>
                <a:sym typeface="Monlam Uni OuChan2"/>
              </a:rPr>
              <a:t>ཁར་སྦོན་འཁོར་རྒྱུན།</a:t>
            </a:r>
            <a:r>
              <a:rPr b="0" dirty="0">
                <a:latin typeface="Monlam Uni OuChan2"/>
                <a:ea typeface="Monlam Uni OuChan2"/>
                <a:cs typeface="Monlam Uni OuChan2"/>
                <a:sym typeface="Monlam Uni OuChan2"/>
              </a:rPr>
              <a:t/>
            </a:r>
            <a:br>
              <a:rPr b="0" dirty="0">
                <a:latin typeface="Monlam Uni OuChan2"/>
                <a:ea typeface="Monlam Uni OuChan2"/>
                <a:cs typeface="Monlam Uni OuChan2"/>
                <a:sym typeface="Monlam Uni OuChan2"/>
              </a:rPr>
            </a:br>
            <a:r>
              <a:rPr sz="2600" dirty="0">
                <a:latin typeface="Arial"/>
                <a:ea typeface="Arial"/>
                <a:cs typeface="Arial"/>
                <a:sym typeface="Arial"/>
              </a:rPr>
              <a:t>Carbon Cycle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1" animBg="1" advAuto="0"/>
      <p:bldP spid="313" grpId="2" animBg="1" advAuto="0"/>
      <p:bldP spid="314" grpId="3" animBg="1" advAuto="0"/>
      <p:bldP spid="315" grpId="4" animBg="1" advAuto="0"/>
      <p:bldP spid="318" grpId="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27</a:t>
            </a:fld>
            <a:endParaRPr/>
          </a:p>
        </p:txBody>
      </p:sp>
      <p:sp>
        <p:nvSpPr>
          <p:cNvPr id="324" name="Shape 324"/>
          <p:cNvSpPr/>
          <p:nvPr/>
        </p:nvSpPr>
        <p:spPr>
          <a:xfrm>
            <a:off x="2759849" y="-167211"/>
            <a:ext cx="4640302" cy="13054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spcAft>
                <a:spcPts val="800"/>
              </a:spcAft>
              <a:tabLst/>
              <a:defRPr sz="3000">
                <a:latin typeface="Monlam Uni OuChan2"/>
                <a:ea typeface="Monlam Uni OuChan2"/>
                <a:cs typeface="Monlam Uni OuChan2"/>
                <a:sym typeface="Monlam Uni OuChan2"/>
              </a:defRPr>
            </a:pPr>
            <a:r>
              <a:rPr b="1" dirty="0"/>
              <a:t>ཁར་སྦོན་འཚོ་རླུང་ཟུང་ལྡན་གྱི་འབྱུང་ཁུངས།</a:t>
            </a:r>
          </a:p>
          <a:p>
            <a:pPr>
              <a:lnSpc>
                <a:spcPct val="130000"/>
              </a:lnSpc>
              <a:spcAft>
                <a:spcPts val="800"/>
              </a:spcAft>
              <a:tabLst>
                <a:tab pos="838200" algn="l"/>
              </a:tabLst>
              <a:defRPr sz="2600" b="1">
                <a:latin typeface="Arial"/>
                <a:ea typeface="Arial"/>
                <a:cs typeface="Arial"/>
                <a:sym typeface="Arial"/>
              </a:defRPr>
            </a:pPr>
            <a:r>
              <a:rPr dirty="0"/>
              <a:t>Sources of Carbon dioxide</a:t>
            </a:r>
          </a:p>
        </p:txBody>
      </p:sp>
      <p:sp>
        <p:nvSpPr>
          <p:cNvPr id="325" name="Shape 325"/>
          <p:cNvSpPr/>
          <p:nvPr/>
        </p:nvSpPr>
        <p:spPr>
          <a:xfrm>
            <a:off x="426918" y="3974350"/>
            <a:ext cx="9487927" cy="18415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06400">
              <a:lnSpc>
                <a:spcPct val="130000"/>
              </a:lnSpc>
              <a:tabLst>
                <a:tab pos="1520825" algn="l"/>
                <a:tab pos="2235200" algn="l"/>
              </a:tabLst>
              <a:defRPr sz="2800"/>
            </a:pPr>
            <a:r>
              <a:rPr sz="2600" dirty="0">
                <a:solidFill>
                  <a:schemeClr val="accent5"/>
                </a:solidFill>
                <a:latin typeface="Monlam Uni OuChan2"/>
                <a:ea typeface="Monlam Uni OuChan2"/>
                <a:cs typeface="Monlam Uni OuChan2"/>
                <a:sym typeface="Monlam Uni OuChan2"/>
              </a:rPr>
              <a:t>མིས་བཟོས་པ། </a:t>
            </a:r>
            <a:r>
              <a:rPr dirty="0">
                <a:solidFill>
                  <a:schemeClr val="accent5"/>
                </a:solidFill>
              </a:rPr>
              <a:t> =&gt;	 </a:t>
            </a:r>
            <a:r>
              <a:rPr dirty="0">
                <a:latin typeface="Monlam Uni OuChan2"/>
                <a:ea typeface="Monlam Uni OuChan2"/>
                <a:cs typeface="Monlam Uni OuChan2"/>
                <a:sym typeface="Monlam Uni OuChan2"/>
              </a:rPr>
              <a:t>འགྱུར་རྡོའི་བུད་རྫས་</a:t>
            </a:r>
            <a:r>
              <a:rPr dirty="0">
                <a:solidFill>
                  <a:schemeClr val="tx1"/>
                </a:solidFill>
                <a:latin typeface="Monlam Uni OuChan2"/>
                <a:ea typeface="Monlam Uni OuChan2"/>
                <a:cs typeface="Monlam Uni OuChan2"/>
                <a:sym typeface="Monlam Uni OuChan2"/>
              </a:rPr>
              <a:t>སོགས་</a:t>
            </a:r>
            <a:r>
              <a:rPr lang="bo-CN" dirty="0">
                <a:solidFill>
                  <a:schemeClr val="tx1"/>
                </a:solidFill>
                <a:latin typeface="Monlam Uni OuChan2"/>
                <a:ea typeface="Monlam Uni OuChan2"/>
                <a:cs typeface="Monlam Uni OuChan2"/>
                <a:sym typeface="Monlam Uni OuChan2"/>
              </a:rPr>
              <a:t>མེར་</a:t>
            </a:r>
            <a:r>
              <a:rPr dirty="0">
                <a:solidFill>
                  <a:schemeClr val="tx1"/>
                </a:solidFill>
                <a:latin typeface="Monlam Uni OuChan2"/>
                <a:ea typeface="Monlam Uni OuChan2"/>
                <a:cs typeface="Monlam Uni OuChan2"/>
                <a:sym typeface="Monlam Uni OuChan2"/>
              </a:rPr>
              <a:t>སྲེག</a:t>
            </a:r>
            <a:r>
              <a:rPr dirty="0">
                <a:latin typeface="Monlam Uni OuChan2"/>
                <a:ea typeface="Monlam Uni OuChan2"/>
                <a:cs typeface="Monlam Uni OuChan2"/>
                <a:sym typeface="Monlam Uni OuChan2"/>
              </a:rPr>
              <a:t>་པ། </a:t>
            </a:r>
            <a:r>
              <a:rPr sz="3000" dirty="0">
                <a:latin typeface="Monlam Uni OuChan2"/>
                <a:ea typeface="Monlam Uni OuChan2"/>
                <a:cs typeface="Monlam Uni OuChan2"/>
                <a:sym typeface="Monlam Uni OuChan2"/>
              </a:rPr>
              <a:t/>
            </a:r>
            <a:br>
              <a:rPr sz="3000" dirty="0">
                <a:latin typeface="Monlam Uni OuChan2"/>
                <a:ea typeface="Monlam Uni OuChan2"/>
                <a:cs typeface="Monlam Uni OuChan2"/>
                <a:sym typeface="Monlam Uni OuChan2"/>
              </a:rPr>
            </a:br>
            <a:r>
              <a:rPr sz="3000" dirty="0">
                <a:latin typeface="Monlam Uni OuChan2"/>
                <a:ea typeface="Monlam Uni OuChan2"/>
                <a:cs typeface="Monlam Uni OuChan2"/>
                <a:sym typeface="Monlam Uni OuChan2"/>
              </a:rPr>
              <a:t>			</a:t>
            </a:r>
            <a:r>
              <a:rPr dirty="0">
                <a:latin typeface="Monlam Uni OuChan2"/>
                <a:ea typeface="Monlam Uni OuChan2"/>
                <a:cs typeface="Monlam Uni OuChan2"/>
                <a:sym typeface="Monlam Uni OuChan2"/>
              </a:rPr>
              <a:t>༼རྡོ་སོལ། སྣུམ། རང་བྱུང་རླངས་རྫས།༽ </a:t>
            </a:r>
            <a:br>
              <a:rPr dirty="0">
                <a:latin typeface="Monlam Uni OuChan2"/>
                <a:ea typeface="Monlam Uni OuChan2"/>
                <a:cs typeface="Monlam Uni OuChan2"/>
                <a:sym typeface="Monlam Uni OuChan2"/>
              </a:rPr>
            </a:br>
            <a:r>
              <a:rPr sz="2400" dirty="0">
                <a:solidFill>
                  <a:schemeClr val="accent5"/>
                </a:solidFill>
                <a:latin typeface="Arial"/>
                <a:ea typeface="Arial"/>
                <a:cs typeface="Arial"/>
                <a:sym typeface="Arial"/>
              </a:rPr>
              <a:t>man made</a:t>
            </a:r>
            <a:r>
              <a:rPr dirty="0">
                <a:solidFill>
                  <a:schemeClr val="accent5"/>
                </a:solidFill>
                <a:latin typeface="Arial"/>
                <a:ea typeface="Arial"/>
                <a:cs typeface="Arial"/>
                <a:sym typeface="Arial"/>
              </a:rPr>
              <a:t> =&gt;</a:t>
            </a:r>
            <a:r>
              <a:rPr dirty="0">
                <a:solidFill>
                  <a:srgbClr val="FF3053"/>
                </a:solidFill>
                <a:latin typeface="Arial"/>
                <a:ea typeface="Arial"/>
                <a:cs typeface="Arial"/>
                <a:sym typeface="Arial"/>
              </a:rPr>
              <a:t> </a:t>
            </a:r>
            <a:r>
              <a:rPr lang="en-US" dirty="0">
                <a:solidFill>
                  <a:srgbClr val="FF3053"/>
                </a:solidFill>
                <a:latin typeface="Arial"/>
                <a:ea typeface="Arial"/>
                <a:cs typeface="Arial"/>
                <a:sym typeface="Arial"/>
              </a:rPr>
              <a:t>   </a:t>
            </a:r>
            <a:r>
              <a:rPr sz="2400" dirty="0">
                <a:latin typeface="Arial"/>
                <a:ea typeface="Arial"/>
                <a:cs typeface="Arial"/>
                <a:sym typeface="Arial"/>
              </a:rPr>
              <a:t>Burning of Fossil Fuels</a:t>
            </a:r>
            <a:r>
              <a:rPr dirty="0">
                <a:latin typeface="Arial"/>
                <a:ea typeface="Arial"/>
                <a:cs typeface="Arial"/>
                <a:sym typeface="Arial"/>
              </a:rPr>
              <a:t>	 </a:t>
            </a:r>
            <a:r>
              <a:rPr sz="2400" dirty="0">
                <a:latin typeface="Arial"/>
                <a:ea typeface="Arial"/>
                <a:cs typeface="Arial"/>
                <a:sym typeface="Arial"/>
              </a:rPr>
              <a:t>(coal, oil and natural gas)</a:t>
            </a:r>
          </a:p>
        </p:txBody>
      </p:sp>
      <p:sp>
        <p:nvSpPr>
          <p:cNvPr id="326" name="Shape 326"/>
          <p:cNvSpPr/>
          <p:nvPr/>
        </p:nvSpPr>
        <p:spPr>
          <a:xfrm>
            <a:off x="426918" y="2557250"/>
            <a:ext cx="8759408" cy="1201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06400">
              <a:lnSpc>
                <a:spcPct val="130000"/>
              </a:lnSpc>
              <a:tabLst>
                <a:tab pos="1520825" algn="l"/>
              </a:tabLst>
              <a:defRPr sz="2800"/>
            </a:pPr>
            <a:r>
              <a:rPr dirty="0">
                <a:solidFill>
                  <a:schemeClr val="accent2"/>
                </a:solidFill>
                <a:latin typeface="Monlam Uni OuChan2"/>
                <a:ea typeface="Monlam Uni OuChan2"/>
                <a:cs typeface="Monlam Uni OuChan2"/>
                <a:sym typeface="Monlam Uni OuChan2"/>
              </a:rPr>
              <a:t>རང་བྱུང་།</a:t>
            </a:r>
            <a:r>
              <a:rPr dirty="0">
                <a:solidFill>
                  <a:schemeClr val="accent2"/>
                </a:solidFill>
              </a:rPr>
              <a:t> 	=&gt;</a:t>
            </a:r>
            <a:r>
              <a:rPr dirty="0"/>
              <a:t>    </a:t>
            </a:r>
            <a:r>
              <a:rPr dirty="0">
                <a:latin typeface="Monlam Uni OuChan2"/>
                <a:ea typeface="Monlam Uni OuChan2"/>
                <a:cs typeface="Monlam Uni OuChan2"/>
                <a:sym typeface="Monlam Uni OuChan2"/>
              </a:rPr>
              <a:t>ཁར་སྦོན་རྡོ་རྣམས་ཇེ་ཞན་དུ་ཟད་པ།</a:t>
            </a:r>
            <a:r>
              <a:rPr dirty="0"/>
              <a:t/>
            </a:r>
            <a:br>
              <a:rPr dirty="0"/>
            </a:br>
            <a:r>
              <a:rPr sz="2400" dirty="0">
                <a:solidFill>
                  <a:schemeClr val="accent2"/>
                </a:solidFill>
                <a:latin typeface="Arial"/>
                <a:ea typeface="Arial"/>
                <a:cs typeface="Arial"/>
                <a:sym typeface="Arial"/>
              </a:rPr>
              <a:t>natural 	</a:t>
            </a:r>
            <a:r>
              <a:rPr dirty="0">
                <a:solidFill>
                  <a:schemeClr val="accent2"/>
                </a:solidFill>
                <a:latin typeface="Arial"/>
                <a:ea typeface="Arial"/>
                <a:cs typeface="Arial"/>
                <a:sym typeface="Arial"/>
              </a:rPr>
              <a:t>=&gt;</a:t>
            </a:r>
            <a:r>
              <a:rPr sz="2400" dirty="0">
                <a:solidFill>
                  <a:schemeClr val="accent2"/>
                </a:solidFill>
                <a:latin typeface="Arial"/>
                <a:ea typeface="Arial"/>
                <a:cs typeface="Arial"/>
                <a:sym typeface="Arial"/>
              </a:rPr>
              <a:t>  </a:t>
            </a:r>
            <a:r>
              <a:rPr sz="2400" dirty="0">
                <a:solidFill>
                  <a:srgbClr val="00A649"/>
                </a:solidFill>
                <a:latin typeface="Arial"/>
                <a:ea typeface="Arial"/>
                <a:cs typeface="Arial"/>
                <a:sym typeface="Arial"/>
              </a:rPr>
              <a:t>  </a:t>
            </a:r>
            <a:r>
              <a:rPr sz="2400" dirty="0">
                <a:latin typeface="Arial"/>
                <a:ea typeface="Arial"/>
                <a:cs typeface="Arial"/>
                <a:sym typeface="Arial"/>
              </a:rPr>
              <a:t>Weathering of Carbonate Rocks</a:t>
            </a:r>
          </a:p>
        </p:txBody>
      </p:sp>
      <p:sp>
        <p:nvSpPr>
          <p:cNvPr id="327" name="Shape 327"/>
          <p:cNvSpPr/>
          <p:nvPr/>
        </p:nvSpPr>
        <p:spPr>
          <a:xfrm>
            <a:off x="426918" y="5739526"/>
            <a:ext cx="8531150" cy="1201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30000"/>
              </a:lnSpc>
              <a:tabLst>
                <a:tab pos="1520825" algn="l"/>
              </a:tabLst>
              <a:defRPr sz="2800"/>
            </a:pPr>
            <a:r>
              <a:rPr sz="2600" dirty="0">
                <a:solidFill>
                  <a:schemeClr val="accent5"/>
                </a:solidFill>
                <a:latin typeface="Monlam Uni OuChan2"/>
                <a:ea typeface="Monlam Uni OuChan2"/>
                <a:cs typeface="Monlam Uni OuChan2"/>
                <a:sym typeface="Monlam Uni OuChan2"/>
              </a:rPr>
              <a:t>མིས་བཟོས་པ།</a:t>
            </a:r>
            <a:r>
              <a:rPr lang="de-CH" sz="2600" dirty="0">
                <a:solidFill>
                  <a:schemeClr val="accent5"/>
                </a:solidFill>
                <a:latin typeface="Monlam Uni OuChan2"/>
                <a:ea typeface="Monlam Uni OuChan2"/>
                <a:cs typeface="Monlam Uni OuChan2"/>
                <a:sym typeface="Monlam Uni OuChan2"/>
              </a:rPr>
              <a:t>	</a:t>
            </a:r>
            <a:r>
              <a:rPr dirty="0">
                <a:solidFill>
                  <a:schemeClr val="accent5"/>
                </a:solidFill>
              </a:rPr>
              <a:t>=&gt;</a:t>
            </a:r>
            <a:r>
              <a:rPr sz="2600" dirty="0">
                <a:latin typeface="Monlam Uni OuChan2"/>
                <a:ea typeface="Monlam Uni OuChan2"/>
                <a:cs typeface="Monlam Uni OuChan2"/>
                <a:sym typeface="Monlam Uni OuChan2"/>
              </a:rPr>
              <a:t> </a:t>
            </a:r>
            <a:r>
              <a:rPr lang="en-US" sz="2600" dirty="0">
                <a:latin typeface="Monlam Uni OuChan2"/>
                <a:ea typeface="Monlam Uni OuChan2"/>
                <a:cs typeface="Monlam Uni OuChan2"/>
                <a:sym typeface="Monlam Uni OuChan2"/>
              </a:rPr>
              <a:t>    </a:t>
            </a:r>
            <a:r>
              <a:rPr dirty="0">
                <a:solidFill>
                  <a:schemeClr val="tx1"/>
                </a:solidFill>
                <a:latin typeface="Monlam Uni OuChan2"/>
                <a:ea typeface="Monlam Uni OuChan2"/>
                <a:cs typeface="Monlam Uni OuChan2"/>
                <a:sym typeface="Monlam Uni OuChan2"/>
              </a:rPr>
              <a:t>ས་ཞིང་སྤྱོད་པའི་ཆེད་དུ་ནགས་ཚལ་མེ</a:t>
            </a:r>
            <a:r>
              <a:rPr lang="bo-CN" dirty="0">
                <a:solidFill>
                  <a:schemeClr val="tx1"/>
                </a:solidFill>
                <a:latin typeface="Monlam Uni OuChan2"/>
                <a:ea typeface="Monlam Uni OuChan2"/>
                <a:cs typeface="Monlam Uni OuChan2"/>
                <a:sym typeface="Monlam Uni OuChan2"/>
              </a:rPr>
              <a:t>ར</a:t>
            </a:r>
            <a:r>
              <a:rPr dirty="0">
                <a:solidFill>
                  <a:schemeClr val="tx1"/>
                </a:solidFill>
                <a:latin typeface="Monlam Uni OuChan2"/>
                <a:ea typeface="Monlam Uni OuChan2"/>
                <a:cs typeface="Monlam Uni OuChan2"/>
                <a:sym typeface="Monlam Uni OuChan2"/>
              </a:rPr>
              <a:t>་</a:t>
            </a:r>
            <a:r>
              <a:rPr dirty="0" err="1">
                <a:solidFill>
                  <a:schemeClr val="tx1"/>
                </a:solidFill>
                <a:latin typeface="Monlam Uni OuChan2"/>
                <a:ea typeface="Monlam Uni OuChan2"/>
                <a:cs typeface="Monlam Uni OuChan2"/>
                <a:sym typeface="Monlam Uni OuChan2"/>
              </a:rPr>
              <a:t>སྲེག་པ</a:t>
            </a:r>
            <a:r>
              <a:rPr lang="bo-CN" dirty="0">
                <a:solidFill>
                  <a:schemeClr val="tx1"/>
                </a:solidFill>
                <a:latin typeface="Monlam Uni OuChan2"/>
                <a:ea typeface="Monlam Uni OuChan2"/>
                <a:cs typeface="Monlam Uni OuChan2"/>
                <a:sym typeface="Monlam Uni OuChan2"/>
              </a:rPr>
              <a:t>།</a:t>
            </a:r>
            <a:r>
              <a:rPr dirty="0">
                <a:solidFill>
                  <a:schemeClr val="tx1"/>
                </a:solidFill>
              </a:rPr>
              <a:t/>
            </a:r>
            <a:br>
              <a:rPr dirty="0">
                <a:solidFill>
                  <a:schemeClr val="tx1"/>
                </a:solidFill>
              </a:rPr>
            </a:br>
            <a:r>
              <a:rPr sz="2400" dirty="0">
                <a:solidFill>
                  <a:schemeClr val="accent5"/>
                </a:solidFill>
                <a:latin typeface="Arial"/>
                <a:ea typeface="Arial"/>
                <a:cs typeface="Arial"/>
                <a:sym typeface="Arial"/>
              </a:rPr>
              <a:t>man made</a:t>
            </a:r>
            <a:r>
              <a:rPr dirty="0">
                <a:solidFill>
                  <a:schemeClr val="accent5"/>
                </a:solidFill>
                <a:latin typeface="Arial"/>
                <a:ea typeface="Arial"/>
                <a:cs typeface="Arial"/>
                <a:sym typeface="Arial"/>
              </a:rPr>
              <a:t> =&gt;</a:t>
            </a:r>
            <a:r>
              <a:rPr dirty="0">
                <a:solidFill>
                  <a:srgbClr val="FF3053"/>
                </a:solidFill>
                <a:latin typeface="Arial"/>
                <a:ea typeface="Arial"/>
                <a:cs typeface="Arial"/>
                <a:sym typeface="Arial"/>
              </a:rPr>
              <a:t> </a:t>
            </a:r>
            <a:r>
              <a:rPr lang="en-US" dirty="0">
                <a:solidFill>
                  <a:srgbClr val="FF3053"/>
                </a:solidFill>
                <a:latin typeface="Arial"/>
                <a:ea typeface="Arial"/>
                <a:cs typeface="Arial"/>
                <a:sym typeface="Arial"/>
              </a:rPr>
              <a:t>   </a:t>
            </a:r>
            <a:r>
              <a:rPr sz="2400" dirty="0">
                <a:latin typeface="Arial"/>
                <a:ea typeface="Arial"/>
                <a:cs typeface="Arial"/>
                <a:sym typeface="Arial"/>
              </a:rPr>
              <a:t>Burning Forests for Land-use</a:t>
            </a:r>
          </a:p>
        </p:txBody>
      </p:sp>
      <p:sp>
        <p:nvSpPr>
          <p:cNvPr id="328" name="Shape 328"/>
          <p:cNvSpPr/>
          <p:nvPr/>
        </p:nvSpPr>
        <p:spPr>
          <a:xfrm>
            <a:off x="426918" y="1318036"/>
            <a:ext cx="9941205" cy="12013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30000"/>
              </a:lnSpc>
              <a:tabLst>
                <a:tab pos="1520825" algn="l"/>
                <a:tab pos="2155825" algn="l"/>
              </a:tabLst>
              <a:defRPr sz="2800"/>
            </a:pPr>
            <a:r>
              <a:rPr dirty="0">
                <a:solidFill>
                  <a:schemeClr val="accent2"/>
                </a:solidFill>
                <a:latin typeface="Monlam Uni OuChan2"/>
                <a:ea typeface="Monlam Uni OuChan2"/>
                <a:cs typeface="Monlam Uni OuChan2"/>
                <a:sym typeface="Monlam Uni OuChan2"/>
              </a:rPr>
              <a:t>རང་བྱུང་།</a:t>
            </a:r>
            <a:r>
              <a:rPr lang="de-CH" dirty="0">
                <a:solidFill>
                  <a:srgbClr val="009639"/>
                </a:solidFill>
              </a:rPr>
              <a:t>	</a:t>
            </a:r>
            <a:r>
              <a:rPr dirty="0">
                <a:solidFill>
                  <a:schemeClr val="accent2"/>
                </a:solidFill>
              </a:rPr>
              <a:t>=&gt;</a:t>
            </a:r>
            <a:r>
              <a:rPr lang="de-CH" dirty="0">
                <a:solidFill>
                  <a:schemeClr val="accent2"/>
                </a:solidFill>
              </a:rPr>
              <a:t>		</a:t>
            </a:r>
            <a:r>
              <a:rPr dirty="0">
                <a:latin typeface="Monlam Uni OuChan2"/>
                <a:ea typeface="Monlam Uni OuChan2"/>
                <a:cs typeface="Monlam Uni OuChan2"/>
                <a:sym typeface="Monlam Uni OuChan2"/>
              </a:rPr>
              <a:t>དབྱུགས་འབྱིན་རྔུབ་(དབུགས་ཕྱིར་གཏོང་བ་)དང་རུལ་སྐྱོན།</a:t>
            </a:r>
            <a:r>
              <a:rPr dirty="0"/>
              <a:t/>
            </a:r>
            <a:br>
              <a:rPr dirty="0"/>
            </a:br>
            <a:r>
              <a:rPr sz="2400" dirty="0">
                <a:solidFill>
                  <a:schemeClr val="accent2"/>
                </a:solidFill>
                <a:latin typeface="Arial"/>
                <a:ea typeface="Arial"/>
                <a:cs typeface="Arial"/>
                <a:sym typeface="Arial"/>
              </a:rPr>
              <a:t>natural</a:t>
            </a:r>
            <a:r>
              <a:rPr lang="de-CH" sz="2400" dirty="0">
                <a:solidFill>
                  <a:schemeClr val="accent2"/>
                </a:solidFill>
                <a:latin typeface="Arial"/>
                <a:ea typeface="Arial"/>
                <a:cs typeface="Arial"/>
                <a:sym typeface="Arial"/>
              </a:rPr>
              <a:t>	</a:t>
            </a:r>
            <a:r>
              <a:rPr dirty="0">
                <a:solidFill>
                  <a:schemeClr val="accent2"/>
                </a:solidFill>
                <a:latin typeface="Arial"/>
                <a:ea typeface="Arial"/>
                <a:cs typeface="Arial"/>
                <a:sym typeface="Arial"/>
              </a:rPr>
              <a:t>=&gt;</a:t>
            </a:r>
            <a:r>
              <a:rPr lang="de-CH" dirty="0">
                <a:solidFill>
                  <a:schemeClr val="accent2"/>
                </a:solidFill>
                <a:latin typeface="Arial"/>
                <a:ea typeface="Arial"/>
                <a:cs typeface="Arial"/>
                <a:sym typeface="Arial"/>
              </a:rPr>
              <a:t>		</a:t>
            </a:r>
            <a:r>
              <a:rPr sz="2400" dirty="0">
                <a:latin typeface="Arial"/>
                <a:ea typeface="Arial"/>
                <a:cs typeface="Arial"/>
                <a:sym typeface="Arial"/>
              </a:rPr>
              <a:t>Respiration (Breathing out) and Decomposition</a:t>
            </a:r>
            <a:r>
              <a:rPr dirty="0">
                <a:latin typeface="Arial"/>
                <a:ea typeface="Arial"/>
                <a:cs typeface="Arial"/>
                <a:sym typeface="Arial"/>
              </a:rPr>
              <a:t> </a:t>
            </a:r>
          </a:p>
        </p:txBody>
      </p:sp>
      <p:sp>
        <p:nvSpPr>
          <p:cNvPr id="329" name="Shape 329"/>
          <p:cNvSpPr/>
          <p:nvPr/>
        </p:nvSpPr>
        <p:spPr>
          <a:xfrm>
            <a:off x="-63716" y="1281587"/>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3" animBg="1" advAuto="0"/>
      <p:bldP spid="326" grpId="2" animBg="1" advAuto="0"/>
      <p:bldP spid="327" grpId="4" animBg="1" advAuto="0"/>
      <p:bldP spid="328"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3" name="Shape 33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28</a:t>
            </a:fld>
            <a:endParaRPr/>
          </a:p>
        </p:txBody>
      </p:sp>
      <p:pic>
        <p:nvPicPr>
          <p:cNvPr id="334" name="elevCO2jridge.jpg"/>
          <p:cNvPicPr>
            <a:picLocks/>
          </p:cNvPicPr>
          <p:nvPr/>
        </p:nvPicPr>
        <p:blipFill>
          <a:blip r:embed="rId2"/>
          <a:stretch>
            <a:fillRect/>
          </a:stretch>
        </p:blipFill>
        <p:spPr>
          <a:xfrm>
            <a:off x="216370" y="623083"/>
            <a:ext cx="5168901" cy="3403601"/>
          </a:xfrm>
          <a:prstGeom prst="rect">
            <a:avLst/>
          </a:prstGeom>
          <a:ln w="12700">
            <a:miter lim="400000"/>
          </a:ln>
        </p:spPr>
      </p:pic>
      <p:pic>
        <p:nvPicPr>
          <p:cNvPr id="335" name="tooliktundralicor copy.jpg"/>
          <p:cNvPicPr>
            <a:picLocks/>
          </p:cNvPicPr>
          <p:nvPr/>
        </p:nvPicPr>
        <p:blipFill>
          <a:blip r:embed="rId3"/>
          <a:stretch>
            <a:fillRect/>
          </a:stretch>
        </p:blipFill>
        <p:spPr>
          <a:xfrm>
            <a:off x="4981222" y="3377886"/>
            <a:ext cx="4965701" cy="3606801"/>
          </a:xfrm>
          <a:prstGeom prst="rect">
            <a:avLst/>
          </a:prstGeom>
          <a:ln w="12700">
            <a:miter lim="400000"/>
          </a:ln>
        </p:spPr>
      </p:pic>
      <p:sp>
        <p:nvSpPr>
          <p:cNvPr id="336" name="Shape 336"/>
          <p:cNvSpPr/>
          <p:nvPr/>
        </p:nvSpPr>
        <p:spPr>
          <a:xfrm>
            <a:off x="684103" y="4947708"/>
            <a:ext cx="3302572"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buClr>
                <a:srgbClr val="FEEE00"/>
              </a:buClr>
              <a:buFont typeface="Times New Roman"/>
              <a:tabLst>
                <a:tab pos="838200" algn="l"/>
              </a:tabLst>
              <a:defRPr>
                <a:latin typeface="Arial"/>
                <a:ea typeface="Arial"/>
                <a:cs typeface="Arial"/>
                <a:sym typeface="Arial"/>
              </a:defRPr>
            </a:lvl1pPr>
          </a:lstStyle>
          <a:p>
            <a:r>
              <a:t>Global change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 name="Shape 338"/>
          <p:cNvSpPr>
            <a:spLocks noGrp="1"/>
          </p:cNvSpPr>
          <p:nvPr>
            <p:ph type="sldNum" sz="quarter" idx="2"/>
          </p:nvPr>
        </p:nvSpPr>
        <p:spPr>
          <a:xfrm flipH="1">
            <a:off x="4915189" y="7370566"/>
            <a:ext cx="59137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29</a:t>
            </a:fld>
            <a:endParaRPr dirty="0"/>
          </a:p>
        </p:txBody>
      </p:sp>
      <p:sp>
        <p:nvSpPr>
          <p:cNvPr id="339" name="Shape 339"/>
          <p:cNvSpPr/>
          <p:nvPr/>
        </p:nvSpPr>
        <p:spPr>
          <a:xfrm>
            <a:off x="407553" y="213041"/>
            <a:ext cx="3775072" cy="50270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nSpc>
                <a:spcPct val="100000"/>
              </a:lnSpc>
              <a:tabLst/>
              <a:defRPr sz="2600" b="1">
                <a:latin typeface="Arial"/>
                <a:ea typeface="Arial"/>
                <a:cs typeface="Arial"/>
                <a:sym typeface="Arial"/>
              </a:defRPr>
            </a:lvl1pPr>
          </a:lstStyle>
          <a:p>
            <a:r>
              <a:rPr dirty="0"/>
              <a:t>Oxygen </a:t>
            </a:r>
            <a:r>
              <a:rPr lang="en-US" dirty="0">
                <a:solidFill>
                  <a:srgbClr val="FF0000"/>
                </a:solidFill>
              </a:rPr>
              <a:t>-</a:t>
            </a:r>
            <a:r>
              <a:rPr lang="en-US" dirty="0"/>
              <a:t> </a:t>
            </a:r>
            <a:r>
              <a:rPr dirty="0"/>
              <a:t>Carbon Cycle</a:t>
            </a:r>
          </a:p>
        </p:txBody>
      </p:sp>
      <p:pic>
        <p:nvPicPr>
          <p:cNvPr id="340" name="droppedImage.png"/>
          <p:cNvPicPr>
            <a:picLocks noChangeAspect="1"/>
          </p:cNvPicPr>
          <p:nvPr/>
        </p:nvPicPr>
        <p:blipFill>
          <a:blip r:embed="rId2"/>
          <a:stretch>
            <a:fillRect/>
          </a:stretch>
        </p:blipFill>
        <p:spPr>
          <a:xfrm>
            <a:off x="476000" y="900318"/>
            <a:ext cx="9705372" cy="6470248"/>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rPr/>
              <a:t>3</a:t>
            </a:fld>
            <a:endParaRPr/>
          </a:p>
        </p:txBody>
      </p:sp>
      <p:sp>
        <p:nvSpPr>
          <p:cNvPr id="109" name="Shape 109"/>
          <p:cNvSpPr/>
          <p:nvPr/>
        </p:nvSpPr>
        <p:spPr>
          <a:xfrm>
            <a:off x="579081" y="2865692"/>
            <a:ext cx="3808772" cy="37377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30000"/>
              </a:lnSpc>
              <a:tabLst/>
              <a:defRPr sz="2400">
                <a:solidFill>
                  <a:srgbClr val="011993"/>
                </a:solidFill>
                <a:latin typeface="Monlam Uni OuChan2"/>
                <a:ea typeface="Monlam Uni OuChan2"/>
                <a:cs typeface="Monlam Uni OuChan2"/>
                <a:sym typeface="Monlam Uni OuChan2"/>
              </a:defRPr>
            </a:pPr>
            <a:r>
              <a:rPr dirty="0"/>
              <a:t>ཁོར་ཡུག་ངེས་ཅན་ཞིག་གི་རླུང་</a:t>
            </a:r>
            <a:r>
              <a:rPr dirty="0">
                <a:latin typeface="Helvetica"/>
                <a:ea typeface="Helvetica"/>
                <a:cs typeface="Helvetica"/>
                <a:sym typeface="Helvetica"/>
              </a:rPr>
              <a:t>ཁམས་</a:t>
            </a:r>
            <a:r>
              <a:rPr dirty="0"/>
              <a:t>དང་དེའི་དྲོད་ཚད། </a:t>
            </a:r>
            <a:r>
              <a:rPr dirty="0">
                <a:latin typeface="Helvetica"/>
                <a:ea typeface="Helvetica"/>
                <a:cs typeface="Helvetica"/>
                <a:sym typeface="Helvetica"/>
              </a:rPr>
              <a:t>རླན་ཚད། </a:t>
            </a:r>
            <a:r>
              <a:rPr dirty="0" err="1"/>
              <a:t>ལྷག་པ</a:t>
            </a:r>
            <a:r>
              <a:rPr dirty="0"/>
              <a:t>། རླུང་གི་གནོན་ཚད</a:t>
            </a:r>
            <a:r>
              <a:rPr dirty="0">
                <a:latin typeface="Helvetica"/>
                <a:ea typeface="Helvetica"/>
                <a:cs typeface="Helvetica"/>
                <a:sym typeface="Helvetica"/>
              </a:rPr>
              <a:t>།</a:t>
            </a:r>
            <a:r>
              <a:rPr dirty="0"/>
              <a:t> </a:t>
            </a:r>
            <a:r>
              <a:rPr dirty="0">
                <a:latin typeface="Helvetica"/>
                <a:ea typeface="Helvetica"/>
                <a:cs typeface="Helvetica"/>
                <a:sym typeface="Helvetica"/>
              </a:rPr>
              <a:t>ཉི་འོད། </a:t>
            </a:r>
          </a:p>
          <a:p>
            <a:pPr algn="l">
              <a:lnSpc>
                <a:spcPct val="130000"/>
              </a:lnSpc>
              <a:tabLst/>
              <a:defRPr sz="2400">
                <a:solidFill>
                  <a:srgbClr val="011993"/>
                </a:solidFill>
                <a:latin typeface="Monlam Uni OuChan2"/>
                <a:ea typeface="Monlam Uni OuChan2"/>
                <a:cs typeface="Monlam Uni OuChan2"/>
                <a:sym typeface="Monlam Uni OuChan2"/>
              </a:defRPr>
            </a:pPr>
            <a:r>
              <a:rPr dirty="0"/>
              <a:t>སོགས་དུས་ཡུན་</a:t>
            </a:r>
            <a:r>
              <a:rPr dirty="0">
                <a:latin typeface="Helvetica"/>
                <a:ea typeface="Helvetica"/>
                <a:cs typeface="Helvetica"/>
                <a:sym typeface="Helvetica"/>
              </a:rPr>
              <a:t>ཡུང་ཙམ་</a:t>
            </a:r>
            <a:r>
              <a:rPr dirty="0"/>
              <a:t>ཞིག་ལ་གོ</a:t>
            </a:r>
            <a:r>
              <a:rPr dirty="0">
                <a:latin typeface="Monlam Uni OuChan3"/>
                <a:ea typeface="Monlam Uni OuChan3"/>
                <a:cs typeface="Monlam Uni OuChan3"/>
                <a:sym typeface="Monlam Uni OuChan3"/>
              </a:rPr>
              <a:t> </a:t>
            </a:r>
            <a:r>
              <a:rPr dirty="0"/>
              <a:t/>
            </a:r>
            <a:br>
              <a:rPr dirty="0"/>
            </a:br>
            <a:r>
              <a:rPr dirty="0">
                <a:latin typeface="Arial"/>
                <a:ea typeface="Arial"/>
                <a:cs typeface="Arial"/>
                <a:sym typeface="Arial"/>
              </a:rPr>
              <a:t>I</a:t>
            </a:r>
            <a:r>
              <a:rPr sz="2200" dirty="0">
                <a:latin typeface="Arial"/>
                <a:ea typeface="Arial"/>
                <a:cs typeface="Arial"/>
                <a:sym typeface="Arial"/>
              </a:rPr>
              <a:t>s the state of the atmosphere with respect to temperature, humidity, wind, air pressure, sunshine, etc.</a:t>
            </a:r>
            <a:br>
              <a:rPr sz="2200" dirty="0">
                <a:latin typeface="Arial"/>
                <a:ea typeface="Arial"/>
                <a:cs typeface="Arial"/>
                <a:sym typeface="Arial"/>
              </a:rPr>
            </a:br>
            <a:r>
              <a:rPr sz="2200" b="1" dirty="0">
                <a:latin typeface="Arial"/>
                <a:ea typeface="Arial"/>
                <a:cs typeface="Arial"/>
                <a:sym typeface="Arial"/>
              </a:rPr>
              <a:t>at the moment</a:t>
            </a:r>
          </a:p>
        </p:txBody>
      </p:sp>
      <p:sp>
        <p:nvSpPr>
          <p:cNvPr id="110" name="Shape 110"/>
          <p:cNvSpPr/>
          <p:nvPr/>
        </p:nvSpPr>
        <p:spPr>
          <a:xfrm>
            <a:off x="5195302" y="2798107"/>
            <a:ext cx="4233516" cy="361124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lnSpc>
                <a:spcPct val="100000"/>
              </a:lnSpc>
              <a:tabLst/>
              <a:defRPr sz="2400">
                <a:solidFill>
                  <a:srgbClr val="F62402"/>
                </a:solidFill>
                <a:latin typeface="Monlam Uni OuChan2"/>
                <a:ea typeface="Monlam Uni OuChan2"/>
                <a:cs typeface="Monlam Uni OuChan2"/>
                <a:sym typeface="Monlam Uni OuChan2"/>
              </a:defRPr>
            </a:pPr>
            <a:r>
              <a:rPr dirty="0"/>
              <a:t>དུས་ཚོད་རྒྱུན་རིང་པོ་ཞིག་གི་དྲོད་ཚད།</a:t>
            </a:r>
            <a:r>
              <a:rPr lang="en-US" dirty="0"/>
              <a:t> </a:t>
            </a:r>
            <a:r>
              <a:rPr dirty="0"/>
              <a:t>རླན་ཚད། ལྷག་པ། རླུང་གི་གནོན་ཚད། ཉི་འོད། </a:t>
            </a:r>
            <a:r>
              <a:rPr lang="de-CH" dirty="0"/>
              <a:t/>
            </a:r>
            <a:br>
              <a:rPr lang="de-CH" dirty="0"/>
            </a:br>
            <a:r>
              <a:rPr dirty="0"/>
              <a:t>སོགས</a:t>
            </a:r>
            <a:r>
              <a:rPr lang="bo-CN" dirty="0"/>
              <a:t>་</a:t>
            </a:r>
            <a:r>
              <a:rPr dirty="0"/>
              <a:t>ས་ཁུལ་ཞིག་གི་ལོ་ངོ་ </a:t>
            </a:r>
            <a:r>
              <a:rPr lang="en-US" dirty="0"/>
              <a:t/>
            </a:r>
            <a:br>
              <a:rPr lang="en-US" dirty="0"/>
            </a:br>
            <a:r>
              <a:rPr dirty="0"/>
              <a:t>༣༠ རིང་གི་ཆ་སྙོམ་གྱི་གྲངས་མཐོ་ལ་གོ</a:t>
            </a:r>
            <a:br>
              <a:rPr dirty="0"/>
            </a:br>
            <a:r>
              <a:rPr sz="2200" dirty="0">
                <a:latin typeface="Arial"/>
                <a:ea typeface="Arial"/>
                <a:cs typeface="Arial"/>
                <a:sym typeface="Arial"/>
              </a:rPr>
              <a:t>Is the composite weather conditions of a region, as temperature, humidity, winds, air pressure, sunshine, etc. </a:t>
            </a:r>
            <a:r>
              <a:rPr sz="2200" b="1" dirty="0">
                <a:latin typeface="Arial"/>
                <a:ea typeface="Arial"/>
                <a:cs typeface="Arial"/>
                <a:sym typeface="Arial"/>
              </a:rPr>
              <a:t>averaged over a series of 30 years</a:t>
            </a:r>
          </a:p>
        </p:txBody>
      </p:sp>
      <p:sp>
        <p:nvSpPr>
          <p:cNvPr id="111" name="Shape 111"/>
          <p:cNvSpPr/>
          <p:nvPr/>
        </p:nvSpPr>
        <p:spPr>
          <a:xfrm>
            <a:off x="0" y="767720"/>
            <a:ext cx="4473155" cy="15132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ct val="150000"/>
              </a:lnSpc>
              <a:spcAft>
                <a:spcPts val="1200"/>
              </a:spcAft>
              <a:tabLst>
                <a:tab pos="838200" algn="l"/>
              </a:tabLst>
              <a:defRPr b="1">
                <a:solidFill>
                  <a:srgbClr val="011993"/>
                </a:solidFill>
              </a:defRPr>
            </a:pPr>
            <a:r>
              <a:rPr sz="2800" b="1" dirty="0">
                <a:latin typeface="Monlam Uni OuChan2"/>
                <a:ea typeface="Monlam Uni OuChan2"/>
                <a:cs typeface="Monlam Uni OuChan2"/>
                <a:sym typeface="Monlam Uni OuChan2"/>
              </a:rPr>
              <a:t>གནམ་གཤིས། ༼</a:t>
            </a:r>
            <a:r>
              <a:rPr sz="2800" b="1" dirty="0" err="1">
                <a:latin typeface="Monlam Uni OuChan2"/>
                <a:ea typeface="Monlam Uni OuChan2"/>
                <a:cs typeface="Monlam Uni OuChan2"/>
                <a:sym typeface="Monlam Uni OuChan2"/>
              </a:rPr>
              <a:t>ཡུལ་དུས་བྱེ་བྲག་པ</a:t>
            </a:r>
            <a:r>
              <a:rPr sz="2800" b="1" dirty="0">
                <a:latin typeface="Monlam Uni OuChan2"/>
                <a:ea typeface="Monlam Uni OuChan2"/>
                <a:cs typeface="Monlam Uni OuChan2"/>
                <a:sym typeface="Monlam Uni OuChan2"/>
              </a:rPr>
              <a:t>།༽</a:t>
            </a:r>
            <a:endParaRPr lang="en-US" sz="2800" b="1" dirty="0">
              <a:latin typeface="Monlam Uni OuChan2"/>
              <a:ea typeface="Monlam Uni OuChan2"/>
              <a:cs typeface="Monlam Uni OuChan2"/>
              <a:sym typeface="Monlam Uni OuChan2"/>
            </a:endParaRPr>
          </a:p>
          <a:p>
            <a:pPr>
              <a:lnSpc>
                <a:spcPct val="150000"/>
              </a:lnSpc>
              <a:spcAft>
                <a:spcPts val="1200"/>
              </a:spcAft>
              <a:tabLst>
                <a:tab pos="838200" algn="l"/>
              </a:tabLst>
              <a:defRPr b="1">
                <a:solidFill>
                  <a:srgbClr val="011993"/>
                </a:solidFill>
              </a:defRPr>
            </a:pPr>
            <a:r>
              <a:rPr sz="2800" dirty="0">
                <a:latin typeface="Arial"/>
                <a:ea typeface="Arial"/>
                <a:cs typeface="Arial"/>
                <a:sym typeface="Arial"/>
              </a:rPr>
              <a:t>Weather</a:t>
            </a:r>
          </a:p>
        </p:txBody>
      </p:sp>
      <p:grpSp>
        <p:nvGrpSpPr>
          <p:cNvPr id="114" name="Group 114"/>
          <p:cNvGrpSpPr/>
          <p:nvPr/>
        </p:nvGrpSpPr>
        <p:grpSpPr>
          <a:xfrm>
            <a:off x="3997053" y="845614"/>
            <a:ext cx="4994601" cy="1359346"/>
            <a:chOff x="-1" y="-107228"/>
            <a:chExt cx="4994600" cy="1359344"/>
          </a:xfrm>
        </p:grpSpPr>
        <p:sp>
          <p:nvSpPr>
            <p:cNvPr id="112" name="Shape 112"/>
            <p:cNvSpPr/>
            <p:nvPr/>
          </p:nvSpPr>
          <p:spPr>
            <a:xfrm flipH="1" flipV="1">
              <a:off x="-1" y="801515"/>
              <a:ext cx="1707529" cy="1"/>
            </a:xfrm>
            <a:prstGeom prst="line">
              <a:avLst/>
            </a:prstGeom>
            <a:noFill/>
            <a:ln w="63500" cap="flat">
              <a:solidFill>
                <a:srgbClr val="000000"/>
              </a:solidFill>
              <a:prstDash val="solid"/>
              <a:miter lim="400000"/>
              <a:headEnd type="triangle" w="med" len="med"/>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113" name="Shape 113"/>
            <p:cNvSpPr/>
            <p:nvPr/>
          </p:nvSpPr>
          <p:spPr>
            <a:xfrm>
              <a:off x="1750122" y="-107228"/>
              <a:ext cx="3244477" cy="13593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50000"/>
                </a:lnSpc>
                <a:tabLst>
                  <a:tab pos="838200" algn="l"/>
                </a:tabLst>
                <a:defRPr b="1">
                  <a:solidFill>
                    <a:srgbClr val="F62402"/>
                  </a:solidFill>
                </a:defRPr>
              </a:pPr>
              <a:r>
                <a:rPr sz="2800" b="1" dirty="0">
                  <a:latin typeface="Monlam Uni OuChan2"/>
                  <a:ea typeface="Monlam Uni OuChan2"/>
                  <a:cs typeface="Monlam Uni OuChan2"/>
                  <a:sym typeface="Monlam Uni OuChan2"/>
                </a:rPr>
                <a:t>གནམ་གཤིས།  ༼སྤྱི་ཡོངས།༽</a:t>
              </a:r>
              <a:r>
                <a:rPr sz="2800" dirty="0"/>
                <a:t/>
              </a:r>
              <a:br>
                <a:rPr sz="2800" dirty="0"/>
              </a:br>
              <a:r>
                <a:rPr sz="2800" dirty="0">
                  <a:latin typeface="Arial"/>
                  <a:ea typeface="Arial"/>
                  <a:cs typeface="Arial"/>
                  <a:sym typeface="Arial"/>
                </a:rPr>
                <a:t>Climate</a:t>
              </a:r>
            </a:p>
          </p:txBody>
        </p:sp>
      </p:grpSp>
      <p:sp>
        <p:nvSpPr>
          <p:cNvPr id="115" name="Shape 115"/>
          <p:cNvSpPr/>
          <p:nvPr/>
        </p:nvSpPr>
        <p:spPr>
          <a:xfrm>
            <a:off x="3081757" y="-3260"/>
            <a:ext cx="3217227"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800" b="1"/>
            </a:pPr>
            <a:r>
              <a:rPr sz="3200" b="1" dirty="0" err="1">
                <a:latin typeface="Monlam Uni OuChan2"/>
                <a:ea typeface="Monlam Uni OuChan2"/>
                <a:cs typeface="Monlam Uni OuChan2"/>
                <a:sym typeface="Monlam Uni OuChan2"/>
              </a:rPr>
              <a:t>མཚན་ཉིད</a:t>
            </a:r>
            <a:r>
              <a:rPr sz="3200" b="1" dirty="0">
                <a:latin typeface="Monlam Uni OuChan2"/>
                <a:ea typeface="Monlam Uni OuChan2"/>
                <a:cs typeface="Monlam Uni OuChan2"/>
                <a:sym typeface="Monlam Uni OuChan2"/>
              </a:rPr>
              <a:t>།   </a:t>
            </a:r>
            <a:r>
              <a:rPr dirty="0">
                <a:latin typeface="Arial"/>
                <a:ea typeface="Arial"/>
                <a:cs typeface="Arial"/>
                <a:sym typeface="Arial"/>
              </a:rPr>
              <a:t>Definition</a:t>
            </a:r>
            <a:r>
              <a:rPr lang="en-IN" dirty="0">
                <a:latin typeface="Arial"/>
                <a:ea typeface="Arial"/>
                <a:cs typeface="Arial"/>
                <a:sym typeface="Arial"/>
              </a:rPr>
              <a:t>s</a:t>
            </a:r>
            <a:endParaRPr dirty="0">
              <a:latin typeface="Arial"/>
              <a:ea typeface="Arial"/>
              <a:cs typeface="Arial"/>
              <a:sym typeface="Arial"/>
            </a:endParaRPr>
          </a:p>
        </p:txBody>
      </p:sp>
      <p:sp>
        <p:nvSpPr>
          <p:cNvPr id="116" name="Shape 116"/>
          <p:cNvSpPr/>
          <p:nvPr/>
        </p:nvSpPr>
        <p:spPr>
          <a:xfrm>
            <a:off x="-63716" y="7718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3" animBg="1" advAuto="0"/>
      <p:bldP spid="110" grpId="4" animBg="1" advAuto="0"/>
      <p:bldP spid="111" grpId="1" animBg="1" advAuto="0"/>
      <p:bldP spid="114"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 name="Shape 342"/>
          <p:cNvSpPr>
            <a:spLocks noGrp="1"/>
          </p:cNvSpPr>
          <p:nvPr>
            <p:ph type="sldNum" sz="quarter" idx="2"/>
          </p:nvPr>
        </p:nvSpPr>
        <p:spPr>
          <a:xfrm flipH="1">
            <a:off x="4886107" y="7366000"/>
            <a:ext cx="310714"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30</a:t>
            </a:fld>
            <a:endParaRPr dirty="0"/>
          </a:p>
        </p:txBody>
      </p:sp>
      <p:sp>
        <p:nvSpPr>
          <p:cNvPr id="343" name="Shape 343"/>
          <p:cNvSpPr/>
          <p:nvPr/>
        </p:nvSpPr>
        <p:spPr>
          <a:xfrm>
            <a:off x="381977" y="1260837"/>
            <a:ext cx="7809758"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lnSpc>
                <a:spcPct val="150000"/>
              </a:lnSpc>
              <a:tabLst/>
              <a:defRPr sz="2400">
                <a:solidFill>
                  <a:srgbClr val="FF2600"/>
                </a:solidFill>
                <a:latin typeface="Microsoft Himalaya"/>
                <a:ea typeface="Microsoft Himalaya"/>
                <a:cs typeface="Microsoft Himalaya"/>
                <a:sym typeface="Microsoft Himalaya"/>
              </a:defRPr>
            </a:pPr>
            <a:r>
              <a:rPr sz="2800" dirty="0">
                <a:solidFill>
                  <a:srgbClr val="000000"/>
                </a:solidFill>
                <a:latin typeface="Monlam Uni OuChan2"/>
                <a:ea typeface="Monlam Uni OuChan2"/>
                <a:cs typeface="Monlam Uni OuChan2"/>
                <a:sym typeface="Monlam Uni OuChan2"/>
              </a:rPr>
              <a:t>ཉི་འོད་ནི་གོ་ལའི་ནང་ཚེ་སྲོག་སྒྲུབ་བྱེད་ཀྱི་ནུས་པའི་འབྱུང་ཁུངས་གཙོ་བོ་དེ་ཡིན།</a:t>
            </a:r>
            <a:r>
              <a:rPr dirty="0"/>
              <a:t/>
            </a:r>
            <a:br>
              <a:rPr dirty="0"/>
            </a:br>
            <a:r>
              <a:rPr dirty="0">
                <a:solidFill>
                  <a:srgbClr val="000000"/>
                </a:solidFill>
                <a:latin typeface="Arial"/>
                <a:ea typeface="Arial"/>
                <a:cs typeface="Arial"/>
                <a:sym typeface="Arial"/>
              </a:rPr>
              <a:t>Sunlight is the main source of energy for life on earth.</a:t>
            </a:r>
          </a:p>
        </p:txBody>
      </p:sp>
      <p:pic>
        <p:nvPicPr>
          <p:cNvPr id="344" name="droppedImage.png"/>
          <p:cNvPicPr>
            <a:picLocks noChangeAspect="1"/>
          </p:cNvPicPr>
          <p:nvPr/>
        </p:nvPicPr>
        <p:blipFill>
          <a:blip r:embed="rId2"/>
          <a:stretch>
            <a:fillRect/>
          </a:stretch>
        </p:blipFill>
        <p:spPr>
          <a:xfrm>
            <a:off x="5778500" y="3970866"/>
            <a:ext cx="3860800" cy="3213101"/>
          </a:xfrm>
          <a:prstGeom prst="rect">
            <a:avLst/>
          </a:prstGeom>
          <a:ln w="12700">
            <a:miter lim="400000"/>
          </a:ln>
        </p:spPr>
      </p:pic>
      <p:sp>
        <p:nvSpPr>
          <p:cNvPr id="345" name="Shape 345"/>
          <p:cNvSpPr/>
          <p:nvPr/>
        </p:nvSpPr>
        <p:spPr>
          <a:xfrm>
            <a:off x="3808807" y="-183095"/>
            <a:ext cx="2585205"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3000">
                <a:latin typeface="Monlam Uni OuChan2"/>
                <a:ea typeface="Monlam Uni OuChan2"/>
                <a:cs typeface="Monlam Uni OuChan2"/>
                <a:sym typeface="Monlam Uni OuChan2"/>
              </a:defRPr>
            </a:pPr>
            <a:r>
              <a:rPr b="1" dirty="0"/>
              <a:t>འོད་ཀྱི་སྦྱོར་སྡེབ།</a:t>
            </a:r>
            <a:r>
              <a:rPr dirty="0"/>
              <a:t/>
            </a:r>
            <a:br>
              <a:rPr dirty="0"/>
            </a:br>
            <a:r>
              <a:rPr sz="2600" b="1" dirty="0">
                <a:latin typeface="Arial"/>
                <a:ea typeface="Arial"/>
                <a:cs typeface="Arial"/>
                <a:sym typeface="Arial"/>
              </a:rPr>
              <a:t>Photosynthesis</a:t>
            </a:r>
          </a:p>
        </p:txBody>
      </p:sp>
      <p:sp>
        <p:nvSpPr>
          <p:cNvPr id="346" name="Shape 346"/>
          <p:cNvSpPr/>
          <p:nvPr/>
        </p:nvSpPr>
        <p:spPr>
          <a:xfrm>
            <a:off x="-2493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347" name="Shape 347"/>
          <p:cNvSpPr/>
          <p:nvPr/>
        </p:nvSpPr>
        <p:spPr>
          <a:xfrm>
            <a:off x="381977" y="2405792"/>
            <a:ext cx="9076562" cy="36112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50000"/>
              </a:lnSpc>
              <a:tabLst/>
              <a:defRPr sz="2800">
                <a:latin typeface="Monlam Uni OuChan2"/>
                <a:ea typeface="Monlam Uni OuChan2"/>
                <a:cs typeface="Monlam Uni OuChan2"/>
                <a:sym typeface="Monlam Uni OuChan2"/>
              </a:defRPr>
            </a:pPr>
            <a:r>
              <a:rPr dirty="0"/>
              <a:t>འོད་ཀྱི་སྦྱོར་སྡེབ་ནི་རང་གསོ་སྐྱེ་ལྡན་རྣམས་ཀྱིས་ཉི་འོད་ཀྱི་ནུས་པ་དང་ཁར་སྦོན་འཚོ་རླུང་ཟུང་ལྡན་དང་ཆུ་བཅས་བེད་སྤྱོད་བྱེད་ནས་མངར་རྫས་དང་འཚོ་རླུང་བཟོས་པ་ལ་ཟེར།</a:t>
            </a:r>
            <a:endParaRPr lang="de-CH" dirty="0"/>
          </a:p>
          <a:p>
            <a:pPr algn="l">
              <a:lnSpc>
                <a:spcPct val="100000"/>
              </a:lnSpc>
              <a:tabLst/>
              <a:defRPr sz="2800">
                <a:latin typeface="Monlam Uni OuChan2"/>
                <a:ea typeface="Monlam Uni OuChan2"/>
                <a:cs typeface="Monlam Uni OuChan2"/>
                <a:sym typeface="Monlam Uni OuChan2"/>
              </a:defRPr>
            </a:pPr>
            <a:endParaRPr lang="de-CH" sz="2400" dirty="0">
              <a:latin typeface="Arial"/>
              <a:ea typeface="Arial"/>
              <a:cs typeface="Arial"/>
              <a:sym typeface="Arial"/>
            </a:endParaRPr>
          </a:p>
          <a:p>
            <a:pPr algn="l">
              <a:lnSpc>
                <a:spcPct val="100000"/>
              </a:lnSpc>
              <a:tabLst/>
              <a:defRPr sz="2800">
                <a:latin typeface="Monlam Uni OuChan2"/>
                <a:ea typeface="Monlam Uni OuChan2"/>
                <a:cs typeface="Monlam Uni OuChan2"/>
                <a:sym typeface="Monlam Uni OuChan2"/>
              </a:defRPr>
            </a:pPr>
            <a:r>
              <a:rPr sz="2400" dirty="0">
                <a:latin typeface="Arial"/>
                <a:ea typeface="Arial"/>
                <a:cs typeface="Arial"/>
                <a:sym typeface="Arial"/>
              </a:rPr>
              <a:t>Photosynthesis is the process by</a:t>
            </a:r>
            <a:br>
              <a:rPr sz="2400" dirty="0">
                <a:latin typeface="Arial"/>
                <a:ea typeface="Arial"/>
                <a:cs typeface="Arial"/>
                <a:sym typeface="Arial"/>
              </a:rPr>
            </a:br>
            <a:r>
              <a:rPr sz="2400" dirty="0">
                <a:latin typeface="Arial"/>
                <a:ea typeface="Arial"/>
                <a:cs typeface="Arial"/>
                <a:sym typeface="Arial"/>
              </a:rPr>
              <a:t>which autotrophic organisms use</a:t>
            </a:r>
            <a:br>
              <a:rPr sz="2400" dirty="0">
                <a:latin typeface="Arial"/>
                <a:ea typeface="Arial"/>
                <a:cs typeface="Arial"/>
                <a:sym typeface="Arial"/>
              </a:rPr>
            </a:br>
            <a:r>
              <a:rPr lang="en-US" sz="2400" dirty="0">
                <a:solidFill>
                  <a:schemeClr val="tx1"/>
                </a:solidFill>
                <a:latin typeface="Arial"/>
                <a:ea typeface="Arial"/>
                <a:cs typeface="Arial"/>
                <a:sym typeface="Arial"/>
              </a:rPr>
              <a:t>sun</a:t>
            </a:r>
            <a:r>
              <a:rPr sz="2400" dirty="0">
                <a:solidFill>
                  <a:schemeClr val="tx1"/>
                </a:solidFill>
                <a:latin typeface="Arial"/>
                <a:ea typeface="Arial"/>
                <a:cs typeface="Arial"/>
                <a:sym typeface="Arial"/>
              </a:rPr>
              <a:t>light </a:t>
            </a:r>
            <a:r>
              <a:rPr sz="2400" dirty="0">
                <a:latin typeface="Arial"/>
                <a:ea typeface="Arial"/>
                <a:cs typeface="Arial"/>
                <a:sym typeface="Arial"/>
              </a:rPr>
              <a:t>energy to make sugar and</a:t>
            </a:r>
            <a:br>
              <a:rPr sz="2400" dirty="0">
                <a:latin typeface="Arial"/>
                <a:ea typeface="Arial"/>
                <a:cs typeface="Arial"/>
                <a:sym typeface="Arial"/>
              </a:rPr>
            </a:br>
            <a:r>
              <a:rPr sz="2400" dirty="0">
                <a:latin typeface="Arial"/>
                <a:ea typeface="Arial"/>
                <a:cs typeface="Arial"/>
                <a:sym typeface="Arial"/>
              </a:rPr>
              <a:t>oxygen gas from carbon dioxide</a:t>
            </a:r>
            <a:br>
              <a:rPr sz="2400" dirty="0">
                <a:latin typeface="Arial"/>
                <a:ea typeface="Arial"/>
                <a:cs typeface="Arial"/>
                <a:sym typeface="Arial"/>
              </a:rPr>
            </a:br>
            <a:r>
              <a:rPr sz="2400" dirty="0">
                <a:latin typeface="Arial"/>
                <a:ea typeface="Arial"/>
                <a:cs typeface="Arial"/>
                <a:sym typeface="Arial"/>
              </a:rPr>
              <a:t>and water.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4" grpId="3" animBg="1" advAuto="0"/>
      <p:bldP spid="347"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9" name="droppedImage.png"/>
          <p:cNvPicPr>
            <a:picLocks noChangeAspect="1"/>
          </p:cNvPicPr>
          <p:nvPr/>
        </p:nvPicPr>
        <p:blipFill>
          <a:blip r:embed="rId2"/>
          <a:stretch>
            <a:fillRect/>
          </a:stretch>
        </p:blipFill>
        <p:spPr>
          <a:xfrm>
            <a:off x="0" y="3236352"/>
            <a:ext cx="10172700" cy="4127501"/>
          </a:xfrm>
          <a:prstGeom prst="rect">
            <a:avLst/>
          </a:prstGeom>
          <a:ln w="12700">
            <a:miter lim="400000"/>
          </a:ln>
        </p:spPr>
      </p:pic>
      <p:sp>
        <p:nvSpPr>
          <p:cNvPr id="350" name="Shape 350"/>
          <p:cNvSpPr>
            <a:spLocks noGrp="1"/>
          </p:cNvSpPr>
          <p:nvPr>
            <p:ph type="sldNum" sz="quarter" idx="2"/>
          </p:nvPr>
        </p:nvSpPr>
        <p:spPr>
          <a:xfrm>
            <a:off x="4875542"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31</a:t>
            </a:fld>
            <a:endParaRPr dirty="0"/>
          </a:p>
        </p:txBody>
      </p:sp>
      <p:sp>
        <p:nvSpPr>
          <p:cNvPr id="351" name="Shape 351"/>
          <p:cNvSpPr/>
          <p:nvPr/>
        </p:nvSpPr>
        <p:spPr>
          <a:xfrm>
            <a:off x="609600" y="1892300"/>
            <a:ext cx="91567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l" defTabSz="914400">
              <a:lnSpc>
                <a:spcPct val="100000"/>
              </a:lnSpc>
              <a:spcBef>
                <a:spcPts val="700"/>
              </a:spcBef>
              <a:tabLst/>
              <a:defRPr sz="2400">
                <a:uFill>
                  <a:solidFill>
                    <a:srgbClr val="011993"/>
                  </a:solidFill>
                </a:uFill>
              </a:defRPr>
            </a:lvl1pPr>
          </a:lstStyle>
          <a:p>
            <a:r>
              <a:t>• Chlorophyll vibrates and causes water to break apart.</a:t>
            </a:r>
          </a:p>
        </p:txBody>
      </p:sp>
      <p:sp>
        <p:nvSpPr>
          <p:cNvPr id="352" name="Shape 352"/>
          <p:cNvSpPr/>
          <p:nvPr/>
        </p:nvSpPr>
        <p:spPr>
          <a:xfrm>
            <a:off x="609600" y="2362200"/>
            <a:ext cx="7785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l" defTabSz="914400">
              <a:lnSpc>
                <a:spcPct val="100000"/>
              </a:lnSpc>
              <a:spcBef>
                <a:spcPts val="700"/>
              </a:spcBef>
              <a:tabLst/>
              <a:defRPr sz="2400">
                <a:uFill>
                  <a:solidFill>
                    <a:srgbClr val="011993"/>
                  </a:solidFill>
                </a:uFill>
              </a:defRPr>
            </a:lvl1pPr>
          </a:lstStyle>
          <a:p>
            <a:r>
              <a:t>• Oxygen is released into air</a:t>
            </a:r>
          </a:p>
        </p:txBody>
      </p:sp>
      <p:sp>
        <p:nvSpPr>
          <p:cNvPr id="353" name="Shape 353"/>
          <p:cNvSpPr/>
          <p:nvPr/>
        </p:nvSpPr>
        <p:spPr>
          <a:xfrm>
            <a:off x="609600" y="1422400"/>
            <a:ext cx="93472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l" defTabSz="914400">
              <a:lnSpc>
                <a:spcPct val="100000"/>
              </a:lnSpc>
              <a:spcBef>
                <a:spcPts val="700"/>
              </a:spcBef>
              <a:tabLst/>
              <a:defRPr sz="2400">
                <a:uFill>
                  <a:solidFill>
                    <a:srgbClr val="011993"/>
                  </a:solidFill>
                </a:uFill>
              </a:defRPr>
            </a:lvl1pPr>
          </a:lstStyle>
          <a:p>
            <a:r>
              <a:t>• Light hits reaction centers of chlorophyll, found in chloroplasts</a:t>
            </a:r>
          </a:p>
        </p:txBody>
      </p:sp>
      <p:sp>
        <p:nvSpPr>
          <p:cNvPr id="354" name="Shape 354"/>
          <p:cNvSpPr/>
          <p:nvPr/>
        </p:nvSpPr>
        <p:spPr>
          <a:xfrm>
            <a:off x="7759700" y="3327400"/>
            <a:ext cx="2233660"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914400">
              <a:lnSpc>
                <a:spcPct val="90000"/>
              </a:lnSpc>
              <a:buClr>
                <a:srgbClr val="000000"/>
              </a:buClr>
              <a:buFont typeface="Arial"/>
              <a:tabLst/>
              <a:defRPr sz="1800" b="1">
                <a:uFill>
                  <a:solidFill>
                    <a:srgbClr val="000000"/>
                  </a:solidFill>
                </a:uFill>
                <a:latin typeface="Arial"/>
                <a:ea typeface="Arial"/>
                <a:cs typeface="Arial"/>
                <a:sym typeface="Arial"/>
              </a:defRPr>
            </a:lvl1pPr>
          </a:lstStyle>
          <a:p>
            <a:r>
              <a:t>MESOPHYLL CELL</a:t>
            </a:r>
          </a:p>
        </p:txBody>
      </p:sp>
      <p:sp>
        <p:nvSpPr>
          <p:cNvPr id="355" name="Shape 355"/>
          <p:cNvSpPr/>
          <p:nvPr/>
        </p:nvSpPr>
        <p:spPr>
          <a:xfrm>
            <a:off x="6624938" y="4656859"/>
            <a:ext cx="990601" cy="35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l" defTabSz="914400">
              <a:lnSpc>
                <a:spcPct val="90000"/>
              </a:lnSpc>
              <a:buClr>
                <a:srgbClr val="000000"/>
              </a:buClr>
              <a:buFont typeface="Arial"/>
              <a:tabLst/>
              <a:defRPr sz="1200" b="1">
                <a:uFill>
                  <a:solidFill>
                    <a:srgbClr val="000000"/>
                  </a:solidFill>
                </a:uFill>
                <a:latin typeface="Arial"/>
                <a:ea typeface="Arial"/>
                <a:cs typeface="Arial"/>
                <a:sym typeface="Arial"/>
              </a:defRPr>
            </a:lvl1pPr>
          </a:lstStyle>
          <a:p>
            <a:r>
              <a:t>Mesophyll</a:t>
            </a:r>
          </a:p>
        </p:txBody>
      </p:sp>
      <p:sp>
        <p:nvSpPr>
          <p:cNvPr id="356" name="Shape 356"/>
          <p:cNvSpPr/>
          <p:nvPr/>
        </p:nvSpPr>
        <p:spPr>
          <a:xfrm>
            <a:off x="6400800" y="4305300"/>
            <a:ext cx="194278" cy="1066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ln w="15240">
            <a:solidFill>
              <a:srgbClr val="000000"/>
            </a:solidFill>
          </a:ln>
        </p:spPr>
        <p:txBody>
          <a:bodyPr lIns="50800" tIns="50800" rIns="50800" bIns="50800" anchor="ctr"/>
          <a:lstStyle/>
          <a:p>
            <a:pPr marL="40639" marR="40639" algn="l" defTabSz="914400">
              <a:lnSpc>
                <a:spcPct val="100000"/>
              </a:lnSpc>
              <a:tabLst/>
              <a:defRPr sz="1800">
                <a:uFill>
                  <a:solidFill>
                    <a:srgbClr val="000000"/>
                  </a:solidFill>
                </a:uFill>
                <a:latin typeface="Arial"/>
                <a:ea typeface="Arial"/>
                <a:cs typeface="Arial"/>
                <a:sym typeface="Arial"/>
              </a:defRPr>
            </a:pPr>
            <a:endParaRPr/>
          </a:p>
        </p:txBody>
      </p:sp>
      <p:sp>
        <p:nvSpPr>
          <p:cNvPr id="357" name="Shape 357"/>
          <p:cNvSpPr/>
          <p:nvPr/>
        </p:nvSpPr>
        <p:spPr>
          <a:xfrm>
            <a:off x="3316287" y="3309937"/>
            <a:ext cx="2707827"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914400">
              <a:lnSpc>
                <a:spcPct val="90000"/>
              </a:lnSpc>
              <a:buClr>
                <a:srgbClr val="000000"/>
              </a:buClr>
              <a:buFont typeface="Arial"/>
              <a:tabLst/>
              <a:defRPr sz="1800" b="1">
                <a:uFill>
                  <a:solidFill>
                    <a:srgbClr val="000000"/>
                  </a:solidFill>
                </a:uFill>
              </a:defRPr>
            </a:lvl1pPr>
          </a:lstStyle>
          <a:p>
            <a:r>
              <a:t>LEAF CROSS SECTION</a:t>
            </a:r>
          </a:p>
        </p:txBody>
      </p:sp>
      <p:sp>
        <p:nvSpPr>
          <p:cNvPr id="358" name="Shape 358"/>
          <p:cNvSpPr/>
          <p:nvPr/>
        </p:nvSpPr>
        <p:spPr>
          <a:xfrm>
            <a:off x="2044700" y="3848100"/>
            <a:ext cx="751778"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algn="l" defTabSz="914400">
              <a:lnSpc>
                <a:spcPct val="90000"/>
              </a:lnSpc>
              <a:buClr>
                <a:srgbClr val="000000"/>
              </a:buClr>
              <a:buFont typeface="Arial"/>
              <a:tabLst/>
              <a:defRPr sz="1800" b="1">
                <a:uFill>
                  <a:solidFill>
                    <a:srgbClr val="000000"/>
                  </a:solidFill>
                </a:uFill>
                <a:latin typeface="Arial"/>
                <a:ea typeface="Arial"/>
                <a:cs typeface="Arial"/>
                <a:sym typeface="Arial"/>
              </a:defRPr>
            </a:lvl1pPr>
          </a:lstStyle>
          <a:p>
            <a:r>
              <a:t>LEAF</a:t>
            </a:r>
          </a:p>
        </p:txBody>
      </p:sp>
      <p:sp>
        <p:nvSpPr>
          <p:cNvPr id="13" name="Shape 345"/>
          <p:cNvSpPr/>
          <p:nvPr/>
        </p:nvSpPr>
        <p:spPr>
          <a:xfrm>
            <a:off x="3808807" y="-183095"/>
            <a:ext cx="2585205"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3000">
                <a:latin typeface="Monlam Uni OuChan2"/>
                <a:ea typeface="Monlam Uni OuChan2"/>
                <a:cs typeface="Monlam Uni OuChan2"/>
                <a:sym typeface="Monlam Uni OuChan2"/>
              </a:defRPr>
            </a:pPr>
            <a:r>
              <a:rPr b="1" dirty="0"/>
              <a:t>འོད་ཀྱི་སྦྱོར་སྡེབ།</a:t>
            </a:r>
            <a:br>
              <a:rPr b="1" dirty="0"/>
            </a:br>
            <a:r>
              <a:rPr sz="2600" b="1" dirty="0">
                <a:latin typeface="Arial"/>
                <a:ea typeface="Arial"/>
                <a:cs typeface="Arial"/>
                <a:sym typeface="Arial"/>
              </a:rPr>
              <a:t>Photosynthesis</a:t>
            </a:r>
          </a:p>
        </p:txBody>
      </p:sp>
      <p:sp>
        <p:nvSpPr>
          <p:cNvPr id="14" name="Shape 346"/>
          <p:cNvSpPr/>
          <p:nvPr/>
        </p:nvSpPr>
        <p:spPr>
          <a:xfrm>
            <a:off x="-15241"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2" animBg="1" advAuto="0"/>
      <p:bldP spid="352" grpId="3" animBg="1" advAuto="0"/>
      <p:bldP spid="353"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 name="Shape 361"/>
          <p:cNvSpPr>
            <a:spLocks noGrp="1"/>
          </p:cNvSpPr>
          <p:nvPr>
            <p:ph type="sldNum" sz="quarter" idx="2"/>
          </p:nvPr>
        </p:nvSpPr>
        <p:spPr>
          <a:xfrm>
            <a:off x="4875542" y="736668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32</a:t>
            </a:fld>
            <a:endParaRPr dirty="0"/>
          </a:p>
        </p:txBody>
      </p:sp>
      <p:sp>
        <p:nvSpPr>
          <p:cNvPr id="362" name="Shape 362"/>
          <p:cNvSpPr/>
          <p:nvPr/>
        </p:nvSpPr>
        <p:spPr>
          <a:xfrm>
            <a:off x="1394097" y="825500"/>
            <a:ext cx="7365654"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nSpc>
                <a:spcPts val="2800"/>
              </a:lnSpc>
              <a:tabLst>
                <a:tab pos="838200" algn="l"/>
              </a:tabLst>
              <a:defRPr sz="2400"/>
            </a:lvl1pPr>
          </a:lstStyle>
          <a:p>
            <a:r>
              <a:t>Sunlight is the main source of energy for life on Earth.</a:t>
            </a:r>
          </a:p>
        </p:txBody>
      </p:sp>
      <p:sp>
        <p:nvSpPr>
          <p:cNvPr id="363" name="Shape 363"/>
          <p:cNvSpPr/>
          <p:nvPr/>
        </p:nvSpPr>
        <p:spPr>
          <a:xfrm>
            <a:off x="3505200" y="215900"/>
            <a:ext cx="3140274"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nSpc>
                <a:spcPct val="100000"/>
              </a:lnSpc>
              <a:spcBef>
                <a:spcPts val="1600"/>
              </a:spcBef>
              <a:tabLst/>
              <a:defRPr b="1"/>
            </a:lvl1pPr>
          </a:lstStyle>
          <a:p>
            <a:r>
              <a:t>Photosynthesis</a:t>
            </a:r>
          </a:p>
        </p:txBody>
      </p:sp>
      <p:pic>
        <p:nvPicPr>
          <p:cNvPr id="364" name="droppedImage.png"/>
          <p:cNvPicPr>
            <a:picLocks noChangeAspect="1"/>
          </p:cNvPicPr>
          <p:nvPr/>
        </p:nvPicPr>
        <p:blipFill>
          <a:blip r:embed="rId2"/>
          <a:stretch>
            <a:fillRect/>
          </a:stretch>
        </p:blipFill>
        <p:spPr>
          <a:xfrm>
            <a:off x="831850" y="2044427"/>
            <a:ext cx="8686800" cy="5321301"/>
          </a:xfrm>
          <a:prstGeom prst="rect">
            <a:avLst/>
          </a:prstGeom>
          <a:ln w="12700">
            <a:miter lim="400000"/>
          </a:ln>
        </p:spPr>
      </p:pic>
      <p:sp>
        <p:nvSpPr>
          <p:cNvPr id="365" name="Shape 365"/>
          <p:cNvSpPr/>
          <p:nvPr/>
        </p:nvSpPr>
        <p:spPr>
          <a:xfrm>
            <a:off x="1257300" y="1335087"/>
            <a:ext cx="7835900"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lnSpc>
                <a:spcPct val="100000"/>
              </a:lnSpc>
              <a:buClr>
                <a:srgbClr val="FF2600"/>
              </a:buClr>
              <a:buFont typeface="Arial"/>
              <a:tabLst/>
              <a:defRPr sz="2400" b="1">
                <a:uFill>
                  <a:solidFill>
                    <a:srgbClr val="000000"/>
                  </a:solidFill>
                </a:uFill>
              </a:defRPr>
            </a:pPr>
            <a:r>
              <a:t>6 CO</a:t>
            </a:r>
            <a:r>
              <a:rPr baseline="-21833"/>
              <a:t>2</a:t>
            </a:r>
            <a:r>
              <a:t> + 6 H</a:t>
            </a:r>
            <a:r>
              <a:rPr baseline="-21833"/>
              <a:t>2</a:t>
            </a:r>
            <a:r>
              <a:t>O + light energy → C</a:t>
            </a:r>
            <a:r>
              <a:rPr baseline="-21833"/>
              <a:t>6</a:t>
            </a:r>
            <a:r>
              <a:t>H</a:t>
            </a:r>
            <a:r>
              <a:rPr baseline="-21833"/>
              <a:t>12</a:t>
            </a:r>
            <a:r>
              <a:t>O</a:t>
            </a:r>
            <a:r>
              <a:rPr baseline="-21833"/>
              <a:t>6</a:t>
            </a:r>
            <a:r>
              <a:t> + 6 O</a:t>
            </a:r>
            <a:r>
              <a:rPr baseline="-21833"/>
              <a:t>2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5"/>
                                        </p:tgtEl>
                                        <p:attrNameLst>
                                          <p:attrName>style.visibility</p:attrName>
                                        </p:attrNameLst>
                                      </p:cBhvr>
                                      <p:to>
                                        <p:strVal val="visible"/>
                                      </p:to>
                                    </p:set>
                                    <p:animEffect transition="in" filter="dissolve">
                                      <p:cBhvr>
                                        <p:cTn id="7"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 name="Shape 367"/>
          <p:cNvSpPr/>
          <p:nvPr/>
        </p:nvSpPr>
        <p:spPr>
          <a:xfrm>
            <a:off x="319543" y="469194"/>
            <a:ext cx="2801740"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buClr>
                <a:srgbClr val="000000"/>
              </a:buClr>
              <a:buFont typeface="Times New Roman"/>
              <a:tabLst>
                <a:tab pos="838200" algn="l"/>
              </a:tabLst>
              <a:defRPr b="1">
                <a:solidFill>
                  <a:srgbClr val="011A9A"/>
                </a:solidFill>
              </a:defRPr>
            </a:pPr>
            <a:r>
              <a:t>Transpiration</a:t>
            </a:r>
          </a:p>
          <a:p>
            <a:pPr algn="l" defTabSz="508000">
              <a:lnSpc>
                <a:spcPct val="100000"/>
              </a:lnSpc>
              <a:tabLst/>
              <a:defRPr sz="3600">
                <a:solidFill>
                  <a:srgbClr val="011993"/>
                </a:solidFill>
                <a:latin typeface="Microsoft Himalaya"/>
                <a:ea typeface="Microsoft Himalaya"/>
                <a:cs typeface="Microsoft Himalaya"/>
                <a:sym typeface="Microsoft Himalaya"/>
              </a:defRPr>
            </a:pPr>
            <a:r>
              <a:t>སྙིགས་རླངས་ཕྱིར་འདོན།</a:t>
            </a:r>
          </a:p>
        </p:txBody>
      </p:sp>
      <p:pic>
        <p:nvPicPr>
          <p:cNvPr id="368" name="droppedImage.png"/>
          <p:cNvPicPr>
            <a:picLocks noChangeAspect="1"/>
          </p:cNvPicPr>
          <p:nvPr/>
        </p:nvPicPr>
        <p:blipFill>
          <a:blip r:embed="rId2"/>
          <a:stretch>
            <a:fillRect/>
          </a:stretch>
        </p:blipFill>
        <p:spPr>
          <a:xfrm>
            <a:off x="3945804" y="292100"/>
            <a:ext cx="6214197" cy="7086600"/>
          </a:xfrm>
          <a:prstGeom prst="rect">
            <a:avLst/>
          </a:prstGeom>
          <a:ln w="12700">
            <a:miter lim="400000"/>
          </a:ln>
        </p:spPr>
      </p:pic>
      <p:sp>
        <p:nvSpPr>
          <p:cNvPr id="369" name="Shape 369"/>
          <p:cNvSpPr/>
          <p:nvPr/>
        </p:nvSpPr>
        <p:spPr>
          <a:xfrm>
            <a:off x="377924" y="1574800"/>
            <a:ext cx="26924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2800"/>
              </a:lnSpc>
              <a:tabLst>
                <a:tab pos="838200" algn="l"/>
              </a:tabLst>
              <a:defRPr sz="2400">
                <a:solidFill>
                  <a:srgbClr val="011993"/>
                </a:solidFill>
              </a:defRPr>
            </a:lvl1pPr>
          </a:lstStyle>
          <a:p>
            <a:r>
              <a:t>Matter and energy transport in plants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1" name="Shape 371"/>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34</a:t>
            </a:fld>
            <a:endParaRPr/>
          </a:p>
        </p:txBody>
      </p:sp>
      <p:pic>
        <p:nvPicPr>
          <p:cNvPr id="372" name="first_stage.gif"/>
          <p:cNvPicPr>
            <a:picLocks noChangeAspect="1"/>
          </p:cNvPicPr>
          <p:nvPr/>
        </p:nvPicPr>
        <p:blipFill>
          <a:blip r:embed="rId3"/>
          <a:stretch>
            <a:fillRect/>
          </a:stretch>
        </p:blipFill>
        <p:spPr>
          <a:xfrm>
            <a:off x="1030335" y="1621389"/>
            <a:ext cx="8142149" cy="5408433"/>
          </a:xfrm>
          <a:prstGeom prst="rect">
            <a:avLst/>
          </a:prstGeom>
          <a:ln w="12700">
            <a:miter lim="400000"/>
          </a:ln>
        </p:spPr>
      </p:pic>
      <p:sp>
        <p:nvSpPr>
          <p:cNvPr id="373" name="Shape 373"/>
          <p:cNvSpPr/>
          <p:nvPr/>
        </p:nvSpPr>
        <p:spPr>
          <a:xfrm>
            <a:off x="3435682" y="-247820"/>
            <a:ext cx="3288636" cy="13734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spcAft>
                <a:spcPts val="1200"/>
              </a:spcAft>
              <a:tabLst/>
              <a:defRPr sz="3000">
                <a:latin typeface="Monlam Uni OuChan2"/>
                <a:ea typeface="Monlam Uni OuChan2"/>
                <a:cs typeface="Monlam Uni OuChan2"/>
                <a:sym typeface="Monlam Uni OuChan2"/>
              </a:defRPr>
            </a:pPr>
            <a:r>
              <a:rPr b="1" dirty="0"/>
              <a:t>རྡོ་སྣུམ་སྒྲུབ་ཚུལ།</a:t>
            </a:r>
          </a:p>
          <a:p>
            <a:pPr>
              <a:lnSpc>
                <a:spcPts val="3300"/>
              </a:lnSpc>
              <a:tabLst>
                <a:tab pos="838200" algn="l"/>
              </a:tabLst>
              <a:defRPr sz="2800" b="1">
                <a:latin typeface="Arial"/>
                <a:ea typeface="Arial"/>
                <a:cs typeface="Arial"/>
                <a:sym typeface="Arial"/>
              </a:defRPr>
            </a:pPr>
            <a:r>
              <a:rPr sz="2600" dirty="0"/>
              <a:t>Formation</a:t>
            </a:r>
            <a:r>
              <a:rPr dirty="0"/>
              <a:t> of Petrol</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7" name="Shape 37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35</a:t>
            </a:fld>
            <a:endParaRPr/>
          </a:p>
        </p:txBody>
      </p:sp>
      <p:pic>
        <p:nvPicPr>
          <p:cNvPr id="378" name="second_stage.gif"/>
          <p:cNvPicPr>
            <a:picLocks noChangeAspect="1"/>
          </p:cNvPicPr>
          <p:nvPr/>
        </p:nvPicPr>
        <p:blipFill>
          <a:blip r:embed="rId2"/>
          <a:stretch>
            <a:fillRect/>
          </a:stretch>
        </p:blipFill>
        <p:spPr>
          <a:xfrm>
            <a:off x="611964" y="591613"/>
            <a:ext cx="8877290" cy="605981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0" name="Shape 380"/>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36</a:t>
            </a:fld>
            <a:endParaRPr/>
          </a:p>
        </p:txBody>
      </p:sp>
      <p:pic>
        <p:nvPicPr>
          <p:cNvPr id="381" name="third_stage.gif"/>
          <p:cNvPicPr>
            <a:picLocks noChangeAspect="1"/>
          </p:cNvPicPr>
          <p:nvPr/>
        </p:nvPicPr>
        <p:blipFill>
          <a:blip r:embed="rId2"/>
          <a:stretch>
            <a:fillRect/>
          </a:stretch>
        </p:blipFill>
        <p:spPr>
          <a:xfrm>
            <a:off x="1808424" y="21054"/>
            <a:ext cx="6882155" cy="700229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3" name="Shape 38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37</a:t>
            </a:fld>
            <a:endParaRPr/>
          </a:p>
        </p:txBody>
      </p:sp>
      <p:pic>
        <p:nvPicPr>
          <p:cNvPr id="384" name="pasted-image.tiff"/>
          <p:cNvPicPr>
            <a:picLocks noChangeAspect="1"/>
          </p:cNvPicPr>
          <p:nvPr/>
        </p:nvPicPr>
        <p:blipFill>
          <a:blip r:embed="rId3"/>
          <a:stretch>
            <a:fillRect/>
          </a:stretch>
        </p:blipFill>
        <p:spPr>
          <a:xfrm>
            <a:off x="815210" y="1317148"/>
            <a:ext cx="8470798" cy="5975525"/>
          </a:xfrm>
          <a:prstGeom prst="rect">
            <a:avLst/>
          </a:prstGeom>
          <a:ln w="12700">
            <a:miter lim="400000"/>
          </a:ln>
        </p:spPr>
      </p:pic>
      <p:sp>
        <p:nvSpPr>
          <p:cNvPr id="385" name="Shape 385"/>
          <p:cNvSpPr/>
          <p:nvPr/>
        </p:nvSpPr>
        <p:spPr>
          <a:xfrm>
            <a:off x="1352474" y="-194471"/>
            <a:ext cx="7396271"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sz="3000" b="1" dirty="0">
                <a:latin typeface="Monlam Uni OuChan2"/>
                <a:ea typeface="Monlam Uni OuChan2"/>
                <a:cs typeface="Monlam Uni OuChan2"/>
                <a:sym typeface="Monlam Uni OuChan2"/>
              </a:rPr>
              <a:t>གོ་ལ་ཡོངས་ཀྱི་ཁར་སྦོན་འཚོ་རླུང་ཟུང་ལྡན་གློད་འདོན་གྱི་འབྱུང་ཁུངས།</a:t>
            </a:r>
            <a:r>
              <a:rPr sz="3000" b="0" dirty="0">
                <a:latin typeface="Monlam Uni OuChan2"/>
                <a:ea typeface="Monlam Uni OuChan2"/>
                <a:cs typeface="Monlam Uni OuChan2"/>
                <a:sym typeface="Monlam Uni OuChan2"/>
              </a:rPr>
              <a:t/>
            </a:r>
            <a:br>
              <a:rPr sz="3000" b="0" dirty="0">
                <a:latin typeface="Monlam Uni OuChan2"/>
                <a:ea typeface="Monlam Uni OuChan2"/>
                <a:cs typeface="Monlam Uni OuChan2"/>
                <a:sym typeface="Monlam Uni OuChan2"/>
              </a:rPr>
            </a:br>
            <a:r>
              <a:rPr sz="2600" dirty="0"/>
              <a:t>Global Carbon Dioxide Emission by Source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 name="Shape 389"/>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38</a:t>
            </a:fld>
            <a:endParaRPr/>
          </a:p>
        </p:txBody>
      </p:sp>
      <p:pic>
        <p:nvPicPr>
          <p:cNvPr id="390" name="pasted-image.tiff"/>
          <p:cNvPicPr>
            <a:picLocks noChangeAspect="1"/>
          </p:cNvPicPr>
          <p:nvPr/>
        </p:nvPicPr>
        <p:blipFill>
          <a:blip r:embed="rId3"/>
          <a:stretch>
            <a:fillRect/>
          </a:stretch>
        </p:blipFill>
        <p:spPr>
          <a:xfrm>
            <a:off x="1005659" y="1589522"/>
            <a:ext cx="8191501" cy="5689601"/>
          </a:xfrm>
          <a:prstGeom prst="rect">
            <a:avLst/>
          </a:prstGeom>
          <a:ln w="12700">
            <a:miter lim="400000"/>
          </a:ln>
        </p:spPr>
      </p:pic>
      <p:sp>
        <p:nvSpPr>
          <p:cNvPr id="391" name="Shape 391"/>
          <p:cNvSpPr/>
          <p:nvPr/>
        </p:nvSpPr>
        <p:spPr>
          <a:xfrm>
            <a:off x="92604" y="-62372"/>
            <a:ext cx="10067395" cy="13619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ct val="150000"/>
              </a:lnSpc>
              <a:spcAft>
                <a:spcPts val="1200"/>
              </a:spcAft>
              <a:tabLst>
                <a:tab pos="838200" algn="l"/>
              </a:tabLst>
              <a:defRPr sz="2800" b="1"/>
            </a:pPr>
            <a:r>
              <a:rPr sz="3000" b="1" dirty="0" err="1">
                <a:solidFill>
                  <a:schemeClr val="tx1"/>
                </a:solidFill>
                <a:latin typeface="Monlam Uni OuChan2"/>
                <a:ea typeface="Monlam Uni OuChan2"/>
                <a:cs typeface="Monlam Uni OuChan2"/>
                <a:sym typeface="Monlam Uni OuChan2"/>
              </a:rPr>
              <a:t>གོ་ལ</a:t>
            </a:r>
            <a:r>
              <a:rPr sz="3000" b="1" dirty="0">
                <a:solidFill>
                  <a:schemeClr val="tx1"/>
                </a:solidFill>
                <a:latin typeface="Monlam Uni OuChan2"/>
                <a:ea typeface="Monlam Uni OuChan2"/>
                <a:cs typeface="Monlam Uni OuChan2"/>
                <a:sym typeface="Monlam Uni OuChan2"/>
              </a:rPr>
              <a:t>་</a:t>
            </a:r>
            <a:r>
              <a:rPr lang="bo-CN" sz="3000" b="1" dirty="0">
                <a:solidFill>
                  <a:schemeClr val="tx1"/>
                </a:solidFill>
                <a:latin typeface="Monlam Uni OuChan2"/>
                <a:ea typeface="Monlam Uni OuChan2"/>
                <a:cs typeface="Monlam Uni OuChan2"/>
                <a:sym typeface="Monlam Uni OuChan2"/>
              </a:rPr>
              <a:t>ཡོངས་ཀྱི་འགྱུར་རྡོའི་བུད་རྫས་ཀྱི་གློད་འདོན་</a:t>
            </a:r>
            <a:r>
              <a:rPr lang="bo-CN" sz="3000" b="1" i="0" u="none" strike="noStrike" dirty="0">
                <a:solidFill>
                  <a:schemeClr val="tx1"/>
                </a:solidFill>
                <a:effectLst/>
                <a:latin typeface="Monlam Uni OuChan2"/>
                <a:cs typeface="Monlam Uni OuChan2"/>
              </a:rPr>
              <a:t>བྱེད་པའི་</a:t>
            </a:r>
            <a:r>
              <a:rPr lang="bo-CN" sz="3000" b="1" dirty="0">
                <a:solidFill>
                  <a:schemeClr val="tx1"/>
                </a:solidFill>
                <a:latin typeface="Monlam Uni OuChan2"/>
                <a:ea typeface="Monlam Uni OuChan2"/>
                <a:cs typeface="Monlam Uni OuChan2"/>
                <a:sym typeface="Monlam Uni OuChan2"/>
              </a:rPr>
              <a:t>ཁར་སྦོན་</a:t>
            </a:r>
            <a:r>
              <a:rPr sz="3000" b="1" dirty="0" err="1">
                <a:solidFill>
                  <a:schemeClr val="tx1"/>
                </a:solidFill>
                <a:latin typeface="Monlam Uni OuChan2"/>
                <a:ea typeface="Monlam Uni OuChan2"/>
                <a:cs typeface="Monlam Uni OuChan2"/>
                <a:sym typeface="Monlam Uni OuChan2"/>
              </a:rPr>
              <a:t>འཚོ་རླུང</a:t>
            </a:r>
            <a:r>
              <a:rPr sz="3000" b="1" dirty="0">
                <a:solidFill>
                  <a:schemeClr val="tx1"/>
                </a:solidFill>
                <a:latin typeface="Monlam Uni OuChan2"/>
                <a:ea typeface="Monlam Uni OuChan2"/>
                <a:cs typeface="Monlam Uni OuChan2"/>
                <a:sym typeface="Monlam Uni OuChan2"/>
              </a:rPr>
              <a:t>་</a:t>
            </a:r>
            <a:r>
              <a:rPr lang="bo-CN" sz="3000" b="1" dirty="0">
                <a:solidFill>
                  <a:schemeClr val="tx1"/>
                </a:solidFill>
                <a:latin typeface="Monlam Uni OuChan2"/>
                <a:ea typeface="Monlam Uni OuChan2"/>
                <a:cs typeface="Monlam Uni OuChan2"/>
                <a:sym typeface="Monlam Uni OuChan2"/>
              </a:rPr>
              <a:t>ཟུང་ལྡན་གྱི་</a:t>
            </a:r>
            <a:r>
              <a:rPr lang="bo-CN" sz="3000" b="1" i="0" u="none" strike="noStrike" dirty="0">
                <a:solidFill>
                  <a:schemeClr val="tx1"/>
                </a:solidFill>
                <a:effectLst/>
                <a:latin typeface="Monlam Uni OuChan2"/>
                <a:cs typeface="Monlam Uni OuChan2"/>
              </a:rPr>
              <a:t>ལོ་ཐོ</a:t>
            </a:r>
            <a:r>
              <a:rPr lang="de-CH" sz="3000" b="1" dirty="0">
                <a:solidFill>
                  <a:schemeClr val="tx1"/>
                </a:solidFill>
                <a:latin typeface="Monlam Uni OuChan2"/>
                <a:ea typeface="Monlam Uni OuChan2"/>
                <a:cs typeface="Monlam Uni OuChan2"/>
                <a:sym typeface="Monlam Uni OuChan2"/>
              </a:rPr>
              <a:t/>
            </a:r>
            <a:br>
              <a:rPr lang="de-CH" sz="3000" b="1" dirty="0">
                <a:solidFill>
                  <a:schemeClr val="tx1"/>
                </a:solidFill>
                <a:latin typeface="Monlam Uni OuChan2"/>
                <a:ea typeface="Monlam Uni OuChan2"/>
                <a:cs typeface="Monlam Uni OuChan2"/>
                <a:sym typeface="Monlam Uni OuChan2"/>
              </a:rPr>
            </a:br>
            <a:r>
              <a:rPr sz="2600" dirty="0">
                <a:latin typeface="Arial"/>
                <a:ea typeface="Arial"/>
                <a:cs typeface="Arial"/>
                <a:sym typeface="Arial"/>
              </a:rPr>
              <a:t>Global Fossil-Fuel Carbon Dioxide Annual Emissions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39</a:t>
            </a:fld>
            <a:endParaRPr/>
          </a:p>
        </p:txBody>
      </p:sp>
      <p:pic>
        <p:nvPicPr>
          <p:cNvPr id="396" name="pasted-image.tiff"/>
          <p:cNvPicPr>
            <a:picLocks noChangeAspect="1"/>
          </p:cNvPicPr>
          <p:nvPr/>
        </p:nvPicPr>
        <p:blipFill>
          <a:blip r:embed="rId3"/>
          <a:stretch>
            <a:fillRect/>
          </a:stretch>
        </p:blipFill>
        <p:spPr>
          <a:xfrm>
            <a:off x="994546" y="1592220"/>
            <a:ext cx="8191501" cy="5689601"/>
          </a:xfrm>
          <a:prstGeom prst="rect">
            <a:avLst/>
          </a:prstGeom>
          <a:ln w="12700">
            <a:miter lim="400000"/>
          </a:ln>
        </p:spPr>
      </p:pic>
      <p:sp>
        <p:nvSpPr>
          <p:cNvPr id="6" name="Shape 391"/>
          <p:cNvSpPr/>
          <p:nvPr/>
        </p:nvSpPr>
        <p:spPr>
          <a:xfrm>
            <a:off x="92604" y="-62372"/>
            <a:ext cx="10067395" cy="136191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ct val="150000"/>
              </a:lnSpc>
              <a:spcAft>
                <a:spcPts val="1200"/>
              </a:spcAft>
              <a:tabLst>
                <a:tab pos="838200" algn="l"/>
              </a:tabLst>
              <a:defRPr sz="2800" b="1"/>
            </a:pPr>
            <a:r>
              <a:rPr sz="3000" b="1" dirty="0" err="1">
                <a:solidFill>
                  <a:schemeClr val="tx1"/>
                </a:solidFill>
                <a:latin typeface="Monlam Uni OuChan2"/>
                <a:ea typeface="Monlam Uni OuChan2"/>
                <a:cs typeface="Monlam Uni OuChan2"/>
                <a:sym typeface="Monlam Uni OuChan2"/>
              </a:rPr>
              <a:t>གོ་ལ</a:t>
            </a:r>
            <a:r>
              <a:rPr sz="3000" b="1" dirty="0">
                <a:solidFill>
                  <a:schemeClr val="tx1"/>
                </a:solidFill>
                <a:latin typeface="Monlam Uni OuChan2"/>
                <a:ea typeface="Monlam Uni OuChan2"/>
                <a:cs typeface="Monlam Uni OuChan2"/>
                <a:sym typeface="Monlam Uni OuChan2"/>
              </a:rPr>
              <a:t>་</a:t>
            </a:r>
            <a:r>
              <a:rPr lang="bo-CN" sz="3000" b="1" dirty="0">
                <a:solidFill>
                  <a:schemeClr val="tx1"/>
                </a:solidFill>
                <a:latin typeface="Monlam Uni OuChan2"/>
                <a:ea typeface="Monlam Uni OuChan2"/>
                <a:cs typeface="Monlam Uni OuChan2"/>
                <a:sym typeface="Monlam Uni OuChan2"/>
              </a:rPr>
              <a:t>ཡོངས་ཀྱི་འགྱུར་རྡོའི་བུད་རྫས་ཀྱི་གློད་འདོན་</a:t>
            </a:r>
            <a:r>
              <a:rPr lang="bo-CN" sz="3000" b="1" i="0" u="none" strike="noStrike" dirty="0">
                <a:solidFill>
                  <a:schemeClr val="tx1"/>
                </a:solidFill>
                <a:effectLst/>
                <a:latin typeface="Monlam Uni OuChan2"/>
                <a:cs typeface="Monlam Uni OuChan2"/>
              </a:rPr>
              <a:t>བྱེད་པའི་</a:t>
            </a:r>
            <a:r>
              <a:rPr lang="bo-CN" sz="3000" b="1" dirty="0">
                <a:solidFill>
                  <a:schemeClr val="tx1"/>
                </a:solidFill>
                <a:latin typeface="Monlam Uni OuChan2"/>
                <a:ea typeface="Monlam Uni OuChan2"/>
                <a:cs typeface="Monlam Uni OuChan2"/>
                <a:sym typeface="Monlam Uni OuChan2"/>
              </a:rPr>
              <a:t>ཁར་སྦོན་</a:t>
            </a:r>
            <a:r>
              <a:rPr sz="3000" b="1" dirty="0" err="1">
                <a:solidFill>
                  <a:schemeClr val="tx1"/>
                </a:solidFill>
                <a:latin typeface="Monlam Uni OuChan2"/>
                <a:ea typeface="Monlam Uni OuChan2"/>
                <a:cs typeface="Monlam Uni OuChan2"/>
                <a:sym typeface="Monlam Uni OuChan2"/>
              </a:rPr>
              <a:t>འཚོ་རླུང</a:t>
            </a:r>
            <a:r>
              <a:rPr sz="3000" b="1" dirty="0">
                <a:solidFill>
                  <a:schemeClr val="tx1"/>
                </a:solidFill>
                <a:latin typeface="Monlam Uni OuChan2"/>
                <a:ea typeface="Monlam Uni OuChan2"/>
                <a:cs typeface="Monlam Uni OuChan2"/>
                <a:sym typeface="Monlam Uni OuChan2"/>
              </a:rPr>
              <a:t>་</a:t>
            </a:r>
            <a:r>
              <a:rPr lang="bo-CN" sz="3000" b="1" dirty="0">
                <a:solidFill>
                  <a:schemeClr val="tx1"/>
                </a:solidFill>
                <a:latin typeface="Monlam Uni OuChan2"/>
                <a:ea typeface="Monlam Uni OuChan2"/>
                <a:cs typeface="Monlam Uni OuChan2"/>
                <a:sym typeface="Monlam Uni OuChan2"/>
              </a:rPr>
              <a:t>ཟུང་ལྡན་གྱི་</a:t>
            </a:r>
            <a:r>
              <a:rPr lang="bo-CN" sz="3000" b="1" i="0" u="none" strike="noStrike" dirty="0">
                <a:solidFill>
                  <a:schemeClr val="tx1"/>
                </a:solidFill>
                <a:effectLst/>
                <a:latin typeface="Monlam Uni OuChan2"/>
                <a:cs typeface="Monlam Uni OuChan2"/>
              </a:rPr>
              <a:t>ལོ་ཐོ</a:t>
            </a:r>
            <a:r>
              <a:rPr lang="de-CH" sz="3000" b="1" dirty="0">
                <a:solidFill>
                  <a:schemeClr val="tx1"/>
                </a:solidFill>
                <a:latin typeface="Monlam Uni OuChan2"/>
                <a:ea typeface="Monlam Uni OuChan2"/>
                <a:cs typeface="Monlam Uni OuChan2"/>
                <a:sym typeface="Monlam Uni OuChan2"/>
              </a:rPr>
              <a:t/>
            </a:r>
            <a:br>
              <a:rPr lang="de-CH" sz="3000" b="1" dirty="0">
                <a:solidFill>
                  <a:schemeClr val="tx1"/>
                </a:solidFill>
                <a:latin typeface="Monlam Uni OuChan2"/>
                <a:ea typeface="Monlam Uni OuChan2"/>
                <a:cs typeface="Monlam Uni OuChan2"/>
                <a:sym typeface="Monlam Uni OuChan2"/>
              </a:rPr>
            </a:br>
            <a:r>
              <a:rPr sz="2600" dirty="0">
                <a:latin typeface="Arial"/>
                <a:ea typeface="Arial"/>
                <a:cs typeface="Arial"/>
                <a:sym typeface="Arial"/>
              </a:rPr>
              <a:t>Global Fossil-Fuel Carbon Dioxide Annual Emissions</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a:t>
            </a:fld>
            <a:endParaRPr/>
          </a:p>
        </p:txBody>
      </p:sp>
      <p:sp>
        <p:nvSpPr>
          <p:cNvPr id="119" name="Shape 119"/>
          <p:cNvSpPr/>
          <p:nvPr/>
        </p:nvSpPr>
        <p:spPr>
          <a:xfrm>
            <a:off x="3451349" y="890439"/>
            <a:ext cx="3257302" cy="10729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838200" algn="l"/>
              </a:tabLst>
              <a:defRPr b="1">
                <a:solidFill>
                  <a:srgbClr val="ED2305"/>
                </a:solidFill>
              </a:defRPr>
            </a:pPr>
            <a:r>
              <a:rPr dirty="0">
                <a:latin typeface="Arial"/>
                <a:ea typeface="Arial"/>
                <a:cs typeface="Arial"/>
                <a:sym typeface="Arial"/>
              </a:rPr>
              <a:t>Climate</a:t>
            </a:r>
            <a:r>
              <a:rPr dirty="0"/>
              <a:t/>
            </a:r>
            <a:br>
              <a:rPr dirty="0"/>
            </a:br>
            <a:r>
              <a:rPr sz="2800" b="1" dirty="0">
                <a:latin typeface="Monlam Uni OuChan2"/>
                <a:ea typeface="Monlam Uni OuChan2"/>
                <a:cs typeface="Monlam Uni OuChan2"/>
                <a:sym typeface="Monlam Uni OuChan2"/>
              </a:rPr>
              <a:t>གནམ་གཤིས།  ༼སྤྱི་ཡོངས།༽</a:t>
            </a:r>
          </a:p>
        </p:txBody>
      </p:sp>
      <p:grpSp>
        <p:nvGrpSpPr>
          <p:cNvPr id="122" name="Group 122"/>
          <p:cNvGrpSpPr/>
          <p:nvPr/>
        </p:nvGrpSpPr>
        <p:grpSpPr>
          <a:xfrm>
            <a:off x="1853392" y="2379736"/>
            <a:ext cx="2903667" cy="3094504"/>
            <a:chOff x="-6173" y="0"/>
            <a:chExt cx="2903665" cy="3094503"/>
          </a:xfrm>
        </p:grpSpPr>
        <p:sp>
          <p:nvSpPr>
            <p:cNvPr id="120" name="Shape 120"/>
            <p:cNvSpPr/>
            <p:nvPr/>
          </p:nvSpPr>
          <p:spPr>
            <a:xfrm>
              <a:off x="-6173" y="1736182"/>
              <a:ext cx="1225858" cy="13583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30000"/>
                </a:lnSpc>
                <a:tabLst>
                  <a:tab pos="838200" algn="l"/>
                </a:tabLst>
              </a:pPr>
              <a:r>
                <a:rPr dirty="0">
                  <a:latin typeface="Monlam Uni OuChan2"/>
                  <a:ea typeface="Monlam Uni OuChan2"/>
                  <a:cs typeface="Monlam Uni OuChan2"/>
                  <a:sym typeface="Monlam Uni OuChan2"/>
                </a:rPr>
                <a:t>ས་གནས།</a:t>
              </a:r>
              <a:r>
                <a:rPr dirty="0"/>
                <a:t> </a:t>
              </a:r>
              <a:br>
                <a:rPr dirty="0"/>
              </a:br>
              <a:r>
                <a:rPr dirty="0">
                  <a:latin typeface="Arial"/>
                  <a:ea typeface="Arial"/>
                  <a:cs typeface="Arial"/>
                  <a:sym typeface="Arial"/>
                </a:rPr>
                <a:t>local</a:t>
              </a:r>
            </a:p>
          </p:txBody>
        </p:sp>
        <p:sp>
          <p:nvSpPr>
            <p:cNvPr id="121" name="Shape 121"/>
            <p:cNvSpPr/>
            <p:nvPr/>
          </p:nvSpPr>
          <p:spPr>
            <a:xfrm flipH="1">
              <a:off x="792195" y="0"/>
              <a:ext cx="2105297" cy="176592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25" name="Group 125"/>
          <p:cNvGrpSpPr/>
          <p:nvPr/>
        </p:nvGrpSpPr>
        <p:grpSpPr>
          <a:xfrm>
            <a:off x="5445761" y="2379736"/>
            <a:ext cx="2882381" cy="3094504"/>
            <a:chOff x="0" y="0"/>
            <a:chExt cx="2882379" cy="3094503"/>
          </a:xfrm>
        </p:grpSpPr>
        <p:sp>
          <p:nvSpPr>
            <p:cNvPr id="123" name="Shape 123"/>
            <p:cNvSpPr/>
            <p:nvPr/>
          </p:nvSpPr>
          <p:spPr>
            <a:xfrm>
              <a:off x="1684536" y="1736182"/>
              <a:ext cx="1197843" cy="13583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30000"/>
                </a:lnSpc>
                <a:tabLst>
                  <a:tab pos="838200" algn="l"/>
                </a:tabLst>
              </a:pPr>
              <a:r>
                <a:rPr dirty="0">
                  <a:latin typeface="Monlam Uni OuChan2"/>
                  <a:ea typeface="Monlam Uni OuChan2"/>
                  <a:cs typeface="Monlam Uni OuChan2"/>
                  <a:sym typeface="Monlam Uni OuChan2"/>
                </a:rPr>
                <a:t>གོ་ལ།</a:t>
              </a:r>
              <a:r>
                <a:rPr dirty="0"/>
                <a:t/>
              </a:r>
              <a:br>
                <a:rPr dirty="0"/>
              </a:br>
              <a:r>
                <a:rPr dirty="0">
                  <a:latin typeface="Arial"/>
                  <a:ea typeface="Arial"/>
                  <a:cs typeface="Arial"/>
                  <a:sym typeface="Arial"/>
                </a:rPr>
                <a:t>global</a:t>
              </a:r>
            </a:p>
          </p:txBody>
        </p:sp>
        <p:sp>
          <p:nvSpPr>
            <p:cNvPr id="124" name="Shape 124"/>
            <p:cNvSpPr/>
            <p:nvPr/>
          </p:nvSpPr>
          <p:spPr>
            <a:xfrm>
              <a:off x="0" y="0"/>
              <a:ext cx="2105296" cy="176592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128" name="Group 128"/>
          <p:cNvGrpSpPr/>
          <p:nvPr/>
        </p:nvGrpSpPr>
        <p:grpSpPr>
          <a:xfrm>
            <a:off x="4320046" y="2399511"/>
            <a:ext cx="1562727" cy="3074729"/>
            <a:chOff x="-1206" y="0"/>
            <a:chExt cx="1562726" cy="3074728"/>
          </a:xfrm>
        </p:grpSpPr>
        <p:sp>
          <p:nvSpPr>
            <p:cNvPr id="126" name="Shape 126"/>
            <p:cNvSpPr/>
            <p:nvPr/>
          </p:nvSpPr>
          <p:spPr>
            <a:xfrm>
              <a:off x="-1206" y="1716407"/>
              <a:ext cx="1562726" cy="13583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30000"/>
                </a:lnSpc>
                <a:tabLst>
                  <a:tab pos="838200" algn="l"/>
                </a:tabLst>
              </a:pPr>
              <a:r>
                <a:rPr dirty="0">
                  <a:latin typeface="Monlam Uni OuChan2"/>
                  <a:ea typeface="Monlam Uni OuChan2"/>
                  <a:cs typeface="Monlam Uni OuChan2"/>
                  <a:sym typeface="Monlam Uni OuChan2"/>
                </a:rPr>
                <a:t>ས་ཁུལ།</a:t>
              </a:r>
              <a:r>
                <a:rPr dirty="0"/>
                <a:t> </a:t>
              </a:r>
              <a:br>
                <a:rPr dirty="0"/>
              </a:br>
              <a:r>
                <a:rPr dirty="0">
                  <a:latin typeface="Arial"/>
                  <a:ea typeface="Arial"/>
                  <a:cs typeface="Arial"/>
                  <a:sym typeface="Arial"/>
                </a:rPr>
                <a:t>regional</a:t>
              </a:r>
            </a:p>
          </p:txBody>
        </p:sp>
        <p:sp>
          <p:nvSpPr>
            <p:cNvPr id="127" name="Shape 127"/>
            <p:cNvSpPr/>
            <p:nvPr/>
          </p:nvSpPr>
          <p:spPr>
            <a:xfrm flipH="1">
              <a:off x="780157" y="0"/>
              <a:ext cx="1" cy="1706912"/>
            </a:xfrm>
            <a:prstGeom prst="line">
              <a:avLst/>
            </a:prstGeom>
            <a:noFill/>
            <a:ln w="50800" cap="flat">
              <a:solidFill>
                <a:srgbClr val="000000"/>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animBg="1" advAuto="0"/>
      <p:bldP spid="125" grpId="3" animBg="1" advAuto="0"/>
      <p:bldP spid="128" grpId="2"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40</a:t>
            </a:fld>
            <a:endParaRPr/>
          </a:p>
        </p:txBody>
      </p:sp>
      <p:sp>
        <p:nvSpPr>
          <p:cNvPr id="402" name="Shape 402"/>
          <p:cNvSpPr>
            <a:spLocks noGrp="1"/>
          </p:cNvSpPr>
          <p:nvPr>
            <p:ph type="body" sz="quarter" idx="4294967295"/>
          </p:nvPr>
        </p:nvSpPr>
        <p:spPr>
          <a:xfrm>
            <a:off x="952742" y="1910814"/>
            <a:ext cx="8297335" cy="1137293"/>
          </a:xfrm>
          <a:prstGeom prst="rect">
            <a:avLst/>
          </a:prstGeom>
        </p:spPr>
        <p:txBody>
          <a:bodyPr/>
          <a:lstStyle/>
          <a:p>
            <a:pPr marL="0" indent="0">
              <a:lnSpc>
                <a:spcPct val="130000"/>
              </a:lnSpc>
              <a:buClrTx/>
              <a:buSzTx/>
              <a:buFontTx/>
              <a:buNone/>
            </a:pPr>
            <a:r>
              <a:rPr sz="2800" dirty="0"/>
              <a:t>གོ་ལའི་ཆ་སྙོམ་གྱི་དྲོད་ཚད་འཕར་བ།</a:t>
            </a:r>
            <a:r>
              <a:rPr sz="2800" dirty="0">
                <a:latin typeface="Helvetica"/>
                <a:ea typeface="Helvetica"/>
                <a:cs typeface="Helvetica"/>
                <a:sym typeface="Helvetica"/>
              </a:rPr>
              <a:t> </a:t>
            </a:r>
            <a:r>
              <a:rPr sz="3000" dirty="0">
                <a:latin typeface="Helvetica"/>
                <a:ea typeface="Helvetica"/>
                <a:cs typeface="Helvetica"/>
                <a:sym typeface="Helvetica"/>
              </a:rPr>
              <a:t/>
            </a:r>
            <a:br>
              <a:rPr sz="3000" dirty="0">
                <a:latin typeface="Helvetica"/>
                <a:ea typeface="Helvetica"/>
                <a:cs typeface="Helvetica"/>
                <a:sym typeface="Helvetica"/>
              </a:rPr>
            </a:br>
            <a:r>
              <a:rPr sz="2400" dirty="0">
                <a:latin typeface="Arial"/>
                <a:ea typeface="Arial"/>
                <a:cs typeface="Arial"/>
                <a:sym typeface="Arial"/>
              </a:rPr>
              <a:t>Rise in the Earth’s average temperature</a:t>
            </a:r>
          </a:p>
        </p:txBody>
      </p:sp>
      <p:sp>
        <p:nvSpPr>
          <p:cNvPr id="403" name="Shape 403"/>
          <p:cNvSpPr/>
          <p:nvPr/>
        </p:nvSpPr>
        <p:spPr>
          <a:xfrm>
            <a:off x="2465839" y="-127721"/>
            <a:ext cx="5271140" cy="12028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30000"/>
              </a:lnSpc>
              <a:tabLst/>
              <a:defRPr sz="3000">
                <a:latin typeface="Monlam Uni OuChan2"/>
                <a:ea typeface="Monlam Uni OuChan2"/>
                <a:cs typeface="Monlam Uni OuChan2"/>
                <a:sym typeface="Monlam Uni OuChan2"/>
              </a:defRPr>
            </a:pPr>
            <a:r>
              <a:rPr dirty="0"/>
              <a:t>གོ་ལ་ཚ་འགྱུར་ཟེར་ན་གང་ཡིན་ནམ།</a:t>
            </a:r>
            <a:br>
              <a:rPr dirty="0"/>
            </a:br>
            <a:r>
              <a:rPr sz="2600" b="1" dirty="0">
                <a:latin typeface="Arial"/>
                <a:ea typeface="Arial"/>
                <a:cs typeface="Arial"/>
                <a:sym typeface="Arial"/>
              </a:rPr>
              <a:t>What is global warming?</a:t>
            </a:r>
          </a:p>
        </p:txBody>
      </p:sp>
      <p:sp>
        <p:nvSpPr>
          <p:cNvPr id="404" name="Shape 404"/>
          <p:cNvSpPr/>
          <p:nvPr/>
        </p:nvSpPr>
        <p:spPr>
          <a:xfrm>
            <a:off x="952742" y="3479495"/>
            <a:ext cx="8297335" cy="16045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016000">
              <a:lnSpc>
                <a:spcPct val="130000"/>
              </a:lnSpc>
              <a:spcBef>
                <a:spcPts val="600"/>
              </a:spcBef>
              <a:tabLst/>
              <a:defRPr sz="26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སྤྱི་ལོ་ ༡༩༠༠ ལོ་ནས་གོ་ལའི་ཆ་སྙོམ་གྱི་དྲོད་ཚད་ཧ་ལམ་དྲོད་ཚད ༡.༤ འཕར་ཡོད།</a:t>
            </a:r>
            <a:r>
              <a:rPr sz="2800" dirty="0">
                <a:latin typeface="Helvetica"/>
                <a:ea typeface="Helvetica"/>
                <a:cs typeface="Helvetica"/>
                <a:sym typeface="Helvetica"/>
              </a:rPr>
              <a:t/>
            </a:r>
            <a:br>
              <a:rPr sz="2800" dirty="0">
                <a:latin typeface="Helvetica"/>
                <a:ea typeface="Helvetica"/>
                <a:cs typeface="Helvetica"/>
                <a:sym typeface="Helvetica"/>
              </a:rPr>
            </a:br>
            <a:r>
              <a:rPr sz="2400" dirty="0">
                <a:latin typeface="Arial"/>
                <a:ea typeface="Arial"/>
                <a:cs typeface="Arial"/>
                <a:sym typeface="Arial"/>
              </a:rPr>
              <a:t>About 1.4 </a:t>
            </a:r>
            <a:r>
              <a:rPr sz="2400" baseline="30000" dirty="0">
                <a:latin typeface="Arial"/>
                <a:ea typeface="Arial"/>
                <a:cs typeface="Arial"/>
                <a:sym typeface="Arial"/>
              </a:rPr>
              <a:t>°</a:t>
            </a:r>
            <a:r>
              <a:rPr sz="2400" dirty="0">
                <a:latin typeface="Arial"/>
                <a:ea typeface="Arial"/>
                <a:cs typeface="Arial"/>
                <a:sym typeface="Arial"/>
              </a:rPr>
              <a:t>C increase in the average temperature of the earth since1900’s</a:t>
            </a:r>
          </a:p>
        </p:txBody>
      </p:sp>
      <p:sp>
        <p:nvSpPr>
          <p:cNvPr id="6"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4"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 name="Shape 406"/>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41</a:t>
            </a:fld>
            <a:endParaRPr/>
          </a:p>
        </p:txBody>
      </p:sp>
      <p:sp>
        <p:nvSpPr>
          <p:cNvPr id="407" name="Shape 407"/>
          <p:cNvSpPr/>
          <p:nvPr/>
        </p:nvSpPr>
        <p:spPr>
          <a:xfrm>
            <a:off x="927470" y="3328563"/>
            <a:ext cx="6934422" cy="10746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8616" indent="-8616" algn="l" defTabSz="1016000">
              <a:lnSpc>
                <a:spcPct val="100000"/>
              </a:lnSpc>
              <a:spcBef>
                <a:spcPts val="600"/>
              </a:spcBef>
              <a:tabLst/>
              <a:defRPr sz="2600">
                <a:latin typeface="Century Schoolbook"/>
                <a:ea typeface="Century Schoolbook"/>
                <a:cs typeface="Century Schoolbook"/>
                <a:sym typeface="Century Schoolbook"/>
              </a:defRPr>
            </a:pPr>
            <a:r>
              <a:rPr sz="2800"/>
              <a:t>སྤྱི་ལོ་ ༡༩༨༠ ལོ་ནས་དྲོད་ཚད་འདི་གསུམ་ཆ་གཉིས་ཙམ་</a:t>
            </a:r>
            <a:r>
              <a:rPr sz="2800">
                <a:latin typeface="Helvetica"/>
                <a:ea typeface="Helvetica"/>
                <a:cs typeface="Helvetica"/>
                <a:sym typeface="Helvetica"/>
              </a:rPr>
              <a:t>འ</a:t>
            </a:r>
            <a:r>
              <a:rPr sz="2800"/>
              <a:t>ཕར་བ་རེད།</a:t>
            </a:r>
            <a:r>
              <a:rPr sz="2800">
                <a:latin typeface="Monlam Uni OuChan2"/>
                <a:ea typeface="Monlam Uni OuChan2"/>
                <a:cs typeface="Monlam Uni OuChan2"/>
                <a:sym typeface="Monlam Uni OuChan2"/>
              </a:rPr>
              <a:t> </a:t>
            </a:r>
            <a:r>
              <a:rPr sz="2800">
                <a:latin typeface="Helvetica"/>
                <a:ea typeface="Helvetica"/>
                <a:cs typeface="Helvetica"/>
                <a:sym typeface="Helvetica"/>
              </a:rPr>
              <a:t/>
            </a:r>
            <a:br>
              <a:rPr sz="2800">
                <a:latin typeface="Helvetica"/>
                <a:ea typeface="Helvetica"/>
                <a:cs typeface="Helvetica"/>
                <a:sym typeface="Helvetica"/>
              </a:rPr>
            </a:br>
            <a:r>
              <a:rPr sz="2400">
                <a:latin typeface="Arial"/>
                <a:ea typeface="Arial"/>
                <a:cs typeface="Arial"/>
                <a:sym typeface="Arial"/>
              </a:rPr>
              <a:t>2/3</a:t>
            </a:r>
            <a:r>
              <a:rPr sz="2400" baseline="30000">
                <a:latin typeface="Arial"/>
                <a:ea typeface="Arial"/>
                <a:cs typeface="Arial"/>
                <a:sym typeface="Arial"/>
              </a:rPr>
              <a:t>rd</a:t>
            </a:r>
            <a:r>
              <a:rPr sz="2400">
                <a:latin typeface="Arial"/>
                <a:ea typeface="Arial"/>
                <a:cs typeface="Arial"/>
                <a:sym typeface="Arial"/>
              </a:rPr>
              <a:t> of this increase took place since 1980’s</a:t>
            </a:r>
          </a:p>
        </p:txBody>
      </p:sp>
      <p:sp>
        <p:nvSpPr>
          <p:cNvPr id="409" name="Shape 409"/>
          <p:cNvSpPr>
            <a:spLocks noGrp="1"/>
          </p:cNvSpPr>
          <p:nvPr>
            <p:ph type="body" sz="quarter" idx="4294967295"/>
          </p:nvPr>
        </p:nvSpPr>
        <p:spPr>
          <a:xfrm>
            <a:off x="952742" y="1910814"/>
            <a:ext cx="8297335" cy="1137293"/>
          </a:xfrm>
          <a:prstGeom prst="rect">
            <a:avLst/>
          </a:prstGeom>
        </p:spPr>
        <p:txBody>
          <a:bodyPr/>
          <a:lstStyle/>
          <a:p>
            <a:pPr marL="0" indent="0">
              <a:buClrTx/>
              <a:buSzTx/>
              <a:buFontTx/>
              <a:buNone/>
            </a:pPr>
            <a:r>
              <a:rPr sz="2800"/>
              <a:t>གོ་ལའི་ཆ་སྙོམ་གྱི་དྲོད་ཚད་འཕར་བ།</a:t>
            </a:r>
            <a:r>
              <a:rPr sz="2800">
                <a:latin typeface="Helvetica"/>
                <a:ea typeface="Helvetica"/>
                <a:cs typeface="Helvetica"/>
                <a:sym typeface="Helvetica"/>
              </a:rPr>
              <a:t> </a:t>
            </a:r>
            <a:r>
              <a:rPr sz="3000">
                <a:latin typeface="Helvetica"/>
                <a:ea typeface="Helvetica"/>
                <a:cs typeface="Helvetica"/>
                <a:sym typeface="Helvetica"/>
              </a:rPr>
              <a:t/>
            </a:r>
            <a:br>
              <a:rPr sz="3000">
                <a:latin typeface="Helvetica"/>
                <a:ea typeface="Helvetica"/>
                <a:cs typeface="Helvetica"/>
                <a:sym typeface="Helvetica"/>
              </a:rPr>
            </a:br>
            <a:r>
              <a:rPr sz="2400">
                <a:latin typeface="Arial"/>
                <a:ea typeface="Arial"/>
                <a:cs typeface="Arial"/>
                <a:sym typeface="Arial"/>
              </a:rPr>
              <a:t>Rise in the Earth’s average temperature</a:t>
            </a:r>
          </a:p>
        </p:txBody>
      </p:sp>
      <p:sp>
        <p:nvSpPr>
          <p:cNvPr id="410" name="Shape 410"/>
          <p:cNvSpPr/>
          <p:nvPr/>
        </p:nvSpPr>
        <p:spPr>
          <a:xfrm>
            <a:off x="952742" y="4788424"/>
            <a:ext cx="8297335" cy="1414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1016000">
              <a:lnSpc>
                <a:spcPct val="100000"/>
              </a:lnSpc>
              <a:spcBef>
                <a:spcPts val="600"/>
              </a:spcBef>
              <a:tabLst/>
              <a:defRPr sz="2600">
                <a:latin typeface="Century Schoolbook"/>
                <a:ea typeface="Century Schoolbook"/>
                <a:cs typeface="Century Schoolbook"/>
                <a:sym typeface="Century Schoolbook"/>
              </a:defRPr>
            </a:pPr>
            <a:r>
              <a:rPr sz="2800">
                <a:latin typeface="Monlam Uni OuChan2"/>
                <a:ea typeface="Monlam Uni OuChan2"/>
                <a:cs typeface="Monlam Uni OuChan2"/>
                <a:sym typeface="Monlam Uni OuChan2"/>
              </a:rPr>
              <a:t>སྤྱི་ལོ་ ༡༩༠༠ ལོ་ནས་གོ་ལའི་ཆ་སྙོམ་གྱི་དྲོད་ཚད་ཧ་ལམ་དྲོད་ཚད ༡.༤ འཕར་ཡོད།</a:t>
            </a:r>
            <a:r>
              <a:rPr sz="2800">
                <a:latin typeface="Helvetica"/>
                <a:ea typeface="Helvetica"/>
                <a:cs typeface="Helvetica"/>
                <a:sym typeface="Helvetica"/>
              </a:rPr>
              <a:t/>
            </a:r>
            <a:br>
              <a:rPr sz="2800">
                <a:latin typeface="Helvetica"/>
                <a:ea typeface="Helvetica"/>
                <a:cs typeface="Helvetica"/>
                <a:sym typeface="Helvetica"/>
              </a:rPr>
            </a:br>
            <a:r>
              <a:rPr sz="2400">
                <a:latin typeface="Arial"/>
                <a:ea typeface="Arial"/>
                <a:cs typeface="Arial"/>
                <a:sym typeface="Arial"/>
              </a:rPr>
              <a:t>About 1.4 </a:t>
            </a:r>
            <a:r>
              <a:rPr sz="2400" baseline="30000">
                <a:latin typeface="Arial"/>
                <a:ea typeface="Arial"/>
                <a:cs typeface="Arial"/>
                <a:sym typeface="Arial"/>
              </a:rPr>
              <a:t>°</a:t>
            </a:r>
            <a:r>
              <a:rPr sz="2400">
                <a:latin typeface="Arial"/>
                <a:ea typeface="Arial"/>
                <a:cs typeface="Arial"/>
                <a:sym typeface="Arial"/>
              </a:rPr>
              <a:t>C increase in the average temperature of the earth since1900’s</a:t>
            </a:r>
          </a:p>
        </p:txBody>
      </p:sp>
      <p:sp>
        <p:nvSpPr>
          <p:cNvPr id="7" name="Shape 403"/>
          <p:cNvSpPr/>
          <p:nvPr/>
        </p:nvSpPr>
        <p:spPr>
          <a:xfrm>
            <a:off x="2465839" y="-127721"/>
            <a:ext cx="5271140" cy="12028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30000"/>
              </a:lnSpc>
              <a:tabLst/>
              <a:defRPr sz="3000">
                <a:latin typeface="Monlam Uni OuChan2"/>
                <a:ea typeface="Monlam Uni OuChan2"/>
                <a:cs typeface="Monlam Uni OuChan2"/>
                <a:sym typeface="Monlam Uni OuChan2"/>
              </a:defRPr>
            </a:pPr>
            <a:r>
              <a:rPr b="1" dirty="0"/>
              <a:t>གོ་ལ་ཚ་འགྱུར་ཟེར་ན་གང་ཡིན་ནམ།</a:t>
            </a:r>
            <a:br>
              <a:rPr b="1" dirty="0"/>
            </a:br>
            <a:r>
              <a:rPr sz="2600" b="1" dirty="0">
                <a:latin typeface="Arial"/>
                <a:ea typeface="Arial"/>
                <a:cs typeface="Arial"/>
                <a:sym typeface="Arial"/>
              </a:rPr>
              <a:t>What is global warming?</a:t>
            </a:r>
          </a:p>
        </p:txBody>
      </p:sp>
      <p:sp>
        <p:nvSpPr>
          <p:cNvPr id="8"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2" animBg="1" advAuto="0"/>
      <p:bldP spid="409" grpId="1" animBg="1" advAuto="0"/>
      <p:bldP spid="410" grpId="3"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42</a:t>
            </a:fld>
            <a:endParaRPr/>
          </a:p>
        </p:txBody>
      </p:sp>
      <p:sp>
        <p:nvSpPr>
          <p:cNvPr id="413" name="Shape 413"/>
          <p:cNvSpPr>
            <a:spLocks noGrp="1"/>
          </p:cNvSpPr>
          <p:nvPr>
            <p:ph type="body" sz="quarter" idx="4294967295"/>
          </p:nvPr>
        </p:nvSpPr>
        <p:spPr>
          <a:xfrm>
            <a:off x="342579" y="1997300"/>
            <a:ext cx="10019466" cy="1740541"/>
          </a:xfrm>
          <a:prstGeom prst="rect">
            <a:avLst/>
          </a:prstGeom>
        </p:spPr>
        <p:txBody>
          <a:bodyPr>
            <a:normAutofit/>
          </a:bodyPr>
          <a:lstStyle/>
          <a:p>
            <a:pPr marL="7677" indent="-7677" defTabSz="425195">
              <a:lnSpc>
                <a:spcPct val="130000"/>
              </a:lnSpc>
              <a:spcBef>
                <a:spcPts val="0"/>
              </a:spcBef>
              <a:buClrTx/>
              <a:buSzTx/>
              <a:buFontTx/>
              <a:buNone/>
              <a:defRPr sz="2604">
                <a:latin typeface="Monlam Uni OuChan2"/>
                <a:ea typeface="Monlam Uni OuChan2"/>
                <a:cs typeface="Monlam Uni OuChan2"/>
                <a:sym typeface="Monlam Uni OuChan2"/>
              </a:defRPr>
            </a:pPr>
            <a:r>
              <a:rPr dirty="0"/>
              <a:t>འདྲི་བ་འདི་ལ་ལན་ཤེས་པར།  ང་ཚོས་མངོན་ཚུལ་གཞན་ </a:t>
            </a:r>
            <a:r>
              <a:rPr dirty="0">
                <a:solidFill>
                  <a:schemeClr val="accent2"/>
                </a:solidFill>
              </a:rPr>
              <a:t>“</a:t>
            </a:r>
            <a:r>
              <a:rPr dirty="0" err="1">
                <a:solidFill>
                  <a:schemeClr val="accent2"/>
                </a:solidFill>
              </a:rPr>
              <a:t>ལྗང་ཁང་ནུས་འབྲས</a:t>
            </a:r>
            <a:r>
              <a:rPr dirty="0">
                <a:solidFill>
                  <a:schemeClr val="accent2"/>
                </a:solidFill>
              </a:rPr>
              <a:t>།”</a:t>
            </a:r>
            <a:r>
              <a:rPr dirty="0" err="1"/>
              <a:t>ཟེར་བ་འདི་ཤེས་དགོས</a:t>
            </a:r>
            <a:r>
              <a:rPr dirty="0"/>
              <a:t>།</a:t>
            </a:r>
            <a:endParaRPr dirty="0">
              <a:latin typeface="Helvetica"/>
              <a:ea typeface="Helvetica"/>
              <a:cs typeface="Helvetica"/>
              <a:sym typeface="Helvetica"/>
            </a:endParaRPr>
          </a:p>
          <a:p>
            <a:pPr marL="20533" indent="-20533" defTabSz="944880">
              <a:lnSpc>
                <a:spcPct val="130000"/>
              </a:lnSpc>
              <a:buSzTx/>
              <a:buNone/>
              <a:defRPr sz="2232">
                <a:solidFill>
                  <a:srgbClr val="0070C0"/>
                </a:solidFill>
                <a:latin typeface="Arial"/>
                <a:ea typeface="Arial"/>
                <a:cs typeface="Arial"/>
                <a:sym typeface="Arial"/>
              </a:defRPr>
            </a:pPr>
            <a:r>
              <a:rPr dirty="0">
                <a:solidFill>
                  <a:srgbClr val="000000"/>
                </a:solidFill>
              </a:rPr>
              <a:t>To answer this question, we have to understand another phenomena </a:t>
            </a:r>
            <a:endParaRPr lang="en-US" dirty="0">
              <a:solidFill>
                <a:srgbClr val="000000"/>
              </a:solidFill>
            </a:endParaRPr>
          </a:p>
          <a:p>
            <a:pPr marL="20533" indent="-20533" defTabSz="944880">
              <a:lnSpc>
                <a:spcPct val="130000"/>
              </a:lnSpc>
              <a:buSzTx/>
              <a:buNone/>
              <a:defRPr sz="2232">
                <a:solidFill>
                  <a:srgbClr val="0070C0"/>
                </a:solidFill>
                <a:latin typeface="Arial"/>
                <a:ea typeface="Arial"/>
                <a:cs typeface="Arial"/>
                <a:sym typeface="Arial"/>
              </a:defRPr>
            </a:pPr>
            <a:r>
              <a:rPr dirty="0">
                <a:solidFill>
                  <a:srgbClr val="000000"/>
                </a:solidFill>
              </a:rPr>
              <a:t>called </a:t>
            </a:r>
            <a:r>
              <a:rPr lang="en-US" dirty="0">
                <a:solidFill>
                  <a:srgbClr val="0070C0"/>
                </a:solidFill>
              </a:rPr>
              <a:t>"</a:t>
            </a:r>
            <a:r>
              <a:rPr dirty="0">
                <a:solidFill>
                  <a:schemeClr val="accent2"/>
                </a:solidFill>
              </a:rPr>
              <a:t>Green House Effect</a:t>
            </a:r>
            <a:r>
              <a:rPr lang="en-US" dirty="0">
                <a:solidFill>
                  <a:schemeClr val="accent2"/>
                </a:solidFill>
              </a:rPr>
              <a:t>"</a:t>
            </a:r>
            <a:r>
              <a:rPr dirty="0">
                <a:solidFill>
                  <a:srgbClr val="000000"/>
                </a:solidFill>
              </a:rPr>
              <a:t>!</a:t>
            </a:r>
          </a:p>
        </p:txBody>
      </p:sp>
      <p:sp>
        <p:nvSpPr>
          <p:cNvPr id="414" name="Shape 414"/>
          <p:cNvSpPr/>
          <p:nvPr/>
        </p:nvSpPr>
        <p:spPr>
          <a:xfrm>
            <a:off x="2018328" y="-196076"/>
            <a:ext cx="6142123"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30000"/>
              </a:lnSpc>
              <a:tabLst/>
              <a:defRPr sz="3000">
                <a:latin typeface="Monlam Uni OuChan2"/>
                <a:ea typeface="Monlam Uni OuChan2"/>
                <a:cs typeface="Monlam Uni OuChan2"/>
                <a:sym typeface="Monlam Uni OuChan2"/>
              </a:defRPr>
            </a:pPr>
            <a:r>
              <a:rPr b="1" dirty="0"/>
              <a:t>གོ་ལ་ཚ་འགྱུར་དེ་གང་གིས་རྐྱེན་བྱེད་ཀྱི་ཡོད།</a:t>
            </a:r>
            <a:r>
              <a:rPr dirty="0"/>
              <a:t/>
            </a:r>
            <a:br>
              <a:rPr dirty="0"/>
            </a:br>
            <a:r>
              <a:rPr dirty="0"/>
              <a:t> </a:t>
            </a:r>
            <a:r>
              <a:rPr sz="2600" b="1" dirty="0">
                <a:latin typeface="Arial"/>
                <a:ea typeface="Arial"/>
                <a:cs typeface="Arial"/>
                <a:sym typeface="Arial"/>
              </a:rPr>
              <a:t>What causes global warming? </a:t>
            </a:r>
          </a:p>
        </p:txBody>
      </p:sp>
      <p:sp>
        <p:nvSpPr>
          <p:cNvPr id="5"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43</a:t>
            </a:fld>
            <a:endParaRPr/>
          </a:p>
        </p:txBody>
      </p:sp>
      <p:sp>
        <p:nvSpPr>
          <p:cNvPr id="417" name="Shape 417"/>
          <p:cNvSpPr/>
          <p:nvPr/>
        </p:nvSpPr>
        <p:spPr>
          <a:xfrm>
            <a:off x="2592921" y="404740"/>
            <a:ext cx="5016976" cy="1544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tabLst/>
              <a:defRPr sz="2800" b="1"/>
            </a:pPr>
            <a:r>
              <a:rPr sz="3600" dirty="0">
                <a:latin typeface="Monlam Uni OuChan2"/>
                <a:cs typeface="Monlam Uni OuChan2"/>
              </a:rPr>
              <a:t>ལྗང་ཁང་ནུས་འབྲས། </a:t>
            </a:r>
            <a:br>
              <a:rPr sz="3600" dirty="0">
                <a:latin typeface="Monlam Uni OuChan2"/>
                <a:cs typeface="Monlam Uni OuChan2"/>
              </a:rPr>
            </a:br>
            <a:r>
              <a:rPr sz="2800" dirty="0">
                <a:latin typeface="Arial"/>
                <a:ea typeface="Arial"/>
                <a:cs typeface="Arial"/>
                <a:sym typeface="Arial"/>
              </a:rPr>
              <a:t>The Green House Effect</a:t>
            </a: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2" name="Group 422"/>
          <p:cNvGrpSpPr/>
          <p:nvPr/>
        </p:nvGrpSpPr>
        <p:grpSpPr>
          <a:xfrm>
            <a:off x="344557" y="1834114"/>
            <a:ext cx="7875168" cy="3137937"/>
            <a:chOff x="0" y="-69622"/>
            <a:chExt cx="7875166" cy="3137936"/>
          </a:xfrm>
        </p:grpSpPr>
        <p:pic>
          <p:nvPicPr>
            <p:cNvPr id="419"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9664" y="758294"/>
              <a:ext cx="323003" cy="2307903"/>
            </a:xfrm>
            <a:prstGeom prst="rect">
              <a:avLst/>
            </a:prstGeom>
            <a:ln w="12700" cap="flat">
              <a:noFill/>
              <a:miter lim="400000"/>
            </a:ln>
            <a:effectLst/>
          </p:spPr>
        </p:pic>
        <p:pic>
          <p:nvPicPr>
            <p:cNvPr id="420"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2163" y="760410"/>
              <a:ext cx="323003" cy="2307904"/>
            </a:xfrm>
            <a:prstGeom prst="rect">
              <a:avLst/>
            </a:prstGeom>
            <a:ln w="12700" cap="flat">
              <a:noFill/>
              <a:miter lim="400000"/>
            </a:ln>
            <a:effectLst/>
          </p:spPr>
        </p:pic>
        <p:sp>
          <p:nvSpPr>
            <p:cNvPr id="421" name="Shape 421"/>
            <p:cNvSpPr/>
            <p:nvPr/>
          </p:nvSpPr>
          <p:spPr>
            <a:xfrm>
              <a:off x="0" y="-69622"/>
              <a:ext cx="1962526" cy="1044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13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r>
                <a:rPr dirty="0">
                  <a:latin typeface="Monlam Uni OuChan2"/>
                  <a:ea typeface="Monlam Uni OuChan2"/>
                  <a:cs typeface="Monlam Uni OuChan2"/>
                  <a:sym typeface="Monlam Uni OuChan2"/>
                </a:rPr>
                <a:t>དྲོད་ཚད་འཇལ་ཆས།</a:t>
              </a:r>
              <a:r>
                <a:rPr dirty="0"/>
                <a:t/>
              </a:r>
              <a:br>
                <a:rPr dirty="0"/>
              </a:br>
              <a:r>
                <a:rPr dirty="0">
                  <a:latin typeface="Arial"/>
                  <a:ea typeface="Arial"/>
                  <a:cs typeface="Arial"/>
                  <a:sym typeface="Arial"/>
                </a:rPr>
                <a:t>Thermometer</a:t>
              </a:r>
            </a:p>
          </p:txBody>
        </p:sp>
      </p:grpSp>
      <p:sp>
        <p:nvSpPr>
          <p:cNvPr id="423" name="Shape 42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44</a:t>
            </a:fld>
            <a:endParaRPr/>
          </a:p>
        </p:txBody>
      </p:sp>
      <p:pic>
        <p:nvPicPr>
          <p:cNvPr id="424"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7784" y="3838261"/>
            <a:ext cx="1125077" cy="2992223"/>
          </a:xfrm>
          <a:prstGeom prst="rect">
            <a:avLst/>
          </a:prstGeom>
          <a:ln w="12700">
            <a:miter lim="400000"/>
          </a:ln>
        </p:spPr>
      </p:pic>
      <p:pic>
        <p:nvPicPr>
          <p:cNvPr id="425" name="pasted-imag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2984" y="3836145"/>
            <a:ext cx="1125076" cy="2992223"/>
          </a:xfrm>
          <a:prstGeom prst="rect">
            <a:avLst/>
          </a:prstGeom>
          <a:ln w="12700">
            <a:miter lim="400000"/>
          </a:ln>
        </p:spPr>
      </p:pic>
      <p:sp>
        <p:nvSpPr>
          <p:cNvPr id="426" name="Shape 426"/>
          <p:cNvSpPr/>
          <p:nvPr/>
        </p:nvSpPr>
        <p:spPr>
          <a:xfrm>
            <a:off x="437351" y="-41616"/>
            <a:ext cx="938848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400" b="1"/>
            </a:pPr>
            <a:r>
              <a:rPr lang="bo-CN" sz="2800" b="1" i="0" u="none" strike="noStrike" dirty="0">
                <a:solidFill>
                  <a:schemeClr val="tx1"/>
                </a:solidFill>
                <a:effectLst/>
                <a:latin typeface="Monlam Uni OuChan2"/>
                <a:cs typeface="Monlam Uni OuChan2"/>
              </a:rPr>
              <a:t>ལྟ་ཞིབ་བརྒྱུད་</a:t>
            </a:r>
            <a:r>
              <a:rPr sz="2800" b="1" dirty="0" err="1">
                <a:solidFill>
                  <a:schemeClr val="tx1"/>
                </a:solidFill>
                <a:latin typeface="Monlam Uni OuChan2"/>
                <a:cs typeface="Monlam Uni OuChan2"/>
              </a:rPr>
              <a:t>བརྟག</a:t>
            </a:r>
            <a:r>
              <a:rPr sz="2800" b="1" dirty="0" err="1">
                <a:latin typeface="Monlam Uni OuChan2"/>
                <a:cs typeface="Monlam Uni OuChan2"/>
              </a:rPr>
              <a:t>་དཔྱད</a:t>
            </a:r>
            <a:r>
              <a:rPr sz="2800" b="1" dirty="0">
                <a:latin typeface="Monlam Uni OuChan2"/>
                <a:cs typeface="Monlam Uni OuChan2"/>
              </a:rPr>
              <a:t>།  ༡ 	</a:t>
            </a:r>
            <a:r>
              <a:rPr dirty="0">
                <a:latin typeface="Monlam Uni OuChan2"/>
                <a:cs typeface="Monlam Uni OuChan2"/>
              </a:rPr>
              <a:t>				</a:t>
            </a:r>
            <a:r>
              <a:rPr dirty="0">
                <a:latin typeface="Arial"/>
                <a:ea typeface="Arial"/>
                <a:cs typeface="Arial"/>
                <a:sym typeface="Arial"/>
              </a:rPr>
              <a:t>Experiment by observation 1</a:t>
            </a:r>
            <a:r>
              <a:rPr dirty="0"/>
              <a:t> </a:t>
            </a:r>
          </a:p>
        </p:txBody>
      </p:sp>
      <p:sp>
        <p:nvSpPr>
          <p:cNvPr id="427" name="Shape 427"/>
          <p:cNvSpPr/>
          <p:nvPr/>
        </p:nvSpPr>
        <p:spPr>
          <a:xfrm>
            <a:off x="3489025" y="5899571"/>
            <a:ext cx="323295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2400">
                <a:latin typeface="Monlam Uni OuChan2"/>
                <a:ea typeface="Monlam Uni OuChan2"/>
                <a:cs typeface="Monlam Uni OuChan2"/>
                <a:sym typeface="Monlam Uni OuChan2"/>
              </a:defRPr>
            </a:pPr>
            <a:r>
              <a:rPr sz="2800" dirty="0"/>
              <a:t>ཆུ་བཀང་བས་ཤེལ་དམ་ཞིག</a:t>
            </a:r>
            <a:r>
              <a:rPr dirty="0"/>
              <a:t/>
            </a:r>
            <a:br>
              <a:rPr dirty="0"/>
            </a:br>
            <a:r>
              <a:rPr dirty="0">
                <a:latin typeface="Helvetica"/>
                <a:ea typeface="Helvetica"/>
                <a:cs typeface="Helvetica"/>
                <a:sym typeface="Helvetica"/>
              </a:rPr>
              <a:t>Bottles filled with water</a:t>
            </a:r>
          </a:p>
        </p:txBody>
      </p:sp>
      <p:pic>
        <p:nvPicPr>
          <p:cNvPr id="428" name="Asam 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3057" y="717571"/>
            <a:ext cx="2633886" cy="2633885"/>
          </a:xfrm>
          <a:prstGeom prst="rect">
            <a:avLst/>
          </a:prstGeom>
          <a:ln w="12700">
            <a:miter lim="400000"/>
          </a:ln>
        </p:spPr>
      </p:pic>
      <p:sp>
        <p:nvSpPr>
          <p:cNvPr id="429" name="Shape 429"/>
          <p:cNvSpPr/>
          <p:nvPr/>
        </p:nvSpPr>
        <p:spPr>
          <a:xfrm>
            <a:off x="6456872" y="952157"/>
            <a:ext cx="675866" cy="1124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3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dirty="0">
                <a:latin typeface="Monlam Uni OuChan2"/>
                <a:ea typeface="Monlam Uni OuChan2"/>
                <a:cs typeface="Monlam Uni OuChan2"/>
                <a:sym typeface="Monlam Uni OuChan2"/>
              </a:rPr>
              <a:t>ཉི་མ།</a:t>
            </a:r>
            <a:br>
              <a:rPr dirty="0">
                <a:latin typeface="Monlam Uni OuChan2"/>
                <a:ea typeface="Monlam Uni OuChan2"/>
                <a:cs typeface="Monlam Uni OuChan2"/>
                <a:sym typeface="Monlam Uni OuChan2"/>
              </a:rPr>
            </a:br>
            <a:r>
              <a:rPr sz="2400" dirty="0">
                <a:latin typeface="Arial"/>
                <a:ea typeface="Arial"/>
                <a:cs typeface="Arial"/>
                <a:sym typeface="Arial"/>
              </a:rPr>
              <a:t>Sun</a:t>
            </a:r>
          </a:p>
        </p:txBody>
      </p:sp>
      <p:sp>
        <p:nvSpPr>
          <p:cNvPr id="430" name="Shape 430"/>
          <p:cNvSpPr/>
          <p:nvPr/>
        </p:nvSpPr>
        <p:spPr>
          <a:xfrm>
            <a:off x="-63716" y="7083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45</a:t>
            </a:fld>
            <a:endParaRPr/>
          </a:p>
        </p:txBody>
      </p:sp>
      <p:pic>
        <p:nvPicPr>
          <p:cNvPr id="433"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15780"/>
            <a:ext cx="10160000" cy="759076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46</a:t>
            </a:fld>
            <a:endParaRPr/>
          </a:p>
        </p:txBody>
      </p:sp>
      <p:pic>
        <p:nvPicPr>
          <p:cNvPr id="438" name="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26027" y="1402557"/>
            <a:ext cx="7041724" cy="5424486"/>
          </a:xfrm>
          <a:prstGeom prst="rect">
            <a:avLst/>
          </a:prstGeom>
          <a:ln w="12700">
            <a:miter lim="400000"/>
          </a:ln>
        </p:spPr>
      </p:pic>
      <p:pic>
        <p:nvPicPr>
          <p:cNvPr id="439"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92" y="4375675"/>
            <a:ext cx="592589" cy="1576034"/>
          </a:xfrm>
          <a:prstGeom prst="rect">
            <a:avLst/>
          </a:prstGeom>
          <a:ln w="12700">
            <a:miter lim="400000"/>
          </a:ln>
        </p:spPr>
      </p:pic>
      <p:pic>
        <p:nvPicPr>
          <p:cNvPr id="440" name="pasted-imag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592" y="1372651"/>
            <a:ext cx="592589" cy="1576034"/>
          </a:xfrm>
          <a:prstGeom prst="rect">
            <a:avLst/>
          </a:prstGeom>
          <a:ln w="12700">
            <a:miter lim="400000"/>
          </a:ln>
        </p:spPr>
      </p:pic>
      <p:sp>
        <p:nvSpPr>
          <p:cNvPr id="441" name="Shape 441"/>
          <p:cNvSpPr/>
          <p:nvPr/>
        </p:nvSpPr>
        <p:spPr>
          <a:xfrm>
            <a:off x="2251780" y="2063498"/>
            <a:ext cx="2112745" cy="770249"/>
          </a:xfrm>
          <a:prstGeom prst="line">
            <a:avLst/>
          </a:prstGeom>
          <a:ln w="50800">
            <a:solidFill>
              <a:schemeClr val="accent5"/>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42" name="Shape 442"/>
          <p:cNvSpPr/>
          <p:nvPr/>
        </p:nvSpPr>
        <p:spPr>
          <a:xfrm flipV="1">
            <a:off x="2198787" y="4269142"/>
            <a:ext cx="2142670" cy="937722"/>
          </a:xfrm>
          <a:prstGeom prst="line">
            <a:avLst/>
          </a:prstGeom>
          <a:ln w="50800">
            <a:solidFill>
              <a:schemeClr val="accent1"/>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43" name="Shape 443"/>
          <p:cNvSpPr/>
          <p:nvPr/>
        </p:nvSpPr>
        <p:spPr>
          <a:xfrm>
            <a:off x="5470160" y="6891541"/>
            <a:ext cx="2153457"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600"/>
              </a:lnSpc>
              <a:tabLst>
                <a:tab pos="838200" algn="l"/>
              </a:tabLst>
              <a:defRPr sz="2200">
                <a:latin typeface="Arial"/>
                <a:ea typeface="Arial"/>
                <a:cs typeface="Arial"/>
                <a:sym typeface="Arial"/>
              </a:defRPr>
            </a:lvl1pPr>
          </a:lstStyle>
          <a:p>
            <a:r>
              <a:t>Time in  minutes</a:t>
            </a:r>
          </a:p>
        </p:txBody>
      </p:sp>
      <p:sp>
        <p:nvSpPr>
          <p:cNvPr id="444" name="Shape 444"/>
          <p:cNvSpPr/>
          <p:nvPr/>
        </p:nvSpPr>
        <p:spPr>
          <a:xfrm rot="16117097">
            <a:off x="1515852" y="3431785"/>
            <a:ext cx="2369009"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600"/>
              </a:lnSpc>
              <a:tabLst>
                <a:tab pos="838200" algn="l"/>
              </a:tabLst>
              <a:defRPr sz="2200">
                <a:latin typeface="Arial"/>
                <a:ea typeface="Arial"/>
                <a:cs typeface="Arial"/>
                <a:sym typeface="Arial"/>
              </a:defRPr>
            </a:lvl1pPr>
          </a:lstStyle>
          <a:p>
            <a:r>
              <a:t>Temperature in °C</a:t>
            </a:r>
          </a:p>
        </p:txBody>
      </p:sp>
      <p:sp>
        <p:nvSpPr>
          <p:cNvPr id="446" name="Shape 446"/>
          <p:cNvSpPr/>
          <p:nvPr/>
        </p:nvSpPr>
        <p:spPr>
          <a:xfrm>
            <a:off x="-24936" y="7083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13" name="Shape 426"/>
          <p:cNvSpPr/>
          <p:nvPr/>
        </p:nvSpPr>
        <p:spPr>
          <a:xfrm>
            <a:off x="437351" y="-41616"/>
            <a:ext cx="938848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400" b="1"/>
            </a:pPr>
            <a:r>
              <a:rPr lang="bo-CN" sz="2800" b="0" i="0" u="none" strike="noStrike" dirty="0">
                <a:solidFill>
                  <a:schemeClr val="tx1"/>
                </a:solidFill>
                <a:effectLst/>
                <a:latin typeface="Monlam Uni OuChan2"/>
                <a:cs typeface="Monlam Uni OuChan2"/>
              </a:rPr>
              <a:t>ལྟ་ཞིབ་བརྒྱུད་</a:t>
            </a:r>
            <a:r>
              <a:rPr sz="2800" dirty="0" err="1">
                <a:solidFill>
                  <a:schemeClr val="tx1"/>
                </a:solidFill>
                <a:latin typeface="Monlam Uni OuChan2"/>
                <a:cs typeface="Monlam Uni OuChan2"/>
              </a:rPr>
              <a:t>བརྟག</a:t>
            </a:r>
            <a:r>
              <a:rPr sz="2800" dirty="0" err="1">
                <a:latin typeface="Monlam Uni OuChan2"/>
                <a:cs typeface="Monlam Uni OuChan2"/>
              </a:rPr>
              <a:t>་དཔྱད</a:t>
            </a:r>
            <a:r>
              <a:rPr sz="2800" dirty="0">
                <a:latin typeface="Monlam Uni OuChan2"/>
                <a:cs typeface="Monlam Uni OuChan2"/>
              </a:rPr>
              <a:t>།  ༡ 	</a:t>
            </a:r>
            <a:r>
              <a:rPr dirty="0">
                <a:latin typeface="Monlam Uni OuChan2"/>
                <a:cs typeface="Monlam Uni OuChan2"/>
              </a:rPr>
              <a:t>				</a:t>
            </a:r>
            <a:r>
              <a:rPr dirty="0">
                <a:latin typeface="Arial"/>
                <a:ea typeface="Arial"/>
                <a:cs typeface="Arial"/>
                <a:sym typeface="Arial"/>
              </a:rPr>
              <a:t>Experiment by observation 1</a:t>
            </a:r>
            <a:r>
              <a:rPr dirty="0"/>
              <a:t> </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47</a:t>
            </a:fld>
            <a:endParaRPr/>
          </a:p>
        </p:txBody>
      </p:sp>
      <p:sp>
        <p:nvSpPr>
          <p:cNvPr id="449" name="Shape 449"/>
          <p:cNvSpPr/>
          <p:nvPr/>
        </p:nvSpPr>
        <p:spPr>
          <a:xfrm>
            <a:off x="1056135" y="4587350"/>
            <a:ext cx="2664963" cy="1366481"/>
          </a:xfrm>
          <a:prstGeom prst="rect">
            <a:avLst/>
          </a:prstGeom>
          <a:ln w="101600">
            <a:solidFill>
              <a:schemeClr val="accent6">
                <a:lumOff val="-8741"/>
              </a:schemeClr>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50" name="Shape 450"/>
          <p:cNvSpPr/>
          <p:nvPr/>
        </p:nvSpPr>
        <p:spPr>
          <a:xfrm>
            <a:off x="6287653" y="4587350"/>
            <a:ext cx="2664962" cy="1366481"/>
          </a:xfrm>
          <a:prstGeom prst="rect">
            <a:avLst/>
          </a:prstGeom>
          <a:ln w="101600">
            <a:solidFill>
              <a:schemeClr val="accent6">
                <a:lumOff val="-8741"/>
              </a:schemeClr>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51" name="Shape 451"/>
          <p:cNvSpPr/>
          <p:nvPr/>
        </p:nvSpPr>
        <p:spPr>
          <a:xfrm>
            <a:off x="826235" y="4425386"/>
            <a:ext cx="3124763" cy="266701"/>
          </a:xfrm>
          <a:prstGeom prst="rect">
            <a:avLst/>
          </a:prstGeom>
          <a:solidFill>
            <a:srgbClr val="DDECFE"/>
          </a:solidFill>
          <a:ln w="25400">
            <a:solidFill>
              <a:srgbClr val="DDECFE"/>
            </a:solidFill>
            <a:miter lim="400000"/>
          </a:ln>
        </p:spPr>
        <p:txBody>
          <a:bodyPr lIns="38100" tIns="38100" rIns="38100" bIns="38100" anchor="ct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454" name="Group 454"/>
          <p:cNvGrpSpPr/>
          <p:nvPr/>
        </p:nvGrpSpPr>
        <p:grpSpPr>
          <a:xfrm>
            <a:off x="724756" y="4622264"/>
            <a:ext cx="5101964" cy="1004378"/>
            <a:chOff x="0" y="128801"/>
            <a:chExt cx="5101963" cy="1004376"/>
          </a:xfrm>
        </p:grpSpPr>
        <p:sp>
          <p:nvSpPr>
            <p:cNvPr id="452" name="Shape 452"/>
            <p:cNvSpPr/>
            <p:nvPr/>
          </p:nvSpPr>
          <p:spPr>
            <a:xfrm>
              <a:off x="0" y="163736"/>
              <a:ext cx="3327721" cy="1"/>
            </a:xfrm>
            <a:prstGeom prst="line">
              <a:avLst/>
            </a:prstGeom>
            <a:noFill/>
            <a:ln w="88900" cap="flat">
              <a:solidFill>
                <a:schemeClr val="accent1"/>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53" name="Shape 453"/>
            <p:cNvSpPr/>
            <p:nvPr/>
          </p:nvSpPr>
          <p:spPr>
            <a:xfrm>
              <a:off x="3459737" y="128801"/>
              <a:ext cx="1642226" cy="1004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30000"/>
                </a:lnSpc>
                <a:tabLst>
                  <a:tab pos="838200" algn="l"/>
                </a:tabLst>
                <a:defRPr sz="2400">
                  <a:solidFill>
                    <a:schemeClr val="accent1">
                      <a:hueOff val="47394"/>
                      <a:satOff val="-25753"/>
                      <a:lumOff val="-7544"/>
                    </a:schemeClr>
                  </a:solidFill>
                </a:defRPr>
              </a:pPr>
              <a:r>
                <a:rPr sz="2400" dirty="0">
                  <a:latin typeface="Monlam Uni OuChan2"/>
                  <a:ea typeface="Monlam Uni OuChan2"/>
                  <a:cs typeface="Monlam Uni OuChan2"/>
                  <a:sym typeface="Monlam Uni OuChan2"/>
                </a:rPr>
                <a:t>ཤེལ་གྱི་སྡེར་མ།</a:t>
              </a:r>
              <a:r>
                <a:rPr sz="2400" dirty="0"/>
                <a:t/>
              </a:r>
              <a:br>
                <a:rPr sz="2400" dirty="0"/>
              </a:br>
              <a:r>
                <a:rPr dirty="0">
                  <a:latin typeface="Arial"/>
                  <a:ea typeface="Arial"/>
                  <a:cs typeface="Arial"/>
                  <a:sym typeface="Arial"/>
                </a:rPr>
                <a:t>Glass plate</a:t>
              </a:r>
            </a:p>
          </p:txBody>
        </p:sp>
      </p:grpSp>
      <p:sp>
        <p:nvSpPr>
          <p:cNvPr id="455" name="Shape 455"/>
          <p:cNvSpPr/>
          <p:nvPr/>
        </p:nvSpPr>
        <p:spPr>
          <a:xfrm>
            <a:off x="2627096" y="6116760"/>
            <a:ext cx="4436324" cy="11244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30000"/>
              </a:lnSpc>
              <a:tabLst>
                <a:tab pos="838200" algn="l"/>
              </a:tabLst>
              <a:defRPr sz="2400"/>
            </a:pPr>
            <a:r>
              <a:rPr sz="2800" dirty="0">
                <a:latin typeface="Monlam Uni OuChan2"/>
                <a:ea typeface="Monlam Uni OuChan2"/>
                <a:cs typeface="Monlam Uni OuChan2"/>
                <a:sym typeface="Monlam Uni OuChan2"/>
              </a:rPr>
              <a:t>ཚ་དྲོད་བར་འཚང་གི་སྒམ།</a:t>
            </a:r>
            <a:r>
              <a:rPr dirty="0"/>
              <a:t/>
            </a:r>
            <a:br>
              <a:rPr dirty="0"/>
            </a:br>
            <a:r>
              <a:rPr dirty="0">
                <a:latin typeface="Arial"/>
                <a:ea typeface="Arial"/>
                <a:cs typeface="Arial"/>
                <a:sym typeface="Arial"/>
              </a:rPr>
              <a:t>Boxes of thermal insulation</a:t>
            </a:r>
          </a:p>
        </p:txBody>
      </p:sp>
      <p:sp>
        <p:nvSpPr>
          <p:cNvPr id="456" name="Shape 456"/>
          <p:cNvSpPr/>
          <p:nvPr/>
        </p:nvSpPr>
        <p:spPr>
          <a:xfrm>
            <a:off x="7690137" y="4724775"/>
            <a:ext cx="564846" cy="10443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tab pos="838200" algn="l"/>
              </a:tabLst>
              <a:defRPr sz="2400"/>
            </a:pPr>
            <a:r>
              <a:rPr dirty="0">
                <a:latin typeface="Monlam Uni OuChan2"/>
                <a:ea typeface="Monlam Uni OuChan2"/>
                <a:cs typeface="Monlam Uni OuChan2"/>
                <a:sym typeface="Monlam Uni OuChan2"/>
              </a:rPr>
              <a:t>རླུང་།</a:t>
            </a:r>
            <a:r>
              <a:rPr dirty="0"/>
              <a:t/>
            </a:r>
            <a:br>
              <a:rPr dirty="0"/>
            </a:br>
            <a:r>
              <a:rPr dirty="0">
                <a:latin typeface="Arial"/>
                <a:ea typeface="Arial"/>
                <a:cs typeface="Arial"/>
                <a:sym typeface="Arial"/>
              </a:rPr>
              <a:t>Air</a:t>
            </a:r>
          </a:p>
        </p:txBody>
      </p:sp>
      <p:grpSp>
        <p:nvGrpSpPr>
          <p:cNvPr id="460" name="Group 460"/>
          <p:cNvGrpSpPr/>
          <p:nvPr/>
        </p:nvGrpSpPr>
        <p:grpSpPr>
          <a:xfrm>
            <a:off x="317631" y="2359545"/>
            <a:ext cx="6640211" cy="3068708"/>
            <a:chOff x="0" y="-109632"/>
            <a:chExt cx="6640210" cy="3068706"/>
          </a:xfrm>
        </p:grpSpPr>
        <p:pic>
          <p:nvPicPr>
            <p:cNvPr id="457"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4489" y="823886"/>
              <a:ext cx="305721" cy="2135188"/>
            </a:xfrm>
            <a:prstGeom prst="rect">
              <a:avLst/>
            </a:prstGeom>
            <a:ln w="12700" cap="flat">
              <a:noFill/>
              <a:miter lim="400000"/>
            </a:ln>
            <a:effectLst/>
          </p:spPr>
        </p:pic>
        <p:pic>
          <p:nvPicPr>
            <p:cNvPr id="458"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420" y="823886"/>
              <a:ext cx="305721" cy="2135188"/>
            </a:xfrm>
            <a:prstGeom prst="rect">
              <a:avLst/>
            </a:prstGeom>
            <a:ln w="12700" cap="flat">
              <a:noFill/>
              <a:miter lim="400000"/>
            </a:ln>
            <a:effectLst/>
          </p:spPr>
        </p:pic>
        <p:sp>
          <p:nvSpPr>
            <p:cNvPr id="459" name="Shape 459"/>
            <p:cNvSpPr/>
            <p:nvPr/>
          </p:nvSpPr>
          <p:spPr>
            <a:xfrm>
              <a:off x="0" y="-109632"/>
              <a:ext cx="2165414" cy="11244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13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pPr>
              <a:r>
                <a:rPr sz="2800" dirty="0">
                  <a:latin typeface="Monlam Uni OuChan2"/>
                  <a:ea typeface="Monlam Uni OuChan2"/>
                  <a:cs typeface="Monlam Uni OuChan2"/>
                  <a:sym typeface="Monlam Uni OuChan2"/>
                </a:rPr>
                <a:t>དྲོད་ཚད་འཇལ་ཆས།</a:t>
              </a:r>
              <a:r>
                <a:rPr dirty="0"/>
                <a:t/>
              </a:r>
              <a:br>
                <a:rPr dirty="0"/>
              </a:br>
              <a:r>
                <a:rPr dirty="0">
                  <a:latin typeface="Arial"/>
                  <a:ea typeface="Arial"/>
                  <a:cs typeface="Arial"/>
                  <a:sym typeface="Arial"/>
                </a:rPr>
                <a:t>Thermometer</a:t>
              </a:r>
            </a:p>
          </p:txBody>
        </p:sp>
      </p:grpSp>
      <p:sp>
        <p:nvSpPr>
          <p:cNvPr id="461" name="Shape 461"/>
          <p:cNvSpPr/>
          <p:nvPr/>
        </p:nvSpPr>
        <p:spPr>
          <a:xfrm>
            <a:off x="2535034" y="4724775"/>
            <a:ext cx="564846" cy="10443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tab pos="838200" algn="l"/>
              </a:tabLst>
              <a:defRPr sz="2400"/>
            </a:pPr>
            <a:r>
              <a:rPr dirty="0">
                <a:latin typeface="Monlam Uni OuChan2"/>
                <a:ea typeface="Monlam Uni OuChan2"/>
                <a:cs typeface="Monlam Uni OuChan2"/>
                <a:sym typeface="Monlam Uni OuChan2"/>
              </a:rPr>
              <a:t>རླུང་།</a:t>
            </a:r>
            <a:r>
              <a:rPr dirty="0"/>
              <a:t/>
            </a:r>
            <a:br>
              <a:rPr dirty="0"/>
            </a:br>
            <a:r>
              <a:rPr dirty="0">
                <a:latin typeface="Arial"/>
                <a:ea typeface="Arial"/>
                <a:cs typeface="Arial"/>
                <a:sym typeface="Arial"/>
              </a:rPr>
              <a:t>Air</a:t>
            </a:r>
          </a:p>
        </p:txBody>
      </p:sp>
      <p:pic>
        <p:nvPicPr>
          <p:cNvPr id="464" name="Asam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3057" y="717571"/>
            <a:ext cx="2633886" cy="2633885"/>
          </a:xfrm>
          <a:prstGeom prst="rect">
            <a:avLst/>
          </a:prstGeom>
          <a:ln w="12700">
            <a:miter lim="400000"/>
          </a:ln>
        </p:spPr>
      </p:pic>
      <p:sp>
        <p:nvSpPr>
          <p:cNvPr id="465" name="Shape 465"/>
          <p:cNvSpPr/>
          <p:nvPr/>
        </p:nvSpPr>
        <p:spPr>
          <a:xfrm>
            <a:off x="6456872" y="952157"/>
            <a:ext cx="675866" cy="1124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3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dirty="0">
                <a:latin typeface="Monlam Uni OuChan2"/>
                <a:ea typeface="Monlam Uni OuChan2"/>
                <a:cs typeface="Monlam Uni OuChan2"/>
                <a:sym typeface="Monlam Uni OuChan2"/>
              </a:rPr>
              <a:t>ཉི་མ།</a:t>
            </a:r>
            <a:br>
              <a:rPr dirty="0">
                <a:latin typeface="Monlam Uni OuChan2"/>
                <a:ea typeface="Monlam Uni OuChan2"/>
                <a:cs typeface="Monlam Uni OuChan2"/>
                <a:sym typeface="Monlam Uni OuChan2"/>
              </a:rPr>
            </a:br>
            <a:r>
              <a:rPr sz="2400" dirty="0">
                <a:latin typeface="Arial"/>
                <a:ea typeface="Arial"/>
                <a:cs typeface="Arial"/>
                <a:sym typeface="Arial"/>
              </a:rPr>
              <a:t>Sun</a:t>
            </a:r>
          </a:p>
        </p:txBody>
      </p:sp>
      <p:sp>
        <p:nvSpPr>
          <p:cNvPr id="21" name="Shape 426"/>
          <p:cNvSpPr/>
          <p:nvPr/>
        </p:nvSpPr>
        <p:spPr>
          <a:xfrm>
            <a:off x="437351" y="-41616"/>
            <a:ext cx="938848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400" b="1"/>
            </a:pPr>
            <a:r>
              <a:rPr lang="bo-CN" sz="2800" b="0" i="0" u="none" strike="noStrike" dirty="0">
                <a:solidFill>
                  <a:schemeClr val="tx1"/>
                </a:solidFill>
                <a:effectLst/>
                <a:latin typeface="Monlam Uni OuChan2"/>
                <a:cs typeface="Monlam Uni OuChan2"/>
              </a:rPr>
              <a:t>ལྟ་ཞིབ་བརྒྱུད་</a:t>
            </a:r>
            <a:r>
              <a:rPr sz="2800" dirty="0">
                <a:solidFill>
                  <a:schemeClr val="tx1"/>
                </a:solidFill>
                <a:latin typeface="Monlam Uni OuChan2"/>
                <a:cs typeface="Monlam Uni OuChan2"/>
              </a:rPr>
              <a:t>བརྟག</a:t>
            </a:r>
            <a:r>
              <a:rPr sz="2800" dirty="0">
                <a:latin typeface="Monlam Uni OuChan2"/>
                <a:cs typeface="Monlam Uni OuChan2"/>
              </a:rPr>
              <a:t>་དཔྱད།  </a:t>
            </a:r>
            <a:r>
              <a:rPr lang="x-none" sz="2800" dirty="0">
                <a:latin typeface="Monlam Uni OuChan2"/>
                <a:cs typeface="Monlam Uni OuChan2"/>
              </a:rPr>
              <a:t>༢</a:t>
            </a:r>
            <a:r>
              <a:rPr sz="2800" dirty="0">
                <a:latin typeface="Monlam Uni OuChan2"/>
                <a:cs typeface="Monlam Uni OuChan2"/>
              </a:rPr>
              <a:t> 	</a:t>
            </a:r>
            <a:r>
              <a:rPr dirty="0">
                <a:latin typeface="Monlam Uni OuChan2"/>
                <a:cs typeface="Monlam Uni OuChan2"/>
              </a:rPr>
              <a:t>				</a:t>
            </a:r>
            <a:r>
              <a:rPr dirty="0">
                <a:latin typeface="Arial"/>
                <a:ea typeface="Arial"/>
                <a:cs typeface="Arial"/>
                <a:sym typeface="Arial"/>
              </a:rPr>
              <a:t>Experiment by observation </a:t>
            </a:r>
            <a:r>
              <a:rPr lang="de-CH" dirty="0">
                <a:latin typeface="Arial"/>
                <a:ea typeface="Arial"/>
                <a:cs typeface="Arial"/>
                <a:sym typeface="Arial"/>
              </a:rPr>
              <a:t>2</a:t>
            </a:r>
            <a:r>
              <a:rPr dirty="0"/>
              <a:t> </a:t>
            </a:r>
          </a:p>
        </p:txBody>
      </p:sp>
      <p:sp>
        <p:nvSpPr>
          <p:cNvPr id="23" name="Shape 446"/>
          <p:cNvSpPr/>
          <p:nvPr/>
        </p:nvSpPr>
        <p:spPr>
          <a:xfrm>
            <a:off x="-24936" y="7083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P spid="460"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48</a:t>
            </a:fld>
            <a:endParaRPr/>
          </a:p>
        </p:txBody>
      </p:sp>
      <p:pic>
        <p:nvPicPr>
          <p:cNvPr id="470" name="pasted-image.tiff"/>
          <p:cNvPicPr>
            <a:picLocks noChangeAspect="1"/>
          </p:cNvPicPr>
          <p:nvPr/>
        </p:nvPicPr>
        <p:blipFill>
          <a:blip r:embed="rId2"/>
          <a:stretch>
            <a:fillRect/>
          </a:stretch>
        </p:blipFill>
        <p:spPr>
          <a:xfrm>
            <a:off x="756275" y="938438"/>
            <a:ext cx="8588668" cy="6134762"/>
          </a:xfrm>
          <a:prstGeom prst="rect">
            <a:avLst/>
          </a:prstGeom>
          <a:ln w="12700">
            <a:miter lim="400000"/>
          </a:ln>
        </p:spPr>
      </p:pic>
      <p:sp>
        <p:nvSpPr>
          <p:cNvPr id="7" name="Shape 426"/>
          <p:cNvSpPr/>
          <p:nvPr/>
        </p:nvSpPr>
        <p:spPr>
          <a:xfrm>
            <a:off x="437351" y="-41616"/>
            <a:ext cx="938848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400" b="1"/>
            </a:pPr>
            <a:r>
              <a:rPr lang="bo-CN" sz="2800" b="0" i="0" u="none" strike="noStrike" dirty="0">
                <a:solidFill>
                  <a:schemeClr val="tx1"/>
                </a:solidFill>
                <a:effectLst/>
                <a:latin typeface="Monlam Uni OuChan2"/>
                <a:cs typeface="Monlam Uni OuChan2"/>
              </a:rPr>
              <a:t>ལྟ་ཞིབ་བརྒྱུད་</a:t>
            </a:r>
            <a:r>
              <a:rPr sz="2800" dirty="0">
                <a:solidFill>
                  <a:schemeClr val="tx1"/>
                </a:solidFill>
                <a:latin typeface="Monlam Uni OuChan2"/>
                <a:cs typeface="Monlam Uni OuChan2"/>
              </a:rPr>
              <a:t>བརྟག</a:t>
            </a:r>
            <a:r>
              <a:rPr sz="2800" dirty="0">
                <a:latin typeface="Monlam Uni OuChan2"/>
                <a:cs typeface="Monlam Uni OuChan2"/>
              </a:rPr>
              <a:t>་དཔྱད།  </a:t>
            </a:r>
            <a:r>
              <a:rPr lang="x-none" sz="2800" dirty="0">
                <a:latin typeface="Monlam Uni OuChan2"/>
                <a:cs typeface="Monlam Uni OuChan2"/>
              </a:rPr>
              <a:t>༢</a:t>
            </a:r>
            <a:r>
              <a:rPr sz="2800" dirty="0">
                <a:latin typeface="Monlam Uni OuChan2"/>
                <a:cs typeface="Monlam Uni OuChan2"/>
              </a:rPr>
              <a:t> 	</a:t>
            </a:r>
            <a:r>
              <a:rPr dirty="0">
                <a:latin typeface="Monlam Uni OuChan2"/>
                <a:cs typeface="Monlam Uni OuChan2"/>
              </a:rPr>
              <a:t>				</a:t>
            </a:r>
            <a:r>
              <a:rPr dirty="0">
                <a:latin typeface="Arial"/>
                <a:ea typeface="Arial"/>
                <a:cs typeface="Arial"/>
                <a:sym typeface="Arial"/>
              </a:rPr>
              <a:t>Experiment by observation </a:t>
            </a:r>
            <a:r>
              <a:rPr lang="de-CH" dirty="0">
                <a:latin typeface="Arial"/>
                <a:ea typeface="Arial"/>
                <a:cs typeface="Arial"/>
                <a:sym typeface="Arial"/>
              </a:rPr>
              <a:t>2</a:t>
            </a:r>
            <a:r>
              <a:rPr dirty="0"/>
              <a:t> </a:t>
            </a:r>
          </a:p>
        </p:txBody>
      </p:sp>
      <p:sp>
        <p:nvSpPr>
          <p:cNvPr id="8" name="Shape 446"/>
          <p:cNvSpPr/>
          <p:nvPr/>
        </p:nvSpPr>
        <p:spPr>
          <a:xfrm>
            <a:off x="-24936" y="7083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49</a:t>
            </a:fld>
            <a:endParaRPr/>
          </a:p>
        </p:txBody>
      </p:sp>
      <p:sp>
        <p:nvSpPr>
          <p:cNvPr id="475" name="Shape 475"/>
          <p:cNvSpPr/>
          <p:nvPr/>
        </p:nvSpPr>
        <p:spPr>
          <a:xfrm>
            <a:off x="566497" y="1404700"/>
            <a:ext cx="2664963" cy="1366480"/>
          </a:xfrm>
          <a:prstGeom prst="rect">
            <a:avLst/>
          </a:prstGeom>
          <a:ln w="101600">
            <a:solidFill>
              <a:schemeClr val="accent6">
                <a:lumOff val="-8741"/>
              </a:schemeClr>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76" name="Shape 476"/>
          <p:cNvSpPr/>
          <p:nvPr/>
        </p:nvSpPr>
        <p:spPr>
          <a:xfrm>
            <a:off x="336597" y="1242735"/>
            <a:ext cx="3124763" cy="266701"/>
          </a:xfrm>
          <a:prstGeom prst="rect">
            <a:avLst/>
          </a:prstGeom>
          <a:solidFill>
            <a:srgbClr val="DDECFE"/>
          </a:solidFill>
          <a:ln w="25400">
            <a:solidFill>
              <a:srgbClr val="DDECFE"/>
            </a:solidFill>
            <a:miter lim="400000"/>
          </a:ln>
        </p:spPr>
        <p:txBody>
          <a:bodyPr lIns="38100" tIns="38100" rIns="38100" bIns="38100" anchor="ct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479" name="Group 479"/>
          <p:cNvGrpSpPr/>
          <p:nvPr/>
        </p:nvGrpSpPr>
        <p:grpSpPr>
          <a:xfrm>
            <a:off x="235118" y="1261197"/>
            <a:ext cx="4756277" cy="1004378"/>
            <a:chOff x="0" y="-49615"/>
            <a:chExt cx="4756276" cy="1004376"/>
          </a:xfrm>
        </p:grpSpPr>
        <p:sp>
          <p:nvSpPr>
            <p:cNvPr id="477" name="Shape 477"/>
            <p:cNvSpPr/>
            <p:nvPr/>
          </p:nvSpPr>
          <p:spPr>
            <a:xfrm>
              <a:off x="0" y="163736"/>
              <a:ext cx="3327721" cy="1"/>
            </a:xfrm>
            <a:prstGeom prst="line">
              <a:avLst/>
            </a:prstGeom>
            <a:noFill/>
            <a:ln w="88900" cap="flat">
              <a:solidFill>
                <a:schemeClr val="accent1"/>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78" name="Shape 478"/>
            <p:cNvSpPr/>
            <p:nvPr/>
          </p:nvSpPr>
          <p:spPr>
            <a:xfrm>
              <a:off x="3114050" y="-49615"/>
              <a:ext cx="1642226" cy="1004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30000"/>
                </a:lnSpc>
                <a:tabLst>
                  <a:tab pos="838200" algn="l"/>
                </a:tabLst>
                <a:defRPr sz="2400">
                  <a:solidFill>
                    <a:schemeClr val="accent1">
                      <a:hueOff val="47394"/>
                      <a:satOff val="-25753"/>
                      <a:lumOff val="-7544"/>
                    </a:schemeClr>
                  </a:solidFill>
                </a:defRPr>
              </a:pPr>
              <a:r>
                <a:rPr sz="2400" dirty="0">
                  <a:latin typeface="Monlam Uni OuChan2"/>
                  <a:ea typeface="Monlam Uni OuChan2"/>
                  <a:cs typeface="Monlam Uni OuChan2"/>
                  <a:sym typeface="Monlam Uni OuChan2"/>
                </a:rPr>
                <a:t>ཤེལ་གྱི་སྡེར་མ།</a:t>
              </a:r>
              <a:r>
                <a:rPr sz="2400" dirty="0"/>
                <a:t/>
              </a:r>
              <a:br>
                <a:rPr sz="2400" dirty="0"/>
              </a:br>
              <a:r>
                <a:rPr dirty="0">
                  <a:latin typeface="Arial"/>
                  <a:ea typeface="Arial"/>
                  <a:cs typeface="Arial"/>
                  <a:sym typeface="Arial"/>
                </a:rPr>
                <a:t>Glass plate</a:t>
              </a:r>
            </a:p>
          </p:txBody>
        </p:sp>
      </p:grpSp>
      <p:sp>
        <p:nvSpPr>
          <p:cNvPr id="480" name="Shape 480"/>
          <p:cNvSpPr/>
          <p:nvPr/>
        </p:nvSpPr>
        <p:spPr>
          <a:xfrm>
            <a:off x="902395" y="1474413"/>
            <a:ext cx="564846" cy="11798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400"/>
            </a:pPr>
            <a:r>
              <a:rPr dirty="0" err="1">
                <a:latin typeface="Monlam Uni OuChan2"/>
                <a:ea typeface="Monlam Uni OuChan2"/>
                <a:cs typeface="Monlam Uni OuChan2"/>
                <a:sym typeface="Monlam Uni OuChan2"/>
              </a:rPr>
              <a:t>རླུང</a:t>
            </a:r>
            <a:r>
              <a:rPr dirty="0">
                <a:latin typeface="Monlam Uni OuChan2"/>
                <a:ea typeface="Monlam Uni OuChan2"/>
                <a:cs typeface="Monlam Uni OuChan2"/>
                <a:sym typeface="Monlam Uni OuChan2"/>
              </a:rPr>
              <a:t>་།</a:t>
            </a:r>
            <a:r>
              <a:rPr dirty="0"/>
              <a:t/>
            </a:r>
            <a:br>
              <a:rPr dirty="0"/>
            </a:br>
            <a:r>
              <a:rPr dirty="0">
                <a:latin typeface="Arial"/>
                <a:ea typeface="Arial"/>
                <a:cs typeface="Arial"/>
                <a:sym typeface="Arial"/>
              </a:rPr>
              <a:t>Air</a:t>
            </a:r>
          </a:p>
        </p:txBody>
      </p:sp>
      <p:sp>
        <p:nvSpPr>
          <p:cNvPr id="481" name="Shape 481"/>
          <p:cNvSpPr/>
          <p:nvPr/>
        </p:nvSpPr>
        <p:spPr>
          <a:xfrm>
            <a:off x="566497" y="4648555"/>
            <a:ext cx="2664963" cy="1366481"/>
          </a:xfrm>
          <a:prstGeom prst="rect">
            <a:avLst/>
          </a:prstGeom>
          <a:ln w="101600">
            <a:solidFill>
              <a:schemeClr val="accent6">
                <a:lumOff val="-8741"/>
              </a:schemeClr>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82" name="Shape 482"/>
          <p:cNvSpPr/>
          <p:nvPr/>
        </p:nvSpPr>
        <p:spPr>
          <a:xfrm>
            <a:off x="825982" y="4718269"/>
            <a:ext cx="564846" cy="11798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400"/>
            </a:pPr>
            <a:r>
              <a:rPr dirty="0">
                <a:latin typeface="Monlam Uni OuChan2"/>
                <a:ea typeface="Monlam Uni OuChan2"/>
                <a:cs typeface="Monlam Uni OuChan2"/>
                <a:sym typeface="Monlam Uni OuChan2"/>
              </a:rPr>
              <a:t>རླུང་།</a:t>
            </a:r>
            <a:r>
              <a:rPr dirty="0"/>
              <a:t/>
            </a:r>
            <a:br>
              <a:rPr dirty="0"/>
            </a:br>
            <a:r>
              <a:rPr dirty="0">
                <a:latin typeface="Arial"/>
                <a:ea typeface="Arial"/>
                <a:cs typeface="Arial"/>
                <a:sym typeface="Arial"/>
              </a:rPr>
              <a:t>Air</a:t>
            </a:r>
          </a:p>
        </p:txBody>
      </p:sp>
      <p:sp>
        <p:nvSpPr>
          <p:cNvPr id="483" name="Shape 483"/>
          <p:cNvSpPr/>
          <p:nvPr/>
        </p:nvSpPr>
        <p:spPr>
          <a:xfrm flipV="1">
            <a:off x="2161885" y="3081554"/>
            <a:ext cx="3064349" cy="2219764"/>
          </a:xfrm>
          <a:prstGeom prst="line">
            <a:avLst/>
          </a:prstGeom>
          <a:ln w="50800">
            <a:solidFill>
              <a:schemeClr val="accent5"/>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84" name="Shape 484"/>
          <p:cNvSpPr/>
          <p:nvPr/>
        </p:nvSpPr>
        <p:spPr>
          <a:xfrm>
            <a:off x="2161282" y="2168029"/>
            <a:ext cx="3129739" cy="428753"/>
          </a:xfrm>
          <a:prstGeom prst="line">
            <a:avLst/>
          </a:prstGeom>
          <a:ln w="50800">
            <a:solidFill>
              <a:schemeClr val="accent1"/>
            </a:solidFill>
            <a:miter lim="400000"/>
            <a:tailEnd type="triangle"/>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485" name="Shape 485"/>
          <p:cNvSpPr/>
          <p:nvPr/>
        </p:nvSpPr>
        <p:spPr>
          <a:xfrm rot="16200000">
            <a:off x="4719445" y="4225688"/>
            <a:ext cx="2369010" cy="4226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600"/>
              </a:lnSpc>
              <a:tabLst>
                <a:tab pos="838200" algn="l"/>
              </a:tabLst>
              <a:defRPr sz="2200">
                <a:latin typeface="Arial"/>
                <a:ea typeface="Arial"/>
                <a:cs typeface="Arial"/>
                <a:sym typeface="Arial"/>
              </a:defRPr>
            </a:lvl1pPr>
          </a:lstStyle>
          <a:p>
            <a:r>
              <a:t>Temperature in °C</a:t>
            </a:r>
          </a:p>
        </p:txBody>
      </p:sp>
      <p:sp>
        <p:nvSpPr>
          <p:cNvPr id="486" name="Shape 486"/>
          <p:cNvSpPr/>
          <p:nvPr/>
        </p:nvSpPr>
        <p:spPr>
          <a:xfrm>
            <a:off x="6410151" y="6954224"/>
            <a:ext cx="2153457"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600"/>
              </a:lnSpc>
              <a:tabLst>
                <a:tab pos="838200" algn="l"/>
              </a:tabLst>
              <a:defRPr sz="2200">
                <a:latin typeface="Arial"/>
                <a:ea typeface="Arial"/>
                <a:cs typeface="Arial"/>
                <a:sym typeface="Arial"/>
              </a:defRPr>
            </a:lvl1pPr>
          </a:lstStyle>
          <a:p>
            <a:r>
              <a:t>Time in  minutes</a:t>
            </a:r>
          </a:p>
        </p:txBody>
      </p:sp>
      <p:pic>
        <p:nvPicPr>
          <p:cNvPr id="487" name="pasted-image.png"/>
          <p:cNvPicPr>
            <a:picLocks/>
          </p:cNvPicPr>
          <p:nvPr/>
        </p:nvPicPr>
        <p:blipFill>
          <a:blip r:embed="rId2" cstate="screen">
            <a:extLst>
              <a:ext uri="{28A0092B-C50C-407E-A947-70E740481C1C}">
                <a14:useLocalDpi xmlns:a14="http://schemas.microsoft.com/office/drawing/2010/main"/>
              </a:ext>
            </a:extLst>
          </a:blip>
          <a:stretch>
            <a:fillRect/>
          </a:stretch>
        </p:blipFill>
        <p:spPr>
          <a:xfrm>
            <a:off x="6177905" y="1028144"/>
            <a:ext cx="3540566" cy="5879985"/>
          </a:xfrm>
          <a:prstGeom prst="rect">
            <a:avLst/>
          </a:prstGeom>
          <a:ln w="12700">
            <a:miter lim="400000"/>
          </a:ln>
        </p:spPr>
      </p:pic>
      <p:sp>
        <p:nvSpPr>
          <p:cNvPr id="19" name="Shape 446"/>
          <p:cNvSpPr/>
          <p:nvPr/>
        </p:nvSpPr>
        <p:spPr>
          <a:xfrm>
            <a:off x="-24936" y="7083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20" name="Shape 426"/>
          <p:cNvSpPr/>
          <p:nvPr/>
        </p:nvSpPr>
        <p:spPr>
          <a:xfrm>
            <a:off x="437351" y="-41616"/>
            <a:ext cx="9388488"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00000"/>
              </a:lnSpc>
              <a:tabLst/>
              <a:defRPr sz="2400" b="1"/>
            </a:pPr>
            <a:r>
              <a:rPr lang="bo-CN" sz="2800" b="0" i="0" u="none" strike="noStrike" dirty="0">
                <a:solidFill>
                  <a:schemeClr val="tx1"/>
                </a:solidFill>
                <a:effectLst/>
                <a:latin typeface="Monlam Uni OuChan2"/>
                <a:cs typeface="Monlam Uni OuChan2"/>
              </a:rPr>
              <a:t>ལྟ་ཞིབ་བརྒྱུད་</a:t>
            </a:r>
            <a:r>
              <a:rPr sz="2800" dirty="0">
                <a:solidFill>
                  <a:schemeClr val="tx1"/>
                </a:solidFill>
                <a:latin typeface="Monlam Uni OuChan2"/>
                <a:cs typeface="Monlam Uni OuChan2"/>
              </a:rPr>
              <a:t>བརྟག</a:t>
            </a:r>
            <a:r>
              <a:rPr sz="2800" dirty="0">
                <a:latin typeface="Monlam Uni OuChan2"/>
                <a:cs typeface="Monlam Uni OuChan2"/>
              </a:rPr>
              <a:t>་དཔྱད།  </a:t>
            </a:r>
            <a:r>
              <a:rPr lang="x-none" sz="2800" dirty="0">
                <a:latin typeface="Monlam Uni OuChan2"/>
                <a:cs typeface="Monlam Uni OuChan2"/>
              </a:rPr>
              <a:t>༢</a:t>
            </a:r>
            <a:r>
              <a:rPr sz="2800" dirty="0">
                <a:latin typeface="Monlam Uni OuChan2"/>
                <a:cs typeface="Monlam Uni OuChan2"/>
              </a:rPr>
              <a:t> 	</a:t>
            </a:r>
            <a:r>
              <a:rPr dirty="0">
                <a:latin typeface="Monlam Uni OuChan2"/>
                <a:cs typeface="Monlam Uni OuChan2"/>
              </a:rPr>
              <a:t>				</a:t>
            </a:r>
            <a:r>
              <a:rPr dirty="0">
                <a:latin typeface="Arial"/>
                <a:ea typeface="Arial"/>
                <a:cs typeface="Arial"/>
                <a:sym typeface="Arial"/>
              </a:rPr>
              <a:t>Experiment by observation </a:t>
            </a:r>
            <a:r>
              <a:rPr lang="de-CH" dirty="0">
                <a:latin typeface="Arial"/>
                <a:ea typeface="Arial"/>
                <a:cs typeface="Arial"/>
                <a:sym typeface="Arial"/>
              </a:rPr>
              <a:t>2</a:t>
            </a:r>
            <a:r>
              <a:rPr dirty="0"/>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a:t>
            </a:fld>
            <a:endParaRPr/>
          </a:p>
        </p:txBody>
      </p:sp>
      <p:sp>
        <p:nvSpPr>
          <p:cNvPr id="131" name="Shape 131"/>
          <p:cNvSpPr/>
          <p:nvPr/>
        </p:nvSpPr>
        <p:spPr>
          <a:xfrm>
            <a:off x="3284205" y="544975"/>
            <a:ext cx="3634409" cy="14516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a:latin typeface="Monlam Uni OuChan2"/>
                <a:ea typeface="Monlam Uni OuChan2"/>
                <a:cs typeface="Monlam Uni OuChan2"/>
                <a:sym typeface="Monlam Uni OuChan2"/>
              </a:defRPr>
            </a:pPr>
            <a:r>
              <a:rPr b="1" dirty="0"/>
              <a:t>ཁོར་ཡུག་གི་</a:t>
            </a:r>
            <a:r>
              <a:rPr b="1" dirty="0">
                <a:sym typeface="Helvetica"/>
              </a:rPr>
              <a:t>དངོས་བདེན།</a:t>
            </a:r>
            <a:r>
              <a:rPr dirty="0"/>
              <a:t/>
            </a:r>
            <a:br>
              <a:rPr dirty="0"/>
            </a:br>
            <a:r>
              <a:rPr sz="2800" b="1" dirty="0">
                <a:latin typeface="Arial"/>
                <a:ea typeface="Arial"/>
                <a:cs typeface="Arial"/>
                <a:sym typeface="Arial"/>
              </a:rPr>
              <a:t>Environmental Facts</a:t>
            </a:r>
          </a:p>
        </p:txBody>
      </p:sp>
      <p:sp>
        <p:nvSpPr>
          <p:cNvPr id="132" name="Shape 132"/>
          <p:cNvSpPr/>
          <p:nvPr/>
        </p:nvSpPr>
        <p:spPr>
          <a:xfrm>
            <a:off x="1286276" y="3251111"/>
            <a:ext cx="7630266" cy="136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pPr>
            <a:r>
              <a:rPr dirty="0" err="1">
                <a:solidFill>
                  <a:schemeClr val="tx1"/>
                </a:solidFill>
                <a:latin typeface="Monlam Uni OuChan2"/>
                <a:ea typeface="Monlam Uni OuChan2"/>
                <a:cs typeface="Monlam Uni OuChan2"/>
                <a:sym typeface="Monlam Uni OuChan2"/>
              </a:rPr>
              <a:t>ལོ་མང་རིང་ལྟ</a:t>
            </a:r>
            <a:r>
              <a:rPr dirty="0">
                <a:solidFill>
                  <a:schemeClr val="tx1"/>
                </a:solidFill>
                <a:latin typeface="Monlam Uni OuChan2"/>
                <a:ea typeface="Monlam Uni OuChan2"/>
                <a:cs typeface="Monlam Uni OuChan2"/>
                <a:sym typeface="Monlam Uni OuChan2"/>
              </a:rPr>
              <a:t>་</a:t>
            </a:r>
            <a:r>
              <a:rPr lang="bo-CN" dirty="0">
                <a:solidFill>
                  <a:schemeClr val="tx1"/>
                </a:solidFill>
                <a:latin typeface="Monlam Uni OuChan2"/>
                <a:ea typeface="Monlam Uni OuChan2"/>
                <a:cs typeface="Monlam Uni OuChan2"/>
                <a:sym typeface="Monlam Uni OuChan2"/>
              </a:rPr>
              <a:t>ཞིབ་</a:t>
            </a:r>
            <a:r>
              <a:rPr dirty="0" err="1">
                <a:solidFill>
                  <a:schemeClr val="tx1"/>
                </a:solidFill>
                <a:latin typeface="Monlam Uni OuChan2"/>
                <a:ea typeface="Monlam Uni OuChan2"/>
                <a:cs typeface="Monlam Uni OuChan2"/>
                <a:sym typeface="Monlam Uni OuChan2"/>
              </a:rPr>
              <a:t>དང་ཚད་འཇལ་བ</a:t>
            </a:r>
            <a:r>
              <a:rPr dirty="0">
                <a:solidFill>
                  <a:schemeClr val="tx1"/>
                </a:solidFill>
                <a:latin typeface="Monlam Uni OuChan2"/>
                <a:ea typeface="Monlam Uni OuChan2"/>
                <a:cs typeface="Monlam Uni OuChan2"/>
                <a:sym typeface="Monlam Uni OuChan2"/>
              </a:rPr>
              <a:t>།</a:t>
            </a:r>
            <a:r>
              <a:rPr dirty="0">
                <a:solidFill>
                  <a:schemeClr val="tx1"/>
                </a:solidFill>
              </a:rPr>
              <a:t/>
            </a:r>
            <a:br>
              <a:rPr dirty="0">
                <a:solidFill>
                  <a:schemeClr val="tx1"/>
                </a:solidFill>
              </a:rPr>
            </a:br>
            <a:r>
              <a:rPr sz="2400" dirty="0">
                <a:latin typeface="Arial"/>
                <a:ea typeface="Arial"/>
                <a:cs typeface="Arial"/>
                <a:sym typeface="Arial"/>
              </a:rPr>
              <a:t>By observations and measurements over many years: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50</a:t>
            </a:fld>
            <a:endParaRPr/>
          </a:p>
        </p:txBody>
      </p:sp>
      <p:pic>
        <p:nvPicPr>
          <p:cNvPr id="492" name="pasted-image.png"/>
          <p:cNvPicPr>
            <a:picLocks noChangeAspect="1"/>
          </p:cNvPicPr>
          <p:nvPr/>
        </p:nvPicPr>
        <p:blipFill>
          <a:blip r:embed="rId3"/>
          <a:stretch>
            <a:fillRect/>
          </a:stretch>
        </p:blipFill>
        <p:spPr>
          <a:xfrm>
            <a:off x="843456" y="1644253"/>
            <a:ext cx="8515906" cy="5639220"/>
          </a:xfrm>
          <a:prstGeom prst="rect">
            <a:avLst/>
          </a:prstGeom>
          <a:ln w="12700">
            <a:miter lim="400000"/>
          </a:ln>
        </p:spPr>
      </p:pic>
      <p:sp>
        <p:nvSpPr>
          <p:cNvPr id="493" name="Shape 493"/>
          <p:cNvSpPr/>
          <p:nvPr/>
        </p:nvSpPr>
        <p:spPr>
          <a:xfrm>
            <a:off x="2465665" y="-107636"/>
            <a:ext cx="5271488"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defRPr sz="2800"/>
            </a:pPr>
            <a:r>
              <a:rPr sz="3000" b="1" dirty="0">
                <a:latin typeface="Monlam Uni OuChan2"/>
                <a:ea typeface="Monlam Uni OuChan2"/>
                <a:cs typeface="Monlam Uni OuChan2"/>
                <a:sym typeface="Monlam Uni OuChan2"/>
              </a:rPr>
              <a:t>ཉི་མ་ཤར་བའི་སྐབས་སུ་གོ་ལའི་རླུང་ཁམས།</a:t>
            </a:r>
            <a:r>
              <a:rPr b="1" dirty="0"/>
              <a:t/>
            </a:r>
            <a:br>
              <a:rPr b="1" dirty="0"/>
            </a:br>
            <a:r>
              <a:rPr sz="2600" b="1" dirty="0">
                <a:latin typeface="Arial"/>
                <a:ea typeface="Arial"/>
                <a:cs typeface="Arial"/>
                <a:sym typeface="Arial"/>
              </a:rPr>
              <a:t>Earth Atmosphere with Sun Rise</a:t>
            </a: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7" name="Shape 49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51</a:t>
            </a:fld>
            <a:endParaRPr/>
          </a:p>
        </p:txBody>
      </p:sp>
      <p:pic>
        <p:nvPicPr>
          <p:cNvPr id="498" name="pasted-image.tiff"/>
          <p:cNvPicPr>
            <a:picLocks noChangeAspect="1"/>
          </p:cNvPicPr>
          <p:nvPr/>
        </p:nvPicPr>
        <p:blipFill>
          <a:blip r:embed="rId3"/>
          <a:stretch>
            <a:fillRect/>
          </a:stretch>
        </p:blipFill>
        <p:spPr>
          <a:xfrm>
            <a:off x="3654324" y="13462"/>
            <a:ext cx="5935717" cy="7370920"/>
          </a:xfrm>
          <a:prstGeom prst="rect">
            <a:avLst/>
          </a:prstGeom>
          <a:ln w="12700">
            <a:miter lim="400000"/>
          </a:ln>
        </p:spPr>
      </p:pic>
      <p:sp>
        <p:nvSpPr>
          <p:cNvPr id="499" name="Shape 499"/>
          <p:cNvSpPr/>
          <p:nvPr/>
        </p:nvSpPr>
        <p:spPr>
          <a:xfrm>
            <a:off x="351254" y="-7811"/>
            <a:ext cx="2992869"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50000"/>
              </a:lnSpc>
              <a:tabLst>
                <a:tab pos="838200" algn="l"/>
              </a:tabLst>
              <a:defRPr sz="2800" b="1"/>
            </a:pPr>
            <a:r>
              <a:rPr sz="3000" b="1" dirty="0">
                <a:latin typeface="Monlam Uni OuChan2"/>
                <a:ea typeface="Monlam Uni OuChan2"/>
                <a:cs typeface="Monlam Uni OuChan2"/>
                <a:sym typeface="Monlam Uni OuChan2"/>
              </a:rPr>
              <a:t>གོ་ལའི་རླུང་ཁམས།</a:t>
            </a:r>
            <a:r>
              <a:rPr b="1" dirty="0"/>
              <a:t/>
            </a:r>
            <a:br>
              <a:rPr b="1" dirty="0"/>
            </a:br>
            <a:r>
              <a:rPr sz="2600" dirty="0">
                <a:latin typeface="Arial"/>
                <a:ea typeface="Arial"/>
                <a:cs typeface="Arial"/>
                <a:sym typeface="Arial"/>
              </a:rPr>
              <a:t>Earth Atmosphere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3" name="Shape 50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52</a:t>
            </a:fld>
            <a:endParaRPr/>
          </a:p>
        </p:txBody>
      </p:sp>
      <p:sp>
        <p:nvSpPr>
          <p:cNvPr id="504" name="Shape 504"/>
          <p:cNvSpPr>
            <a:spLocks noGrp="1"/>
          </p:cNvSpPr>
          <p:nvPr>
            <p:ph type="body" idx="4294967295"/>
          </p:nvPr>
        </p:nvSpPr>
        <p:spPr>
          <a:xfrm>
            <a:off x="679758" y="1928696"/>
            <a:ext cx="9338921" cy="4650122"/>
          </a:xfrm>
          <a:prstGeom prst="rect">
            <a:avLst/>
          </a:prstGeom>
        </p:spPr>
        <p:txBody>
          <a:bodyPr/>
          <a:lstStyle/>
          <a:p>
            <a:pPr marL="0" indent="16509" defTabSz="457200">
              <a:lnSpc>
                <a:spcPct val="150000"/>
              </a:lnSpc>
              <a:spcBef>
                <a:spcPts val="0"/>
              </a:spcBef>
              <a:buClrTx/>
              <a:buSzTx/>
              <a:buFontTx/>
              <a:buNone/>
              <a:defRPr sz="2800">
                <a:latin typeface="Monlam Uni OuChan2"/>
                <a:ea typeface="Monlam Uni OuChan2"/>
                <a:cs typeface="Monlam Uni OuChan2"/>
                <a:sym typeface="Monlam Uni OuChan2"/>
              </a:defRPr>
            </a:pPr>
            <a:r>
              <a:rPr dirty="0">
                <a:latin typeface="Monlam Uni OuChan2"/>
                <a:cs typeface="Monlam Uni OuChan2"/>
              </a:rPr>
              <a:t>ལྗང་ཁང་ནུས་འབྲས་ཤེས་པར་ང་ཚོས་ལྗང་ཁང་རླངས་གཟུགས་རིགས་རྣམས་ཤེས་དགོས།</a:t>
            </a:r>
            <a:r>
              <a:rPr lang="en-US" dirty="0">
                <a:latin typeface="Monlam Uni OuChan2"/>
                <a:cs typeface="Monlam Uni OuChan2"/>
              </a:rPr>
              <a:t> </a:t>
            </a:r>
            <a:br>
              <a:rPr lang="en-US" dirty="0">
                <a:latin typeface="Monlam Uni OuChan2"/>
                <a:cs typeface="Monlam Uni OuChan2"/>
              </a:rPr>
            </a:br>
            <a:r>
              <a:rPr dirty="0">
                <a:latin typeface="Monlam Uni OuChan2"/>
                <a:cs typeface="Monlam Uni OuChan2"/>
              </a:rPr>
              <a:t>དེར་བརྟེན།</a:t>
            </a:r>
            <a:r>
              <a:rPr lang="en-US" dirty="0">
                <a:latin typeface="Monlam Uni OuChan2"/>
                <a:cs typeface="Monlam Uni OuChan2"/>
              </a:rPr>
              <a:t> </a:t>
            </a:r>
            <a:r>
              <a:rPr dirty="0">
                <a:latin typeface="Monlam Uni OuChan2"/>
                <a:cs typeface="Monlam Uni OuChan2"/>
              </a:rPr>
              <a:t>ང་ཚོའི་རླུང་ཁམས་ཀྱི་རླངས་གཟུགས་གྲུབ་རྫས་རྣམས་ལ་ལྟོས་དང་། </a:t>
            </a:r>
            <a:r>
              <a:rPr lang="de-CH" dirty="0">
                <a:latin typeface="Monlam Uni OuChan2"/>
                <a:cs typeface="Monlam Uni OuChan2"/>
              </a:rPr>
              <a:t/>
            </a:r>
            <a:br>
              <a:rPr lang="de-CH" dirty="0">
                <a:latin typeface="Monlam Uni OuChan2"/>
                <a:cs typeface="Monlam Uni OuChan2"/>
              </a:rPr>
            </a:br>
            <a:r>
              <a:rPr dirty="0">
                <a:latin typeface="Monlam Uni OuChan2"/>
                <a:cs typeface="Monlam Uni OuChan2"/>
              </a:rPr>
              <a:t>ལྗང་ཁང་རླངས་གཟུགས་རིགས་གང་ཡིན་པ་དང་། དེ་ཡིས་ལྗང་ཁང་ནུས་འབྲས་ཇི་ལྟར་སྐྲུན་བཞིན་པ་ཤེས་ཀྱི་རེད།</a:t>
            </a:r>
            <a:endParaRPr sz="4000" dirty="0">
              <a:latin typeface="Monlam Uni OuChan2"/>
              <a:ea typeface="Helvetica"/>
              <a:cs typeface="Monlam Uni OuChan2"/>
              <a:sym typeface="Helvetica"/>
            </a:endParaRPr>
          </a:p>
          <a:p>
            <a:pPr marL="0" indent="16509" defTabSz="457200">
              <a:spcBef>
                <a:spcPts val="0"/>
              </a:spcBef>
              <a:buClrTx/>
              <a:buSzTx/>
              <a:buFontTx/>
              <a:buNone/>
              <a:defRPr sz="2800">
                <a:latin typeface="Monlam Uni OuChan2"/>
                <a:ea typeface="Monlam Uni OuChan2"/>
                <a:cs typeface="Monlam Uni OuChan2"/>
                <a:sym typeface="Monlam Uni OuChan2"/>
              </a:defRPr>
            </a:pPr>
            <a:endParaRPr dirty="0">
              <a:latin typeface="Helvetica"/>
              <a:ea typeface="Helvetica"/>
              <a:cs typeface="Helvetica"/>
              <a:sym typeface="Helvetica"/>
            </a:endParaRPr>
          </a:p>
          <a:p>
            <a:pPr marL="0" indent="18309">
              <a:buSzTx/>
              <a:buNone/>
              <a:defRPr sz="2400">
                <a:latin typeface="Arial"/>
                <a:ea typeface="Arial"/>
                <a:cs typeface="Arial"/>
                <a:sym typeface="Arial"/>
              </a:defRPr>
            </a:pPr>
            <a:r>
              <a:rPr dirty="0"/>
              <a:t>To understand Green House Effect of Earth, we need to understand Green House Gases. Therefore, let us now look at our atmospheric gas components and understand what are Green House Gases and how it is causing Green House Effect!!</a:t>
            </a:r>
          </a:p>
        </p:txBody>
      </p:sp>
      <p:sp>
        <p:nvSpPr>
          <p:cNvPr id="505" name="Shape 505"/>
          <p:cNvSpPr/>
          <p:nvPr/>
        </p:nvSpPr>
        <p:spPr>
          <a:xfrm>
            <a:off x="2238223" y="-103378"/>
            <a:ext cx="5726372" cy="1284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00000"/>
              </a:lnSpc>
              <a:tabLst/>
              <a:defRPr sz="3000">
                <a:latin typeface="Monlam Uni OuChan2"/>
                <a:ea typeface="Monlam Uni OuChan2"/>
                <a:cs typeface="Monlam Uni OuChan2"/>
                <a:sym typeface="Monlam Uni OuChan2"/>
              </a:defRPr>
            </a:pPr>
            <a:r>
              <a:rPr b="1" dirty="0"/>
              <a:t>སའི་གོ་ལ་དང་ལྗང་ཁང་ནུས་འབྲས།</a:t>
            </a:r>
          </a:p>
          <a:p>
            <a:pPr>
              <a:lnSpc>
                <a:spcPct val="150000"/>
              </a:lnSpc>
              <a:spcBef>
                <a:spcPts val="1200"/>
              </a:spcBef>
              <a:tabLst>
                <a:tab pos="838200" algn="l"/>
              </a:tabLst>
              <a:defRPr sz="2600" b="1">
                <a:latin typeface="Arial"/>
                <a:ea typeface="Arial"/>
                <a:cs typeface="Arial"/>
                <a:sym typeface="Arial"/>
              </a:defRPr>
            </a:pPr>
            <a:r>
              <a:rPr dirty="0"/>
              <a:t>Earth and Green House Effect?</a:t>
            </a:r>
          </a:p>
        </p:txBody>
      </p:sp>
      <p:sp>
        <p:nvSpPr>
          <p:cNvPr id="5"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53</a:t>
            </a:fld>
            <a:endParaRPr/>
          </a:p>
        </p:txBody>
      </p:sp>
      <p:pic>
        <p:nvPicPr>
          <p:cNvPr id="508"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071302">
            <a:off x="627224" y="2362278"/>
            <a:ext cx="2911152" cy="2895444"/>
          </a:xfrm>
          <a:prstGeom prst="rect">
            <a:avLst/>
          </a:prstGeom>
          <a:ln w="12700">
            <a:miter lim="400000"/>
          </a:ln>
        </p:spPr>
      </p:pic>
      <p:sp>
        <p:nvSpPr>
          <p:cNvPr id="509" name="Shape 509"/>
          <p:cNvSpPr/>
          <p:nvPr/>
        </p:nvSpPr>
        <p:spPr>
          <a:xfrm>
            <a:off x="3911157" y="1487025"/>
            <a:ext cx="6092207" cy="5270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3300"/>
              </a:lnSpc>
              <a:tabLst>
                <a:tab pos="4927600" algn="l"/>
              </a:tabLst>
              <a:defRPr sz="2400">
                <a:solidFill>
                  <a:srgbClr val="ED2305"/>
                </a:solidFill>
                <a:latin typeface="Arial"/>
                <a:ea typeface="Arial"/>
                <a:cs typeface="Arial"/>
                <a:sym typeface="Arial"/>
              </a:defRPr>
            </a:pPr>
            <a:r>
              <a:rPr dirty="0"/>
              <a:t>Nitrogen (N</a:t>
            </a:r>
            <a:r>
              <a:rPr baseline="-5999" dirty="0"/>
              <a:t>2</a:t>
            </a:r>
            <a:r>
              <a:rPr dirty="0"/>
              <a:t>)    </a:t>
            </a:r>
            <a:r>
              <a:rPr sz="2800" dirty="0">
                <a:latin typeface="Monlam Uni OuChan2"/>
                <a:ea typeface="Monlam Uni OuChan2"/>
                <a:cs typeface="Monlam Uni OuChan2"/>
                <a:sym typeface="Monlam Uni OuChan2"/>
              </a:rPr>
              <a:t>  </a:t>
            </a:r>
            <a:r>
              <a:rPr sz="2400" dirty="0">
                <a:latin typeface="Monlam Uni OuChan2"/>
                <a:ea typeface="Monlam Uni OuChan2"/>
                <a:cs typeface="Monlam Uni OuChan2"/>
                <a:sym typeface="Monlam Uni OuChan2"/>
              </a:rPr>
              <a:t>ཟེ་རླུང་།</a:t>
            </a:r>
            <a:r>
              <a:rPr dirty="0"/>
              <a:t>	78.1%</a:t>
            </a:r>
          </a:p>
        </p:txBody>
      </p:sp>
      <p:sp>
        <p:nvSpPr>
          <p:cNvPr id="510" name="Shape 510"/>
          <p:cNvSpPr/>
          <p:nvPr/>
        </p:nvSpPr>
        <p:spPr>
          <a:xfrm>
            <a:off x="3975486" y="3295056"/>
            <a:ext cx="5963549" cy="5270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3300"/>
              </a:lnSpc>
              <a:tabLst>
                <a:tab pos="4851400" algn="l"/>
              </a:tabLst>
              <a:defRPr sz="2400">
                <a:solidFill>
                  <a:srgbClr val="C1AB13"/>
                </a:solidFill>
                <a:latin typeface="Arial"/>
                <a:ea typeface="Arial"/>
                <a:cs typeface="Arial"/>
                <a:sym typeface="Arial"/>
              </a:defRPr>
            </a:pPr>
            <a:r>
              <a:rPr dirty="0"/>
              <a:t>Argon (Ar)          </a:t>
            </a:r>
            <a:r>
              <a:rPr sz="2400" dirty="0">
                <a:latin typeface="Monlam Uni OuChan2"/>
                <a:ea typeface="Monlam Uni OuChan2"/>
                <a:cs typeface="Monlam Uni OuChan2"/>
                <a:sym typeface="Monlam Uni OuChan2"/>
              </a:rPr>
              <a:t>ཨར་གོན།</a:t>
            </a:r>
            <a:r>
              <a:rPr sz="2400" dirty="0">
                <a:solidFill>
                  <a:srgbClr val="000000"/>
                </a:solidFill>
                <a:latin typeface="Monlam Uni OuChan2"/>
                <a:ea typeface="Monlam Uni OuChan2"/>
                <a:cs typeface="Monlam Uni OuChan2"/>
                <a:sym typeface="Monlam Uni OuChan2"/>
              </a:rPr>
              <a:t> </a:t>
            </a:r>
            <a:r>
              <a:rPr sz="2800" dirty="0">
                <a:solidFill>
                  <a:srgbClr val="000000"/>
                </a:solidFill>
                <a:latin typeface="Monlam Uni OuChan2"/>
                <a:ea typeface="Monlam Uni OuChan2"/>
                <a:cs typeface="Monlam Uni OuChan2"/>
                <a:sym typeface="Monlam Uni OuChan2"/>
              </a:rPr>
              <a:t>	</a:t>
            </a:r>
            <a:r>
              <a:rPr dirty="0"/>
              <a:t>0.9%</a:t>
            </a:r>
          </a:p>
        </p:txBody>
      </p:sp>
      <p:sp>
        <p:nvSpPr>
          <p:cNvPr id="511" name="Shape 511"/>
          <p:cNvSpPr/>
          <p:nvPr/>
        </p:nvSpPr>
        <p:spPr>
          <a:xfrm>
            <a:off x="3962290" y="2391040"/>
            <a:ext cx="5998278" cy="5270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3300"/>
              </a:lnSpc>
              <a:tabLst>
                <a:tab pos="4876800" algn="l"/>
              </a:tabLst>
              <a:defRPr sz="2400">
                <a:solidFill>
                  <a:srgbClr val="145CEE"/>
                </a:solidFill>
                <a:latin typeface="Arial"/>
                <a:ea typeface="Arial"/>
                <a:cs typeface="Arial"/>
                <a:sym typeface="Arial"/>
              </a:defRPr>
            </a:pPr>
            <a:r>
              <a:rPr dirty="0"/>
              <a:t>Oxygen (O</a:t>
            </a:r>
            <a:r>
              <a:rPr baseline="-5999" dirty="0"/>
              <a:t>2</a:t>
            </a:r>
            <a:r>
              <a:rPr dirty="0"/>
              <a:t>)   </a:t>
            </a:r>
            <a:r>
              <a:rPr sz="2800" dirty="0">
                <a:latin typeface="Monlam Uni OuChan2"/>
                <a:ea typeface="Monlam Uni OuChan2"/>
                <a:cs typeface="Monlam Uni OuChan2"/>
                <a:sym typeface="Monlam Uni OuChan2"/>
              </a:rPr>
              <a:t>   </a:t>
            </a:r>
            <a:r>
              <a:rPr sz="2400" dirty="0">
                <a:latin typeface="Monlam Uni OuChan2"/>
                <a:ea typeface="Monlam Uni OuChan2"/>
                <a:cs typeface="Monlam Uni OuChan2"/>
                <a:sym typeface="Monlam Uni OuChan2"/>
              </a:rPr>
              <a:t>འཚོ་རླུང་། </a:t>
            </a:r>
            <a:r>
              <a:rPr dirty="0"/>
              <a:t>	20.9%</a:t>
            </a:r>
          </a:p>
        </p:txBody>
      </p:sp>
      <p:sp>
        <p:nvSpPr>
          <p:cNvPr id="512" name="Shape 512"/>
          <p:cNvSpPr/>
          <p:nvPr/>
        </p:nvSpPr>
        <p:spPr>
          <a:xfrm>
            <a:off x="3989215" y="4230916"/>
            <a:ext cx="6092207" cy="4633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ts val="2800"/>
              </a:lnSpc>
              <a:tabLst>
                <a:tab pos="4838700" algn="l"/>
              </a:tabLst>
              <a:defRPr sz="2400">
                <a:solidFill>
                  <a:schemeClr val="accent5">
                    <a:hueOff val="-176146"/>
                    <a:satOff val="3665"/>
                    <a:lumOff val="-13986"/>
                  </a:schemeClr>
                </a:solidFill>
                <a:latin typeface="Arial"/>
                <a:ea typeface="Arial"/>
                <a:cs typeface="Arial"/>
                <a:sym typeface="Arial"/>
              </a:defRPr>
            </a:lvl1pPr>
          </a:lstStyle>
          <a:p>
            <a:r>
              <a:rPr dirty="0"/>
              <a:t>Carbon dioxide   </a:t>
            </a:r>
            <a:r>
              <a:rPr dirty="0">
                <a:latin typeface="Monlam Uni OuChan2"/>
                <a:cs typeface="Monlam Uni OuChan2"/>
              </a:rPr>
              <a:t>ཁར་སྦོན་འཚོ་རླུང་ཟུང་ལྡན།</a:t>
            </a:r>
            <a:r>
              <a:rPr dirty="0"/>
              <a:t>	0.04%</a:t>
            </a:r>
          </a:p>
        </p:txBody>
      </p:sp>
      <p:sp>
        <p:nvSpPr>
          <p:cNvPr id="513" name="Shape 513"/>
          <p:cNvSpPr/>
          <p:nvPr/>
        </p:nvSpPr>
        <p:spPr>
          <a:xfrm>
            <a:off x="3958121" y="5087644"/>
            <a:ext cx="4432847"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3300"/>
              </a:lnSpc>
              <a:tabLst>
                <a:tab pos="838200" algn="l"/>
              </a:tabLst>
              <a:defRPr sz="2400">
                <a:latin typeface="Arial"/>
                <a:ea typeface="Arial"/>
                <a:cs typeface="Arial"/>
                <a:sym typeface="Arial"/>
              </a:defRPr>
            </a:pPr>
            <a:r>
              <a:t>Others (CH</a:t>
            </a:r>
            <a:r>
              <a:rPr baseline="-5999"/>
              <a:t>4</a:t>
            </a:r>
            <a:r>
              <a:t>, O</a:t>
            </a:r>
            <a:r>
              <a:rPr baseline="-5999"/>
              <a:t>3</a:t>
            </a:r>
            <a:r>
              <a:t>, SO</a:t>
            </a:r>
            <a:r>
              <a:rPr baseline="-5999"/>
              <a:t>2</a:t>
            </a:r>
            <a:r>
              <a:t>, FCHC…)</a:t>
            </a:r>
            <a:br/>
            <a:r>
              <a:rPr sz="2800">
                <a:latin typeface="Monlam Uni OuChan2"/>
                <a:ea typeface="Monlam Uni OuChan2"/>
                <a:cs typeface="Monlam Uni OuChan2"/>
                <a:sym typeface="Monlam Uni OuChan2"/>
              </a:rPr>
              <a:t>རླུང་རིགས་གཞན།</a:t>
            </a:r>
          </a:p>
        </p:txBody>
      </p:sp>
      <p:sp>
        <p:nvSpPr>
          <p:cNvPr id="514" name="Shape 514"/>
          <p:cNvSpPr/>
          <p:nvPr/>
        </p:nvSpPr>
        <p:spPr>
          <a:xfrm>
            <a:off x="290934" y="-162888"/>
            <a:ext cx="3424114"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50000"/>
              </a:lnSpc>
              <a:spcAft>
                <a:spcPts val="1200"/>
              </a:spcAft>
              <a:tabLst>
                <a:tab pos="838200" algn="l"/>
              </a:tabLst>
              <a:defRPr sz="2800" b="1"/>
            </a:pPr>
            <a:r>
              <a:rPr b="1" dirty="0">
                <a:latin typeface="Monlam Uni OuChan2"/>
                <a:ea typeface="Monlam Uni OuChan2"/>
                <a:cs typeface="Monlam Uni OuChan2"/>
                <a:sym typeface="Monlam Uni OuChan2"/>
              </a:rPr>
              <a:t>རླུང་སྐམ་པོའི་གྲུབ་ཆ།</a:t>
            </a:r>
            <a:br>
              <a:rPr b="1" dirty="0">
                <a:latin typeface="Monlam Uni OuChan2"/>
                <a:ea typeface="Monlam Uni OuChan2"/>
                <a:cs typeface="Monlam Uni OuChan2"/>
                <a:sym typeface="Monlam Uni OuChan2"/>
              </a:rPr>
            </a:br>
            <a:r>
              <a:rPr sz="2400" dirty="0">
                <a:latin typeface="Arial"/>
                <a:ea typeface="Arial"/>
                <a:cs typeface="Arial"/>
                <a:sym typeface="Arial"/>
              </a:rPr>
              <a:t>Composition of dry air</a:t>
            </a:r>
          </a:p>
        </p:txBody>
      </p:sp>
      <p:sp>
        <p:nvSpPr>
          <p:cNvPr id="515" name="Shape 515"/>
          <p:cNvSpPr/>
          <p:nvPr/>
        </p:nvSpPr>
        <p:spPr>
          <a:xfrm>
            <a:off x="290934" y="5972037"/>
            <a:ext cx="265091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50000"/>
              </a:lnSpc>
              <a:tabLst>
                <a:tab pos="838200" algn="l"/>
              </a:tabLst>
              <a:defRPr sz="2800" b="1"/>
            </a:pPr>
            <a:r>
              <a:rPr b="0" dirty="0">
                <a:latin typeface="Monlam Uni OuChan2"/>
                <a:ea typeface="Monlam Uni OuChan2"/>
                <a:cs typeface="Monlam Uni OuChan2"/>
                <a:sym typeface="Monlam Uni OuChan2"/>
              </a:rPr>
              <a:t>དང་ཆུའི་རླངས་པ།</a:t>
            </a:r>
            <a:r>
              <a:rPr dirty="0">
                <a:latin typeface="Monlam Uni OuChan2"/>
                <a:cs typeface="Monlam Uni OuChan2"/>
              </a:rPr>
              <a:t/>
            </a:r>
            <a:br>
              <a:rPr dirty="0">
                <a:latin typeface="Monlam Uni OuChan2"/>
                <a:cs typeface="Monlam Uni OuChan2"/>
              </a:rPr>
            </a:br>
            <a:r>
              <a:rPr sz="2400" dirty="0">
                <a:latin typeface="Arial"/>
                <a:ea typeface="Arial"/>
                <a:cs typeface="Arial"/>
                <a:sym typeface="Arial"/>
              </a:rPr>
              <a:t>and water vapour</a:t>
            </a:r>
          </a:p>
        </p:txBody>
      </p:sp>
      <p:sp>
        <p:nvSpPr>
          <p:cNvPr id="11"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1" animBg="1" advAuto="0"/>
      <p:bldP spid="510" grpId="3" animBg="1" advAuto="0"/>
      <p:bldP spid="511" grpId="2" animBg="1" advAuto="0"/>
      <p:bldP spid="512" grpId="4" animBg="1" advAuto="0"/>
      <p:bldP spid="513" grpId="5" animBg="1" advAuto="0"/>
      <p:bldP spid="515" grpId="6"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hape 5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54</a:t>
            </a:fld>
            <a:endParaRPr/>
          </a:p>
        </p:txBody>
      </p:sp>
      <p:grpSp>
        <p:nvGrpSpPr>
          <p:cNvPr id="522" name="Group 522"/>
          <p:cNvGrpSpPr/>
          <p:nvPr/>
        </p:nvGrpSpPr>
        <p:grpSpPr>
          <a:xfrm>
            <a:off x="380999" y="646965"/>
            <a:ext cx="5202714" cy="1270001"/>
            <a:chOff x="0" y="0"/>
            <a:chExt cx="5202712" cy="1270000"/>
          </a:xfrm>
        </p:grpSpPr>
        <p:sp>
          <p:nvSpPr>
            <p:cNvPr id="520" name="Shape 520"/>
            <p:cNvSpPr/>
            <p:nvPr/>
          </p:nvSpPr>
          <p:spPr>
            <a:xfrm>
              <a:off x="38639" y="183616"/>
              <a:ext cx="5164074" cy="9027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ts val="3300"/>
                </a:lnSpc>
                <a:tabLst>
                  <a:tab pos="838200" algn="l"/>
                </a:tabLst>
                <a:defRPr sz="2800">
                  <a:solidFill>
                    <a:schemeClr val="accent5">
                      <a:hueOff val="-176146"/>
                      <a:satOff val="3665"/>
                      <a:lumOff val="-13986"/>
                    </a:schemeClr>
                  </a:solidFill>
                  <a:latin typeface="Arial"/>
                  <a:ea typeface="Arial"/>
                  <a:cs typeface="Arial"/>
                  <a:sym typeface="Arial"/>
                </a:defRPr>
              </a:pPr>
              <a:r>
                <a:rPr dirty="0"/>
                <a:t>Carbon dioxide (CO</a:t>
              </a:r>
              <a:r>
                <a:rPr baseline="-5999" dirty="0"/>
                <a:t>2</a:t>
              </a:r>
              <a:r>
                <a:rPr dirty="0"/>
                <a:t>) + {H</a:t>
              </a:r>
              <a:r>
                <a:rPr baseline="-5999" dirty="0"/>
                <a:t>2</a:t>
              </a:r>
              <a:r>
                <a:rPr dirty="0"/>
                <a:t>O}</a:t>
              </a:r>
              <a:r>
                <a:rPr baseline="-5999" dirty="0"/>
                <a:t>v</a:t>
              </a:r>
              <a:r>
                <a:rPr dirty="0"/>
                <a:t/>
              </a:r>
              <a:br>
                <a:rPr dirty="0"/>
              </a:br>
              <a:r>
                <a:rPr dirty="0"/>
                <a:t>+ (CH</a:t>
              </a:r>
              <a:r>
                <a:rPr baseline="-5999" dirty="0"/>
                <a:t>4</a:t>
              </a:r>
              <a:r>
                <a:rPr dirty="0"/>
                <a:t>, O</a:t>
              </a:r>
              <a:r>
                <a:rPr baseline="-5999" dirty="0"/>
                <a:t>3</a:t>
              </a:r>
              <a:r>
                <a:rPr dirty="0"/>
                <a:t>, SO</a:t>
              </a:r>
              <a:r>
                <a:rPr baseline="-5999" dirty="0"/>
                <a:t>2</a:t>
              </a:r>
              <a:r>
                <a:rPr dirty="0"/>
                <a:t>, FCHC…)</a:t>
              </a:r>
            </a:p>
          </p:txBody>
        </p:sp>
        <p:sp>
          <p:nvSpPr>
            <p:cNvPr id="521" name="Shape 521"/>
            <p:cNvSpPr/>
            <p:nvPr/>
          </p:nvSpPr>
          <p:spPr>
            <a:xfrm>
              <a:off x="0" y="0"/>
              <a:ext cx="5198534" cy="1270000"/>
            </a:xfrm>
            <a:prstGeom prst="rect">
              <a:avLst/>
            </a:prstGeom>
            <a:noFill/>
            <a:ln w="50800" cap="flat">
              <a:solidFill>
                <a:schemeClr val="accent5">
                  <a:hueOff val="-176146"/>
                  <a:satOff val="3665"/>
                  <a:lumOff val="-13986"/>
                </a:schemeClr>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523" name="Shape 523"/>
          <p:cNvSpPr/>
          <p:nvPr/>
        </p:nvSpPr>
        <p:spPr>
          <a:xfrm>
            <a:off x="380999" y="2925598"/>
            <a:ext cx="5202715" cy="10767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lvl="3" indent="0" defTabSz="1016000">
              <a:lnSpc>
                <a:spcPct val="110000"/>
              </a:lnSpc>
              <a:spcBef>
                <a:spcPts val="500"/>
              </a:spcBef>
              <a:tabLst/>
              <a:defRPr sz="2800"/>
            </a:pPr>
            <a:r>
              <a:rPr dirty="0">
                <a:latin typeface="Arial"/>
                <a:ea typeface="Arial"/>
                <a:cs typeface="Arial"/>
                <a:sym typeface="Arial"/>
              </a:rPr>
              <a:t>Absorb thermal energy</a:t>
            </a:r>
            <a:r>
              <a:rPr lang="de-CH" dirty="0">
                <a:latin typeface="Arial"/>
                <a:ea typeface="Arial"/>
                <a:cs typeface="Arial"/>
                <a:sym typeface="Arial"/>
              </a:rPr>
              <a:t> </a:t>
            </a:r>
            <a:r>
              <a:rPr dirty="0">
                <a:solidFill>
                  <a:srgbClr val="FF0000"/>
                </a:solidFill>
                <a:latin typeface="Arial"/>
                <a:ea typeface="Arial"/>
                <a:cs typeface="Arial"/>
                <a:sym typeface="Arial"/>
              </a:rPr>
              <a:t>(Heat)</a:t>
            </a:r>
            <a:r>
              <a:rPr dirty="0">
                <a:solidFill>
                  <a:srgbClr val="FF0000"/>
                </a:solidFill>
              </a:rPr>
              <a:t/>
            </a:r>
            <a:br>
              <a:rPr dirty="0">
                <a:solidFill>
                  <a:srgbClr val="FF0000"/>
                </a:solidFill>
              </a:rPr>
            </a:br>
            <a:r>
              <a:rPr lang="bo-CN" sz="3000" dirty="0">
                <a:solidFill>
                  <a:srgbClr val="FF0000"/>
                </a:solidFill>
                <a:latin typeface="Monlam Uni OuChan2"/>
                <a:ea typeface="Monlam Uni OuChan2"/>
                <a:cs typeface="Monlam Uni OuChan2"/>
                <a:sym typeface="Monlam Uni OuChan2"/>
              </a:rPr>
              <a:t> </a:t>
            </a:r>
            <a:r>
              <a:rPr lang="bo-CN" sz="3000" dirty="0">
                <a:solidFill>
                  <a:schemeClr val="tx1"/>
                </a:solidFill>
                <a:latin typeface="Monlam Uni OuChan2"/>
                <a:ea typeface="Monlam Uni OuChan2"/>
                <a:cs typeface="Monlam Uni OuChan2"/>
                <a:sym typeface="Monlam Uni OuChan2"/>
              </a:rPr>
              <a:t>ཚ་དྲོད་</a:t>
            </a:r>
            <a:r>
              <a:rPr lang="bo-CN" sz="3000" dirty="0">
                <a:solidFill>
                  <a:schemeClr val="tx1"/>
                </a:solidFill>
                <a:latin typeface="Monlam Uni OuChan2"/>
              </a:rPr>
              <a:t>ཀྱི་</a:t>
            </a:r>
            <a:r>
              <a:rPr sz="3000" dirty="0" err="1">
                <a:solidFill>
                  <a:schemeClr val="tx1"/>
                </a:solidFill>
                <a:latin typeface="Monlam Uni OuChan2"/>
                <a:ea typeface="Monlam Uni OuChan2"/>
                <a:cs typeface="Monlam Uni OuChan2"/>
                <a:sym typeface="Monlam Uni OuChan2"/>
              </a:rPr>
              <a:t>ནུས་པ་རྔུབ་པ</a:t>
            </a:r>
            <a:r>
              <a:rPr sz="3000" dirty="0">
                <a:solidFill>
                  <a:schemeClr val="tx1"/>
                </a:solidFill>
                <a:latin typeface="Monlam Uni OuChan2"/>
                <a:ea typeface="Monlam Uni OuChan2"/>
                <a:cs typeface="Monlam Uni OuChan2"/>
                <a:sym typeface="Monlam Uni OuChan2"/>
              </a:rPr>
              <a:t>། </a:t>
            </a:r>
            <a:r>
              <a:rPr sz="3000" dirty="0">
                <a:solidFill>
                  <a:srgbClr val="FF2600"/>
                </a:solidFill>
                <a:latin typeface="Monlam Uni OuChan2"/>
                <a:ea typeface="Monlam Uni OuChan2"/>
                <a:cs typeface="Monlam Uni OuChan2"/>
                <a:sym typeface="Monlam Uni OuChan2"/>
              </a:rPr>
              <a:t>(</a:t>
            </a:r>
            <a:r>
              <a:rPr sz="3000" dirty="0" err="1">
                <a:solidFill>
                  <a:srgbClr val="FF2600"/>
                </a:solidFill>
                <a:latin typeface="Monlam Uni OuChan2"/>
                <a:ea typeface="Monlam Uni OuChan2"/>
                <a:cs typeface="Monlam Uni OuChan2"/>
                <a:sym typeface="Monlam Uni OuChan2"/>
              </a:rPr>
              <a:t>ཚ་དྲོད</a:t>
            </a:r>
            <a:r>
              <a:rPr lang="bo-CN" sz="3000" dirty="0">
                <a:solidFill>
                  <a:srgbClr val="FF0000"/>
                </a:solidFill>
                <a:latin typeface="Monlam Uni OuChan2"/>
                <a:ea typeface="Monlam Uni OuChan2"/>
                <a:cs typeface="Monlam Uni OuChan2"/>
                <a:sym typeface="Monlam Uni OuChan2"/>
              </a:rPr>
              <a:t>།</a:t>
            </a:r>
            <a:r>
              <a:rPr sz="3000" dirty="0">
                <a:solidFill>
                  <a:srgbClr val="FF2600"/>
                </a:solidFill>
                <a:latin typeface="Monlam Uni OuChan2"/>
                <a:ea typeface="Monlam Uni OuChan2"/>
                <a:cs typeface="Monlam Uni OuChan2"/>
                <a:sym typeface="Monlam Uni OuChan2"/>
              </a:rPr>
              <a:t>)</a:t>
            </a:r>
          </a:p>
        </p:txBody>
      </p:sp>
      <p:sp>
        <p:nvSpPr>
          <p:cNvPr id="524" name="Shape 524"/>
          <p:cNvSpPr/>
          <p:nvPr/>
        </p:nvSpPr>
        <p:spPr>
          <a:xfrm>
            <a:off x="459733" y="5018299"/>
            <a:ext cx="5083886" cy="179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838200" algn="l"/>
              </a:tabLst>
              <a:defRPr b="1">
                <a:solidFill>
                  <a:schemeClr val="accent5"/>
                </a:solidFill>
              </a:defRPr>
            </a:pPr>
            <a:r>
              <a:rPr dirty="0"/>
              <a:t>Earth atmosphere </a:t>
            </a:r>
            <a:br>
              <a:rPr dirty="0"/>
            </a:br>
            <a:r>
              <a:rPr dirty="0"/>
              <a:t>temperature increases</a:t>
            </a:r>
          </a:p>
          <a:p>
            <a:pPr>
              <a:lnSpc>
                <a:spcPct val="100000"/>
              </a:lnSpc>
              <a:tabLst/>
              <a:defRPr sz="3600">
                <a:solidFill>
                  <a:srgbClr val="D43A01"/>
                </a:solidFill>
                <a:latin typeface="Monlam Uni OuChan2"/>
                <a:ea typeface="Monlam Uni OuChan2"/>
                <a:cs typeface="Monlam Uni OuChan2"/>
                <a:sym typeface="Monlam Uni OuChan2"/>
              </a:defRPr>
            </a:pPr>
            <a:r>
              <a:rPr dirty="0" err="1"/>
              <a:t>གོ་ལའི་རླུང་ཁམས་ཀྱི་དྲོད་ཚད་འཕར་བ</a:t>
            </a:r>
            <a:r>
              <a:rPr dirty="0"/>
              <a:t>།</a:t>
            </a:r>
          </a:p>
        </p:txBody>
      </p:sp>
      <p:grpSp>
        <p:nvGrpSpPr>
          <p:cNvPr id="527" name="Group 527"/>
          <p:cNvGrpSpPr/>
          <p:nvPr/>
        </p:nvGrpSpPr>
        <p:grpSpPr>
          <a:xfrm>
            <a:off x="6133182" y="564948"/>
            <a:ext cx="3891353" cy="1352018"/>
            <a:chOff x="0" y="-82017"/>
            <a:chExt cx="3891351" cy="1352017"/>
          </a:xfrm>
        </p:grpSpPr>
        <p:sp>
          <p:nvSpPr>
            <p:cNvPr id="525" name="Shape 525"/>
            <p:cNvSpPr/>
            <p:nvPr/>
          </p:nvSpPr>
          <p:spPr>
            <a:xfrm>
              <a:off x="198230" y="-82017"/>
              <a:ext cx="3454649"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ts val="3300"/>
                </a:lnSpc>
                <a:tabLst>
                  <a:tab pos="838200" algn="l"/>
                </a:tabLst>
                <a:defRPr sz="2800">
                  <a:solidFill>
                    <a:schemeClr val="accent2"/>
                  </a:solidFill>
                  <a:latin typeface="Arial"/>
                  <a:ea typeface="Arial"/>
                  <a:cs typeface="Arial"/>
                  <a:sym typeface="Arial"/>
                </a:defRPr>
              </a:pPr>
              <a:r>
                <a:rPr dirty="0"/>
                <a:t>Green House Gases</a:t>
              </a:r>
            </a:p>
            <a:p>
              <a:pPr>
                <a:lnSpc>
                  <a:spcPct val="100000"/>
                </a:lnSpc>
                <a:tabLst/>
                <a:defRPr>
                  <a:solidFill>
                    <a:schemeClr val="accent2"/>
                  </a:solidFill>
                  <a:latin typeface="Monlam Uni OuChan2"/>
                  <a:ea typeface="Monlam Uni OuChan2"/>
                  <a:cs typeface="Monlam Uni OuChan2"/>
                  <a:sym typeface="Monlam Uni OuChan2"/>
                </a:defRPr>
              </a:pPr>
              <a:r>
                <a:rPr dirty="0"/>
                <a:t>ལྗང་ཁང་རླངས་གཟུགས།</a:t>
              </a:r>
            </a:p>
          </p:txBody>
        </p:sp>
        <p:sp>
          <p:nvSpPr>
            <p:cNvPr id="526" name="Shape 526"/>
            <p:cNvSpPr/>
            <p:nvPr/>
          </p:nvSpPr>
          <p:spPr>
            <a:xfrm>
              <a:off x="0" y="0"/>
              <a:ext cx="3891351" cy="1270000"/>
            </a:xfrm>
            <a:prstGeom prst="rect">
              <a:avLst/>
            </a:prstGeom>
            <a:noFill/>
            <a:ln w="50800" cap="flat">
              <a:solidFill>
                <a:schemeClr val="accent2"/>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531" name="Group 531"/>
          <p:cNvGrpSpPr/>
          <p:nvPr/>
        </p:nvGrpSpPr>
        <p:grpSpPr>
          <a:xfrm>
            <a:off x="6133182" y="1937259"/>
            <a:ext cx="3891353" cy="2227608"/>
            <a:chOff x="0" y="0"/>
            <a:chExt cx="3891351" cy="2227606"/>
          </a:xfrm>
        </p:grpSpPr>
        <p:sp>
          <p:nvSpPr>
            <p:cNvPr id="528" name="Shape 528"/>
            <p:cNvSpPr/>
            <p:nvPr/>
          </p:nvSpPr>
          <p:spPr>
            <a:xfrm>
              <a:off x="388193" y="962253"/>
              <a:ext cx="3096674" cy="10690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016000">
                <a:lnSpc>
                  <a:spcPct val="110000"/>
                </a:lnSpc>
                <a:spcBef>
                  <a:spcPts val="500"/>
                </a:spcBef>
                <a:tabLst/>
                <a:defRPr sz="2800">
                  <a:solidFill>
                    <a:schemeClr val="accent2"/>
                  </a:solidFill>
                  <a:latin typeface="Arial"/>
                  <a:ea typeface="Arial"/>
                  <a:cs typeface="Arial"/>
                  <a:sym typeface="Arial"/>
                </a:defRPr>
              </a:pPr>
              <a:r>
                <a:rPr dirty="0"/>
                <a:t>Greenhouse Effect</a:t>
              </a:r>
            </a:p>
            <a:p>
              <a:pPr>
                <a:lnSpc>
                  <a:spcPct val="100000"/>
                </a:lnSpc>
                <a:tabLst/>
                <a:defRPr>
                  <a:solidFill>
                    <a:schemeClr val="accent2"/>
                  </a:solidFill>
                  <a:latin typeface="Monlam Uni OuChan2"/>
                  <a:ea typeface="Monlam Uni OuChan2"/>
                  <a:cs typeface="Monlam Uni OuChan2"/>
                  <a:sym typeface="Monlam Uni OuChan2"/>
                </a:defRPr>
              </a:pPr>
              <a:r>
                <a:rPr dirty="0"/>
                <a:t>ལྗང་ཁང་ནུས་འབྲས།</a:t>
              </a:r>
            </a:p>
          </p:txBody>
        </p:sp>
        <p:sp>
          <p:nvSpPr>
            <p:cNvPr id="529" name="Shape 529"/>
            <p:cNvSpPr/>
            <p:nvPr/>
          </p:nvSpPr>
          <p:spPr>
            <a:xfrm>
              <a:off x="0" y="957605"/>
              <a:ext cx="3891351" cy="1270001"/>
            </a:xfrm>
            <a:prstGeom prst="rect">
              <a:avLst/>
            </a:prstGeom>
            <a:noFill/>
            <a:ln w="50800" cap="flat">
              <a:solidFill>
                <a:schemeClr val="accent2"/>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530" name="Shape 530"/>
            <p:cNvSpPr/>
            <p:nvPr/>
          </p:nvSpPr>
          <p:spPr>
            <a:xfrm rot="5400000">
              <a:off x="1396423" y="55588"/>
              <a:ext cx="905862" cy="794685"/>
            </a:xfrm>
            <a:prstGeom prst="rightArrow">
              <a:avLst>
                <a:gd name="adj1" fmla="val 46995"/>
                <a:gd name="adj2" fmla="val 71382"/>
              </a:avLst>
            </a:prstGeom>
            <a:solidFill>
              <a:schemeClr val="accent2"/>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solidFill>
                    <a:schemeClr val="accent2"/>
                  </a:solidFill>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535" name="Group 535"/>
          <p:cNvGrpSpPr/>
          <p:nvPr/>
        </p:nvGrpSpPr>
        <p:grpSpPr>
          <a:xfrm>
            <a:off x="6133182" y="4197859"/>
            <a:ext cx="3891353" cy="2227608"/>
            <a:chOff x="0" y="0"/>
            <a:chExt cx="3891351" cy="2227606"/>
          </a:xfrm>
        </p:grpSpPr>
        <p:sp>
          <p:nvSpPr>
            <p:cNvPr id="532" name="Shape 532"/>
            <p:cNvSpPr/>
            <p:nvPr/>
          </p:nvSpPr>
          <p:spPr>
            <a:xfrm>
              <a:off x="566530" y="868070"/>
              <a:ext cx="2749178" cy="1207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016000">
                <a:lnSpc>
                  <a:spcPct val="110000"/>
                </a:lnSpc>
                <a:spcBef>
                  <a:spcPts val="500"/>
                </a:spcBef>
                <a:tabLst/>
                <a:defRPr sz="2800">
                  <a:solidFill>
                    <a:schemeClr val="accent2"/>
                  </a:solidFill>
                  <a:latin typeface="Arial"/>
                  <a:ea typeface="Arial"/>
                  <a:cs typeface="Arial"/>
                  <a:sym typeface="Arial"/>
                </a:defRPr>
              </a:pPr>
              <a:r>
                <a:rPr dirty="0"/>
                <a:t>Global Warming</a:t>
              </a:r>
            </a:p>
            <a:p>
              <a:pPr>
                <a:lnSpc>
                  <a:spcPct val="100000"/>
                </a:lnSpc>
                <a:tabLst/>
                <a:defRPr>
                  <a:solidFill>
                    <a:schemeClr val="accent2"/>
                  </a:solidFill>
                  <a:latin typeface="Monlam Uni OuChan2"/>
                  <a:ea typeface="Monlam Uni OuChan2"/>
                  <a:cs typeface="Monlam Uni OuChan2"/>
                  <a:sym typeface="Monlam Uni OuChan2"/>
                </a:defRPr>
              </a:pPr>
              <a:r>
                <a:rPr dirty="0"/>
                <a:t>གོ་ལ་ཚ་འགྱུར།</a:t>
              </a:r>
            </a:p>
          </p:txBody>
        </p:sp>
        <p:sp>
          <p:nvSpPr>
            <p:cNvPr id="533" name="Shape 533"/>
            <p:cNvSpPr/>
            <p:nvPr/>
          </p:nvSpPr>
          <p:spPr>
            <a:xfrm>
              <a:off x="0" y="957605"/>
              <a:ext cx="3891351" cy="1270001"/>
            </a:xfrm>
            <a:prstGeom prst="rect">
              <a:avLst/>
            </a:prstGeom>
            <a:noFill/>
            <a:ln w="50800" cap="flat">
              <a:solidFill>
                <a:schemeClr val="accent2"/>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534" name="Shape 534"/>
            <p:cNvSpPr/>
            <p:nvPr/>
          </p:nvSpPr>
          <p:spPr>
            <a:xfrm rot="5400000">
              <a:off x="1396423" y="55588"/>
              <a:ext cx="905862" cy="794685"/>
            </a:xfrm>
            <a:prstGeom prst="rightArrow">
              <a:avLst>
                <a:gd name="adj1" fmla="val 46995"/>
                <a:gd name="adj2" fmla="val 71382"/>
              </a:avLst>
            </a:prstGeom>
            <a:solidFill>
              <a:schemeClr val="accent2"/>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tabLst>
                  <a:tab pos="838200" algn="l"/>
                </a:tabLst>
                <a:defRPr>
                  <a:solidFill>
                    <a:schemeClr val="accent2"/>
                  </a:solidFill>
                  <a:effectLst>
                    <a:outerShdw blurRad="38100" dist="12700" dir="5400000" rotWithShape="0">
                      <a:srgbClr val="000000">
                        <a:alpha val="50000"/>
                      </a:srgbClr>
                    </a:outerShdw>
                  </a:effectLst>
                  <a:latin typeface="+mn-lt"/>
                  <a:ea typeface="+mn-ea"/>
                  <a:cs typeface="+mn-cs"/>
                  <a:sym typeface="Gill Sans"/>
                </a:defRPr>
              </a:lvl1pPr>
            </a:lstStyle>
            <a:p>
              <a:r>
                <a:t>D</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2" animBg="1" advAuto="0"/>
      <p:bldP spid="524" grpId="4" animBg="1" advAuto="0"/>
      <p:bldP spid="527" grpId="1" animBg="1" advAuto="0"/>
      <p:bldP spid="531" grpId="3" animBg="1" advAuto="0"/>
      <p:bldP spid="535" grpId="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7" name="Shape 53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55</a:t>
            </a:fld>
            <a:endParaRPr/>
          </a:p>
        </p:txBody>
      </p:sp>
      <p:sp>
        <p:nvSpPr>
          <p:cNvPr id="538" name="Shape 538"/>
          <p:cNvSpPr>
            <a:spLocks noGrp="1"/>
          </p:cNvSpPr>
          <p:nvPr>
            <p:ph type="body" idx="4294967295"/>
          </p:nvPr>
        </p:nvSpPr>
        <p:spPr>
          <a:xfrm>
            <a:off x="423333" y="1824566"/>
            <a:ext cx="9486602" cy="4388442"/>
          </a:xfrm>
          <a:prstGeom prst="rect">
            <a:avLst/>
          </a:prstGeom>
        </p:spPr>
        <p:txBody>
          <a:bodyPr>
            <a:normAutofit lnSpcReduction="10000"/>
          </a:bodyPr>
          <a:lstStyle/>
          <a:p>
            <a:pPr marL="0" indent="4400" defTabSz="452627">
              <a:lnSpc>
                <a:spcPct val="150000"/>
              </a:lnSpc>
              <a:spcBef>
                <a:spcPts val="0"/>
              </a:spcBef>
              <a:buClrTx/>
              <a:buSzTx/>
              <a:buFontTx/>
              <a:buNone/>
              <a:defRPr sz="2772"/>
            </a:pPr>
            <a:r>
              <a:rPr dirty="0">
                <a:latin typeface="Monlam Uni OuChan2"/>
                <a:ea typeface="Monlam Uni OuChan2"/>
                <a:cs typeface="Monlam Uni OuChan2"/>
                <a:sym typeface="Monlam Uni OuChan2"/>
              </a:rPr>
              <a:t>རླུང་ཁམས་ནང་བརྒྱ་ཆ་གཅིག་ལས་ཉུང་བ་ཡོད་པའི་རླང་གཟུགས་རྣམས་ཀྱིས་དུས་ཡུན་ཐུང་ངུའི་གནམ་གཤིས་དང་དུས་ཡུན་རིང་པོའི་གནམ་གཤིས་ལ་ཤུགས་རྐྱེན་གང་ཙམ་ཆེ་བ་སྤྲོད་ཀྱི་ཡོད།</a:t>
            </a:r>
            <a:endParaRPr sz="2376" dirty="0">
              <a:latin typeface="Arial"/>
              <a:ea typeface="Arial"/>
              <a:cs typeface="Arial"/>
              <a:sym typeface="Arial"/>
            </a:endParaRPr>
          </a:p>
          <a:p>
            <a:pPr marL="0" indent="4400" defTabSz="452627">
              <a:lnSpc>
                <a:spcPct val="150000"/>
              </a:lnSpc>
              <a:spcBef>
                <a:spcPts val="0"/>
              </a:spcBef>
              <a:buClrTx/>
              <a:buSzTx/>
              <a:buFontTx/>
              <a:buNone/>
              <a:defRPr sz="2772">
                <a:latin typeface="Monlam Uni OuChan2"/>
                <a:ea typeface="Monlam Uni OuChan2"/>
                <a:cs typeface="Monlam Uni OuChan2"/>
                <a:sym typeface="Monlam Uni OuChan2"/>
              </a:defRPr>
            </a:pPr>
            <a:r>
              <a:rPr dirty="0" err="1"/>
              <a:t>ཉུང་ཤས་ཙམ་མ་གཏོགས་མེད་པའི་རླང་གཟུགས</a:t>
            </a:r>
            <a:r>
              <a:rPr dirty="0"/>
              <a:t>་ (</a:t>
            </a:r>
            <a:r>
              <a:rPr dirty="0" err="1"/>
              <a:t>ཆུའི་རླངས་པ</a:t>
            </a:r>
            <a:r>
              <a:rPr lang="bo-CN" dirty="0"/>
              <a:t>།</a:t>
            </a:r>
            <a:r>
              <a:rPr dirty="0"/>
              <a:t> ཁར་སྦོན་འཚོ་རླུང་ཟུང་ལྡན། </a:t>
            </a:r>
            <a:r>
              <a:rPr lang="de-CH" dirty="0"/>
              <a:t/>
            </a:r>
            <a:br>
              <a:rPr lang="de-CH" dirty="0"/>
            </a:br>
            <a:r>
              <a:rPr dirty="0"/>
              <a:t>མེ་ཐེན། ཟེ་རླུང་ཟུང་ལྡན་གྱི་འཚོ་རླུང་། བཅས་ལ་གལ་གནད་ཆེ་བའི་ཁྱད་ཆོས་ཡོད།</a:t>
            </a:r>
            <a:r>
              <a:rPr lang="en-US" dirty="0"/>
              <a:t>)</a:t>
            </a:r>
            <a:endParaRPr dirty="0">
              <a:latin typeface="Helvetica"/>
              <a:ea typeface="Helvetica"/>
              <a:cs typeface="Helvetica"/>
              <a:sym typeface="Helvetica"/>
            </a:endParaRPr>
          </a:p>
          <a:p>
            <a:pPr marL="0" indent="4798" defTabSz="1005839">
              <a:buClrTx/>
              <a:buSzTx/>
              <a:buFontTx/>
              <a:buNone/>
              <a:defRPr sz="2376">
                <a:latin typeface="Arial"/>
                <a:ea typeface="Arial"/>
                <a:cs typeface="Arial"/>
                <a:sym typeface="Arial"/>
              </a:defRPr>
            </a:pPr>
            <a:r>
              <a:rPr dirty="0">
                <a:latin typeface="Helvetica"/>
                <a:ea typeface="Helvetica"/>
                <a:cs typeface="Helvetica"/>
                <a:sym typeface="Helvetica"/>
              </a:rPr>
              <a:t/>
            </a:r>
            <a:br>
              <a:rPr dirty="0">
                <a:latin typeface="Helvetica"/>
                <a:ea typeface="Helvetica"/>
                <a:cs typeface="Helvetica"/>
                <a:sym typeface="Helvetica"/>
              </a:rPr>
            </a:br>
            <a:r>
              <a:rPr dirty="0"/>
              <a:t>The gases which make up far less than 1 percent of the atmosphere have a much greater influence on both short-term weather and long-term climate</a:t>
            </a:r>
            <a:r>
              <a:rPr lang="en-US" dirty="0"/>
              <a:t>. </a:t>
            </a:r>
            <a:r>
              <a:rPr dirty="0"/>
              <a:t>These less abundant gases (water vapor, carbon dioxide, methane, and nitrous oxide all have an important property)</a:t>
            </a:r>
            <a:r>
              <a:rPr lang="en-US" dirty="0"/>
              <a:t>.</a:t>
            </a:r>
            <a:r>
              <a:rPr dirty="0"/>
              <a:t> </a:t>
            </a:r>
          </a:p>
        </p:txBody>
      </p:sp>
      <p:sp>
        <p:nvSpPr>
          <p:cNvPr id="539" name="Shape 539"/>
          <p:cNvSpPr/>
          <p:nvPr/>
        </p:nvSpPr>
        <p:spPr>
          <a:xfrm>
            <a:off x="2633705" y="-245260"/>
            <a:ext cx="4935408" cy="1361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defRPr sz="3000">
                <a:latin typeface="Monlam Uni OuChan2"/>
                <a:ea typeface="Monlam Uni OuChan2"/>
                <a:cs typeface="Monlam Uni OuChan2"/>
                <a:sym typeface="Monlam Uni OuChan2"/>
              </a:defRPr>
            </a:pPr>
            <a:r>
              <a:rPr b="1" dirty="0" err="1">
                <a:solidFill>
                  <a:schemeClr val="tx1"/>
                </a:solidFill>
              </a:rPr>
              <a:t>ཉུང་ཤས་རླངས་གཟུགས</a:t>
            </a:r>
            <a:r>
              <a:rPr b="1" dirty="0">
                <a:solidFill>
                  <a:schemeClr val="tx1"/>
                </a:solidFill>
              </a:rPr>
              <a:t>་</a:t>
            </a:r>
            <a:r>
              <a:rPr lang="bo-CN" sz="3000" b="1" i="0" u="none" strike="noStrike" dirty="0">
                <a:solidFill>
                  <a:schemeClr val="tx1"/>
                </a:solidFill>
                <a:effectLst/>
                <a:latin typeface="Arial" panose="020B0604020202020204" pitchFamily="34" charset="0"/>
              </a:rPr>
              <a:t>ཀྱི་</a:t>
            </a:r>
            <a:r>
              <a:rPr b="1" dirty="0" err="1">
                <a:solidFill>
                  <a:schemeClr val="tx1"/>
                </a:solidFill>
              </a:rPr>
              <a:t>གྲུབ་ཆ་རིགས</a:t>
            </a:r>
            <a:r>
              <a:rPr b="1" dirty="0">
                <a:solidFill>
                  <a:schemeClr val="tx1"/>
                </a:solidFill>
              </a:rPr>
              <a:t>།</a:t>
            </a:r>
            <a:r>
              <a:rPr dirty="0"/>
              <a:t/>
            </a:r>
            <a:br>
              <a:rPr dirty="0"/>
            </a:br>
            <a:r>
              <a:rPr sz="2600" b="1" dirty="0">
                <a:latin typeface="Arial"/>
                <a:ea typeface="Arial"/>
                <a:cs typeface="Arial"/>
                <a:sym typeface="Arial"/>
              </a:rPr>
              <a:t>Minor Gas Components</a:t>
            </a:r>
          </a:p>
        </p:txBody>
      </p:sp>
      <p:sp>
        <p:nvSpPr>
          <p:cNvPr id="5"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1" name="Shape 541"/>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56</a:t>
            </a:fld>
            <a:endParaRPr/>
          </a:p>
        </p:txBody>
      </p:sp>
      <p:sp>
        <p:nvSpPr>
          <p:cNvPr id="542" name="Shape 542"/>
          <p:cNvSpPr/>
          <p:nvPr/>
        </p:nvSpPr>
        <p:spPr>
          <a:xfrm>
            <a:off x="314420" y="1732185"/>
            <a:ext cx="9531160" cy="52732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50000"/>
              </a:lnSpc>
              <a:spcBef>
                <a:spcPts val="2400"/>
              </a:spcBef>
              <a:tabLst/>
              <a:defRPr sz="2800">
                <a:latin typeface="Monlam Uni OuChan2"/>
                <a:ea typeface="Monlam Uni OuChan2"/>
                <a:cs typeface="Monlam Uni OuChan2"/>
                <a:sym typeface="Monlam Uni OuChan2"/>
              </a:defRPr>
            </a:pPr>
            <a:r>
              <a:rPr dirty="0" err="1"/>
              <a:t>རླང་གཟུགས་ཉུང་ཤས་འདི་ཚོའི་གོ་ལའི་ཕྱིར</a:t>
            </a:r>
            <a:r>
              <a:rPr dirty="0" err="1">
                <a:solidFill>
                  <a:schemeClr val="tx1"/>
                </a:solidFill>
              </a:rPr>
              <a:t>་འཕྲོ་བྱེད་པའི་དྲོད་དམ</a:t>
            </a:r>
            <a:r>
              <a:rPr dirty="0">
                <a:solidFill>
                  <a:schemeClr val="tx1"/>
                </a:solidFill>
              </a:rPr>
              <a:t>་</a:t>
            </a:r>
            <a:r>
              <a:rPr lang="bo-CN" sz="2800" dirty="0">
                <a:solidFill>
                  <a:schemeClr val="tx1"/>
                </a:solidFill>
                <a:latin typeface="Monlam Uni OuChan2"/>
                <a:ea typeface="Monlam Uni OuChan2"/>
                <a:cs typeface="Monlam Uni OuChan2"/>
                <a:sym typeface="Monlam Uni OuChan2"/>
              </a:rPr>
              <a:t>ཚ་དྲོད་</a:t>
            </a:r>
            <a:r>
              <a:rPr lang="bo-CN" sz="2800" dirty="0">
                <a:solidFill>
                  <a:schemeClr val="tx1"/>
                </a:solidFill>
                <a:latin typeface="Monlam Uni OuChan2"/>
              </a:rPr>
              <a:t>ཀྱི་</a:t>
            </a:r>
            <a:r>
              <a:rPr lang="bo-CN" sz="2800" dirty="0">
                <a:solidFill>
                  <a:schemeClr val="tx1"/>
                </a:solidFill>
                <a:latin typeface="Monlam Uni OuChan2"/>
                <a:ea typeface="Monlam Uni OuChan2"/>
                <a:cs typeface="Monlam Uni OuChan2"/>
                <a:sym typeface="Monlam Uni OuChan2"/>
              </a:rPr>
              <a:t>ནུས་པ་</a:t>
            </a:r>
            <a:r>
              <a:rPr dirty="0">
                <a:solidFill>
                  <a:schemeClr val="tx1"/>
                </a:solidFill>
              </a:rPr>
              <a:t>རྔུབ་ཀྱི་ཡོད་པས། དེར་བརྟེན་རླུང་ཁམས་ཚ་པོ་བཟོས་ཀྱི་ཡོད།</a:t>
            </a:r>
            <a:endParaRPr lang="de-CH" dirty="0">
              <a:solidFill>
                <a:schemeClr val="tx1"/>
              </a:solidFill>
            </a:endParaRPr>
          </a:p>
          <a:p>
            <a:pPr algn="l">
              <a:lnSpc>
                <a:spcPct val="100000"/>
              </a:lnSpc>
              <a:spcBef>
                <a:spcPts val="1200"/>
              </a:spcBef>
              <a:tabLst/>
              <a:defRPr sz="2800">
                <a:latin typeface="Monlam Uni OuChan2"/>
                <a:ea typeface="Monlam Uni OuChan2"/>
                <a:cs typeface="Monlam Uni OuChan2"/>
                <a:sym typeface="Monlam Uni OuChan2"/>
              </a:defRPr>
            </a:pPr>
            <a:r>
              <a:rPr sz="2400" dirty="0">
                <a:latin typeface="Arial"/>
                <a:ea typeface="Arial"/>
                <a:cs typeface="Arial"/>
                <a:sym typeface="Arial"/>
              </a:rPr>
              <a:t>These gases have the ability to absorb thermal energy </a:t>
            </a:r>
            <a:r>
              <a:rPr sz="2400" dirty="0">
                <a:solidFill>
                  <a:srgbClr val="FF0000"/>
                </a:solidFill>
                <a:latin typeface="Arial"/>
                <a:ea typeface="Arial"/>
                <a:cs typeface="Arial"/>
                <a:sym typeface="Arial"/>
              </a:rPr>
              <a:t>(heat) </a:t>
            </a:r>
            <a:r>
              <a:rPr sz="2400" dirty="0">
                <a:latin typeface="Arial"/>
                <a:ea typeface="Arial"/>
                <a:cs typeface="Arial"/>
                <a:sym typeface="Arial"/>
              </a:rPr>
              <a:t>emitted by the earth and thus are able to warm the atmosphere.</a:t>
            </a:r>
          </a:p>
          <a:p>
            <a:pPr algn="l">
              <a:lnSpc>
                <a:spcPct val="150000"/>
              </a:lnSpc>
              <a:spcBef>
                <a:spcPts val="2400"/>
              </a:spcBef>
              <a:tabLst/>
              <a:defRPr sz="2800">
                <a:solidFill>
                  <a:srgbClr val="FF2600"/>
                </a:solidFill>
                <a:latin typeface="Monlam Uni OuChan2"/>
                <a:ea typeface="Monlam Uni OuChan2"/>
                <a:cs typeface="Monlam Uni OuChan2"/>
                <a:sym typeface="Monlam Uni OuChan2"/>
              </a:defRPr>
            </a:pPr>
            <a:r>
              <a:rPr dirty="0">
                <a:solidFill>
                  <a:srgbClr val="000000"/>
                </a:solidFill>
              </a:rPr>
              <a:t>རླུང་ཁམས་ཚ་པོ་བཟོས་པའི་བརྒྱུད་རིམ་འདི་ལ་མང་མོས་ཀྱིས་</a:t>
            </a:r>
            <a:r>
              <a:rPr dirty="0">
                <a:solidFill>
                  <a:schemeClr val="accent2"/>
                </a:solidFill>
              </a:rPr>
              <a:t>ལྗང་ཁང་ནུས་འབྲས</a:t>
            </a:r>
            <a:r>
              <a:rPr dirty="0">
                <a:solidFill>
                  <a:srgbClr val="000000"/>
                </a:solidFill>
              </a:rPr>
              <a:t>་ཟེར་གྱི་ཡོད།</a:t>
            </a:r>
            <a:br>
              <a:rPr dirty="0">
                <a:solidFill>
                  <a:srgbClr val="000000"/>
                </a:solidFill>
              </a:rPr>
            </a:br>
            <a:r>
              <a:rPr sz="2400" dirty="0">
                <a:solidFill>
                  <a:srgbClr val="000000"/>
                </a:solidFill>
                <a:latin typeface="Arial"/>
                <a:ea typeface="Arial"/>
                <a:cs typeface="Arial"/>
                <a:sym typeface="Arial"/>
              </a:rPr>
              <a:t>This warming is what is popularly called the </a:t>
            </a:r>
            <a:r>
              <a:rPr lang="en-US" sz="2400" dirty="0">
                <a:solidFill>
                  <a:srgbClr val="00B050"/>
                </a:solidFill>
                <a:latin typeface="Arial"/>
                <a:ea typeface="Arial"/>
                <a:cs typeface="Arial"/>
                <a:sym typeface="Arial"/>
              </a:rPr>
              <a:t>"</a:t>
            </a:r>
            <a:r>
              <a:rPr sz="2400" dirty="0">
                <a:solidFill>
                  <a:srgbClr val="00B050"/>
                </a:solidFill>
                <a:latin typeface="Arial"/>
                <a:ea typeface="Arial"/>
                <a:cs typeface="Arial"/>
                <a:sym typeface="Arial"/>
              </a:rPr>
              <a:t>greenhouse effect</a:t>
            </a:r>
            <a:r>
              <a:rPr lang="en-US" sz="2400" dirty="0">
                <a:solidFill>
                  <a:srgbClr val="00B050"/>
                </a:solidFill>
                <a:latin typeface="Arial"/>
                <a:ea typeface="Arial"/>
                <a:cs typeface="Arial"/>
                <a:sym typeface="Arial"/>
              </a:rPr>
              <a:t>"</a:t>
            </a:r>
            <a:r>
              <a:rPr sz="2400" dirty="0">
                <a:solidFill>
                  <a:srgbClr val="00B050"/>
                </a:solidFill>
                <a:latin typeface="Arial"/>
                <a:ea typeface="Arial"/>
                <a:cs typeface="Arial"/>
                <a:sym typeface="Arial"/>
              </a:rPr>
              <a:t>.</a:t>
            </a:r>
            <a:endParaRPr dirty="0">
              <a:solidFill>
                <a:srgbClr val="FFCC00"/>
              </a:solidFill>
            </a:endParaRPr>
          </a:p>
          <a:p>
            <a:pPr algn="l">
              <a:lnSpc>
                <a:spcPct val="100000"/>
              </a:lnSpc>
              <a:spcBef>
                <a:spcPts val="1200"/>
              </a:spcBef>
              <a:tabLst/>
              <a:defRPr sz="2800">
                <a:latin typeface="Monlam Uni OuChan2"/>
                <a:ea typeface="Monlam Uni OuChan2"/>
                <a:cs typeface="Monlam Uni OuChan2"/>
                <a:sym typeface="Monlam Uni OuChan2"/>
              </a:defRPr>
            </a:pPr>
            <a:r>
              <a:rPr lang="bo-CN" sz="2800" dirty="0">
                <a:solidFill>
                  <a:schemeClr val="tx1"/>
                </a:solidFill>
                <a:latin typeface="Monlam Uni OuChan2"/>
                <a:ea typeface="Monlam Uni OuChan2"/>
                <a:cs typeface="Monlam Uni OuChan2"/>
                <a:sym typeface="Monlam Uni OuChan2"/>
              </a:rPr>
              <a:t>ཚ་དྲོད་</a:t>
            </a:r>
            <a:r>
              <a:rPr lang="bo-CN" sz="2800" dirty="0">
                <a:solidFill>
                  <a:schemeClr val="tx1"/>
                </a:solidFill>
                <a:latin typeface="Monlam Uni OuChan2"/>
              </a:rPr>
              <a:t>ཀྱི་</a:t>
            </a:r>
            <a:r>
              <a:rPr lang="bo-CN" sz="2800" dirty="0">
                <a:solidFill>
                  <a:schemeClr val="tx1"/>
                </a:solidFill>
                <a:latin typeface="Monlam Uni OuChan2"/>
                <a:ea typeface="Monlam Uni OuChan2"/>
                <a:cs typeface="Monlam Uni OuChan2"/>
                <a:sym typeface="Monlam Uni OuChan2"/>
              </a:rPr>
              <a:t>ནུས་པ་</a:t>
            </a:r>
            <a:r>
              <a:rPr dirty="0">
                <a:solidFill>
                  <a:schemeClr val="tx1"/>
                </a:solidFill>
              </a:rPr>
              <a:t>རྔུབ་</a:t>
            </a:r>
            <a:r>
              <a:rPr dirty="0"/>
              <a:t>པའི་རླང་གཟུགས་འདི་ཚོ་ལ་</a:t>
            </a:r>
            <a:r>
              <a:rPr dirty="0">
                <a:solidFill>
                  <a:schemeClr val="accent2"/>
                </a:solidFill>
              </a:rPr>
              <a:t>ལྗང་ཁང་རླང་གཟུགས</a:t>
            </a:r>
            <a:r>
              <a:rPr dirty="0"/>
              <a:t>་ཟེར། </a:t>
            </a:r>
            <a:endParaRPr lang="de-CH" dirty="0"/>
          </a:p>
          <a:p>
            <a:pPr algn="l">
              <a:lnSpc>
                <a:spcPct val="100000"/>
              </a:lnSpc>
              <a:spcBef>
                <a:spcPts val="1200"/>
              </a:spcBef>
              <a:tabLst/>
              <a:defRPr sz="2800">
                <a:latin typeface="Monlam Uni OuChan2"/>
                <a:ea typeface="Monlam Uni OuChan2"/>
                <a:cs typeface="Monlam Uni OuChan2"/>
                <a:sym typeface="Monlam Uni OuChan2"/>
              </a:defRPr>
            </a:pPr>
            <a:r>
              <a:rPr sz="2400" dirty="0">
                <a:latin typeface="Arial"/>
                <a:ea typeface="Arial"/>
                <a:cs typeface="Arial"/>
                <a:sym typeface="Arial"/>
              </a:rPr>
              <a:t>These gases with the ability to absorb thermal energy are called </a:t>
            </a:r>
            <a:r>
              <a:rPr sz="2400" dirty="0">
                <a:solidFill>
                  <a:srgbClr val="00B050"/>
                </a:solidFill>
                <a:latin typeface="Arial"/>
                <a:ea typeface="Arial"/>
                <a:cs typeface="Arial"/>
                <a:sym typeface="Arial"/>
              </a:rPr>
              <a:t>Green House Gases.</a:t>
            </a:r>
          </a:p>
        </p:txBody>
      </p:sp>
      <p:sp>
        <p:nvSpPr>
          <p:cNvPr id="5" name="Shape 539"/>
          <p:cNvSpPr/>
          <p:nvPr/>
        </p:nvSpPr>
        <p:spPr>
          <a:xfrm>
            <a:off x="2633705" y="-245260"/>
            <a:ext cx="4935408" cy="1361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defRPr sz="3000">
                <a:latin typeface="Monlam Uni OuChan2"/>
                <a:ea typeface="Monlam Uni OuChan2"/>
                <a:cs typeface="Monlam Uni OuChan2"/>
                <a:sym typeface="Monlam Uni OuChan2"/>
              </a:defRPr>
            </a:pPr>
            <a:r>
              <a:rPr b="1" dirty="0" err="1">
                <a:solidFill>
                  <a:schemeClr val="tx1"/>
                </a:solidFill>
              </a:rPr>
              <a:t>ཉུང་ཤས་རླངས་གཟུགས</a:t>
            </a:r>
            <a:r>
              <a:rPr b="1" dirty="0">
                <a:solidFill>
                  <a:schemeClr val="tx1"/>
                </a:solidFill>
              </a:rPr>
              <a:t>་</a:t>
            </a:r>
            <a:r>
              <a:rPr lang="bo-CN" sz="3000" b="1" i="0" u="none" strike="noStrike" dirty="0">
                <a:solidFill>
                  <a:schemeClr val="tx1"/>
                </a:solidFill>
                <a:effectLst/>
                <a:latin typeface="Arial" panose="020B0604020202020204" pitchFamily="34" charset="0"/>
              </a:rPr>
              <a:t>ཀྱི་</a:t>
            </a:r>
            <a:r>
              <a:rPr b="1" dirty="0" err="1">
                <a:solidFill>
                  <a:schemeClr val="tx1"/>
                </a:solidFill>
              </a:rPr>
              <a:t>གྲུབ་ཆ་རིགས</a:t>
            </a:r>
            <a:r>
              <a:rPr b="1" dirty="0">
                <a:solidFill>
                  <a:schemeClr val="tx1"/>
                </a:solidFill>
              </a:rPr>
              <a:t>།</a:t>
            </a:r>
            <a:r>
              <a:rPr dirty="0"/>
              <a:t/>
            </a:r>
            <a:br>
              <a:rPr dirty="0"/>
            </a:br>
            <a:r>
              <a:rPr sz="2600" b="1" dirty="0">
                <a:latin typeface="Arial"/>
                <a:ea typeface="Arial"/>
                <a:cs typeface="Arial"/>
                <a:sym typeface="Arial"/>
              </a:rPr>
              <a:t>Minor Gas Components</a:t>
            </a:r>
          </a:p>
        </p:txBody>
      </p:sp>
      <p:sp>
        <p:nvSpPr>
          <p:cNvPr id="6"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2">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5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5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5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5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 grpId="1"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droppedImage.png"/>
          <p:cNvPicPr>
            <a:picLocks noChangeAspect="1"/>
          </p:cNvPicPr>
          <p:nvPr/>
        </p:nvPicPr>
        <p:blipFill>
          <a:blip r:embed="rId2"/>
          <a:stretch>
            <a:fillRect/>
          </a:stretch>
        </p:blipFill>
        <p:spPr>
          <a:xfrm>
            <a:off x="507999" y="377472"/>
            <a:ext cx="9129891" cy="6847417"/>
          </a:xfrm>
          <a:prstGeom prst="rect">
            <a:avLst/>
          </a:prstGeom>
          <a:ln w="12700"/>
        </p:spPr>
      </p:pic>
      <p:sp>
        <p:nvSpPr>
          <p:cNvPr id="546" name="Shape 546"/>
          <p:cNvSpPr/>
          <p:nvPr/>
        </p:nvSpPr>
        <p:spPr>
          <a:xfrm>
            <a:off x="423333" y="7239000"/>
            <a:ext cx="1781732" cy="396680"/>
          </a:xfrm>
          <a:prstGeom prst="rect">
            <a:avLst/>
          </a:prstGeom>
          <a:ln w="12700">
            <a:miter lim="400000"/>
          </a:ln>
          <a:extLst>
            <a:ext uri="{C572A759-6A51-4108-AA02-DFA0A04FC94B}">
              <ma14:wrappingTextBoxFlag xmlns:ma14="http://schemas.microsoft.com/office/mac/drawingml/2011/main" val="1"/>
            </a:ext>
          </a:extLst>
        </p:spPr>
        <p:txBody>
          <a:bodyPr wrap="none" lIns="56444" tIns="56444" rIns="56444" bIns="56444">
            <a:spAutoFit/>
          </a:bodyPr>
          <a:lstStyle>
            <a:lvl1pPr marL="45155" marR="45155" algn="l" defTabSz="1016000">
              <a:lnSpc>
                <a:spcPct val="100000"/>
              </a:lnSpc>
              <a:tabLst/>
              <a:defRPr sz="2000">
                <a:uFill>
                  <a:solidFill>
                    <a:srgbClr val="FFFFFF"/>
                  </a:solidFill>
                </a:uFill>
                <a:latin typeface="Arial"/>
                <a:ea typeface="Arial"/>
                <a:cs typeface="Arial"/>
                <a:sym typeface="Arial"/>
              </a:defRPr>
            </a:lvl1pPr>
          </a:lstStyle>
          <a:p>
            <a:r>
              <a:t>Mount Kailash</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58</a:t>
            </a:fld>
            <a:endParaRPr/>
          </a:p>
        </p:txBody>
      </p:sp>
      <p:pic>
        <p:nvPicPr>
          <p:cNvPr id="549" name="IMG_10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59</a:t>
            </a:fld>
            <a:endParaRPr/>
          </a:p>
        </p:txBody>
      </p:sp>
      <p:pic>
        <p:nvPicPr>
          <p:cNvPr id="554" name="IMG_109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a:t>
            </a:fld>
            <a:endParaRPr/>
          </a:p>
        </p:txBody>
      </p:sp>
      <p:pic>
        <p:nvPicPr>
          <p:cNvPr id="135" name="100609_gletscherrekonstrukt_l.jpg"/>
          <p:cNvPicPr>
            <a:picLocks noChangeAspect="1"/>
          </p:cNvPicPr>
          <p:nvPr/>
        </p:nvPicPr>
        <p:blipFill>
          <a:blip r:embed="rId3"/>
          <a:stretch>
            <a:fillRect/>
          </a:stretch>
        </p:blipFill>
        <p:spPr>
          <a:xfrm>
            <a:off x="21409" y="-225055"/>
            <a:ext cx="10160001" cy="7620001"/>
          </a:xfrm>
          <a:prstGeom prst="rect">
            <a:avLst/>
          </a:prstGeom>
          <a:ln w="12700">
            <a:miter lim="400000"/>
          </a:ln>
        </p:spPr>
      </p:pic>
      <p:sp>
        <p:nvSpPr>
          <p:cNvPr id="136" name="Shape 136"/>
          <p:cNvSpPr/>
          <p:nvPr/>
        </p:nvSpPr>
        <p:spPr>
          <a:xfrm>
            <a:off x="8911696" y="23380"/>
            <a:ext cx="101838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2014</a:t>
            </a:r>
          </a:p>
        </p:txBody>
      </p:sp>
      <p:sp>
        <p:nvSpPr>
          <p:cNvPr id="137" name="Shape 137"/>
          <p:cNvSpPr/>
          <p:nvPr/>
        </p:nvSpPr>
        <p:spPr>
          <a:xfrm>
            <a:off x="3895869" y="-78489"/>
            <a:ext cx="10183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1850</a:t>
            </a:r>
          </a:p>
        </p:txBody>
      </p:sp>
      <p:sp>
        <p:nvSpPr>
          <p:cNvPr id="138" name="Shape 138"/>
          <p:cNvSpPr/>
          <p:nvPr/>
        </p:nvSpPr>
        <p:spPr>
          <a:xfrm>
            <a:off x="5104681" y="-44159"/>
            <a:ext cx="5272479" cy="7425122"/>
          </a:xfrm>
          <a:prstGeom prst="rect">
            <a:avLst/>
          </a:prstGeom>
          <a:solidFill>
            <a:srgbClr val="DDECFE"/>
          </a:solidFill>
          <a:ln w="25400">
            <a:solidFill>
              <a:srgbClr val="DDECFE"/>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60</a:t>
            </a:fld>
            <a:endParaRPr/>
          </a:p>
        </p:txBody>
      </p:sp>
      <p:pic>
        <p:nvPicPr>
          <p:cNvPr id="557" name="pasted-image.tiff"/>
          <p:cNvPicPr>
            <a:picLocks noChangeAspect="1"/>
          </p:cNvPicPr>
          <p:nvPr/>
        </p:nvPicPr>
        <p:blipFill>
          <a:blip r:embed="rId2"/>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61</a:t>
            </a:fld>
            <a:endParaRPr/>
          </a:p>
        </p:txBody>
      </p:sp>
      <p:sp>
        <p:nvSpPr>
          <p:cNvPr id="560" name="Shape 560"/>
          <p:cNvSpPr>
            <a:spLocks noGrp="1"/>
          </p:cNvSpPr>
          <p:nvPr>
            <p:ph type="body" sz="quarter" idx="4294967295"/>
          </p:nvPr>
        </p:nvSpPr>
        <p:spPr>
          <a:xfrm>
            <a:off x="550540" y="1055878"/>
            <a:ext cx="10035679" cy="1400688"/>
          </a:xfrm>
          <a:prstGeom prst="rect">
            <a:avLst/>
          </a:prstGeom>
        </p:spPr>
        <p:txBody>
          <a:bodyPr>
            <a:normAutofit/>
          </a:bodyPr>
          <a:lstStyle/>
          <a:p>
            <a:pPr marL="304800" indent="-304800" defTabSz="457200">
              <a:lnSpc>
                <a:spcPct val="130000"/>
              </a:lnSpc>
              <a:spcBef>
                <a:spcPts val="0"/>
              </a:spcBef>
              <a:buClrTx/>
              <a:buSzTx/>
              <a:buFontTx/>
              <a:buNone/>
              <a:defRPr sz="2800">
                <a:latin typeface="Monlam Uni OuChan2"/>
                <a:ea typeface="Monlam Uni OuChan2"/>
                <a:cs typeface="Monlam Uni OuChan2"/>
                <a:sym typeface="Monlam Uni OuChan2"/>
              </a:defRPr>
            </a:pPr>
            <a:r>
              <a:rPr dirty="0"/>
              <a:t>ལྗང་ཁང་རླངས་གཟུགས་གཙོ་ཆེ་བ། ལྗང་ཁང་ནུས་འབྲས་ལ་མཐུན་སྦྱོར་བྱེད་པ།</a:t>
            </a:r>
            <a:endParaRPr sz="2400" dirty="0"/>
          </a:p>
          <a:p>
            <a:pPr marL="0" indent="16525">
              <a:lnSpc>
                <a:spcPct val="130000"/>
              </a:lnSpc>
              <a:buSzTx/>
              <a:buNone/>
              <a:defRPr sz="2400">
                <a:latin typeface="Arial"/>
                <a:ea typeface="Arial"/>
                <a:cs typeface="Arial"/>
                <a:sym typeface="Arial"/>
              </a:defRPr>
            </a:pPr>
            <a:r>
              <a:rPr dirty="0"/>
              <a:t>Major Green House Gases –  contribution to Green House Effect</a:t>
            </a:r>
          </a:p>
        </p:txBody>
      </p:sp>
      <p:sp>
        <p:nvSpPr>
          <p:cNvPr id="561" name="Shape 561"/>
          <p:cNvSpPr/>
          <p:nvPr/>
        </p:nvSpPr>
        <p:spPr>
          <a:xfrm>
            <a:off x="3465614" y="-345585"/>
            <a:ext cx="3271591"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016000">
              <a:lnSpc>
                <a:spcPct val="150000"/>
              </a:lnSpc>
              <a:tabLst/>
              <a:defRPr sz="3000" cap="small">
                <a:latin typeface="Monlam Uni OuChan2"/>
                <a:ea typeface="Monlam Uni OuChan2"/>
                <a:cs typeface="Monlam Uni OuChan2"/>
                <a:sym typeface="Monlam Uni OuChan2"/>
              </a:defRPr>
            </a:pPr>
            <a:r>
              <a:rPr b="1" dirty="0"/>
              <a:t>ལྗང་ཁང་རླངས་གཟུགས།</a:t>
            </a:r>
          </a:p>
          <a:p>
            <a:pPr>
              <a:lnSpc>
                <a:spcPct val="150000"/>
              </a:lnSpc>
              <a:tabLst>
                <a:tab pos="838200" algn="l"/>
              </a:tabLst>
              <a:defRPr sz="2600" b="1">
                <a:latin typeface="Arial"/>
                <a:ea typeface="Arial"/>
                <a:cs typeface="Arial"/>
                <a:sym typeface="Arial"/>
              </a:defRPr>
            </a:pPr>
            <a:r>
              <a:rPr dirty="0"/>
              <a:t>Green House Gases</a:t>
            </a:r>
          </a:p>
        </p:txBody>
      </p:sp>
      <p:sp>
        <p:nvSpPr>
          <p:cNvPr id="562" name="Shape 562"/>
          <p:cNvSpPr/>
          <p:nvPr/>
        </p:nvSpPr>
        <p:spPr>
          <a:xfrm>
            <a:off x="2273373" y="2208975"/>
            <a:ext cx="6635576" cy="1050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indent="1224" algn="l" defTabSz="1016000">
              <a:lnSpc>
                <a:spcPct val="120000"/>
              </a:lnSpc>
              <a:tabLst>
                <a:tab pos="5638800" algn="r"/>
              </a:tabLst>
              <a:defRPr sz="34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༡  </a:t>
            </a:r>
            <a:r>
              <a:rPr sz="2800" dirty="0"/>
              <a:t>ཆུ</a:t>
            </a:r>
            <a:r>
              <a:rPr sz="2800" dirty="0">
                <a:latin typeface="Helvetica"/>
                <a:ea typeface="Helvetica"/>
                <a:cs typeface="Helvetica"/>
                <a:sym typeface="Helvetica"/>
              </a:rPr>
              <a:t>འི</a:t>
            </a:r>
            <a:r>
              <a:rPr sz="2800" dirty="0"/>
              <a:t>་རླངས་པ།</a:t>
            </a:r>
            <a:r>
              <a:rPr dirty="0">
                <a:latin typeface="Helvetica"/>
                <a:ea typeface="Helvetica"/>
                <a:cs typeface="Helvetica"/>
                <a:sym typeface="Helvetica"/>
              </a:rPr>
              <a:t/>
            </a:r>
            <a:br>
              <a:rPr dirty="0">
                <a:latin typeface="Helvetica"/>
                <a:ea typeface="Helvetica"/>
                <a:cs typeface="Helvetica"/>
                <a:sym typeface="Helvetica"/>
              </a:rPr>
            </a:br>
            <a:r>
              <a:rPr sz="2400" dirty="0">
                <a:latin typeface="Arial"/>
                <a:ea typeface="Arial"/>
                <a:cs typeface="Arial"/>
                <a:sym typeface="Arial"/>
              </a:rPr>
              <a:t>1. Water Vapour  (H</a:t>
            </a:r>
            <a:r>
              <a:rPr sz="2400" baseline="-10166" dirty="0">
                <a:latin typeface="Arial"/>
                <a:ea typeface="Arial"/>
                <a:cs typeface="Arial"/>
                <a:sym typeface="Arial"/>
              </a:rPr>
              <a:t>2</a:t>
            </a:r>
            <a:r>
              <a:rPr sz="2400" dirty="0">
                <a:latin typeface="Arial"/>
                <a:ea typeface="Arial"/>
                <a:cs typeface="Arial"/>
                <a:sym typeface="Arial"/>
              </a:rPr>
              <a:t>O)	36 - 70%</a:t>
            </a:r>
          </a:p>
        </p:txBody>
      </p:sp>
      <p:sp>
        <p:nvSpPr>
          <p:cNvPr id="563" name="Shape 563"/>
          <p:cNvSpPr/>
          <p:nvPr/>
        </p:nvSpPr>
        <p:spPr>
          <a:xfrm>
            <a:off x="2273373" y="3014756"/>
            <a:ext cx="6526130" cy="127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224" algn="l" defTabSz="1016000">
              <a:lnSpc>
                <a:spcPct val="150000"/>
              </a:lnSpc>
              <a:spcBef>
                <a:spcPts val="600"/>
              </a:spcBef>
              <a:tabLst>
                <a:tab pos="5638800" algn="r"/>
              </a:tabLst>
              <a:defRPr sz="20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༢  ཁར་སྦོན་འཚོ་རླུང་ཟུང་ལྡན།</a:t>
            </a:r>
            <a:r>
              <a:rPr sz="3000" dirty="0">
                <a:latin typeface="Helvetica"/>
                <a:ea typeface="Helvetica"/>
                <a:cs typeface="Helvetica"/>
                <a:sym typeface="Helvetica"/>
              </a:rPr>
              <a:t/>
            </a:r>
            <a:br>
              <a:rPr sz="3000" dirty="0">
                <a:latin typeface="Helvetica"/>
                <a:ea typeface="Helvetica"/>
                <a:cs typeface="Helvetica"/>
                <a:sym typeface="Helvetica"/>
              </a:rPr>
            </a:br>
            <a:r>
              <a:rPr sz="2400" dirty="0">
                <a:latin typeface="Arial"/>
                <a:ea typeface="Arial"/>
                <a:cs typeface="Arial"/>
                <a:sym typeface="Arial"/>
              </a:rPr>
              <a:t>2. Carbon dioxide (CO</a:t>
            </a:r>
            <a:r>
              <a:rPr lang="en-IN" sz="2400" baseline="-10166" dirty="0">
                <a:latin typeface="Arial"/>
                <a:ea typeface="Arial"/>
                <a:cs typeface="Arial"/>
                <a:sym typeface="Arial"/>
              </a:rPr>
              <a:t>2</a:t>
            </a:r>
            <a:r>
              <a:rPr sz="2400" dirty="0">
                <a:latin typeface="Arial"/>
                <a:ea typeface="Arial"/>
                <a:cs typeface="Arial"/>
                <a:sym typeface="Arial"/>
              </a:rPr>
              <a:t>)     	9 - 26%</a:t>
            </a:r>
          </a:p>
        </p:txBody>
      </p:sp>
      <p:sp>
        <p:nvSpPr>
          <p:cNvPr id="564" name="Shape 564"/>
          <p:cNvSpPr/>
          <p:nvPr/>
        </p:nvSpPr>
        <p:spPr>
          <a:xfrm>
            <a:off x="2214431" y="4193715"/>
            <a:ext cx="6939025" cy="1050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5037" indent="1224" algn="l" defTabSz="1016000">
              <a:lnSpc>
                <a:spcPct val="120000"/>
              </a:lnSpc>
              <a:spcBef>
                <a:spcPts val="600"/>
              </a:spcBef>
              <a:tabLst>
                <a:tab pos="5638800" algn="r"/>
              </a:tabLst>
              <a:defRPr sz="20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༣  མེ་ཐེན།</a:t>
            </a:r>
            <a:r>
              <a:rPr sz="2200" dirty="0">
                <a:latin typeface="Helvetica"/>
                <a:ea typeface="Helvetica"/>
                <a:cs typeface="Helvetica"/>
                <a:sym typeface="Helvetica"/>
              </a:rPr>
              <a:t/>
            </a:r>
            <a:br>
              <a:rPr sz="2200" dirty="0">
                <a:latin typeface="Helvetica"/>
                <a:ea typeface="Helvetica"/>
                <a:cs typeface="Helvetica"/>
                <a:sym typeface="Helvetica"/>
              </a:rPr>
            </a:br>
            <a:r>
              <a:rPr sz="2400" dirty="0">
                <a:latin typeface="Arial"/>
                <a:ea typeface="Arial"/>
                <a:cs typeface="Arial"/>
                <a:sym typeface="Arial"/>
              </a:rPr>
              <a:t>3. Methane (CH</a:t>
            </a:r>
            <a:r>
              <a:rPr lang="en-IN" sz="2400" baseline="-10166" dirty="0">
                <a:latin typeface="Arial"/>
                <a:ea typeface="Arial"/>
                <a:cs typeface="Arial"/>
                <a:sym typeface="Arial"/>
              </a:rPr>
              <a:t>4</a:t>
            </a:r>
            <a:r>
              <a:rPr sz="2400" dirty="0">
                <a:latin typeface="Arial"/>
                <a:ea typeface="Arial"/>
                <a:cs typeface="Arial"/>
                <a:sym typeface="Arial"/>
              </a:rPr>
              <a:t>)              	4 - 9%</a:t>
            </a:r>
          </a:p>
        </p:txBody>
      </p:sp>
      <p:sp>
        <p:nvSpPr>
          <p:cNvPr id="565" name="Shape 565"/>
          <p:cNvSpPr/>
          <p:nvPr/>
        </p:nvSpPr>
        <p:spPr>
          <a:xfrm>
            <a:off x="2273373" y="6126631"/>
            <a:ext cx="3259362"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224" algn="l" defTabSz="1016000">
              <a:lnSpc>
                <a:spcPct val="150000"/>
              </a:lnSpc>
              <a:spcBef>
                <a:spcPts val="600"/>
              </a:spcBef>
              <a:tabLst/>
              <a:defRPr sz="20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༥  ཟེ་རླུང་ཟུང་ལྡན་གྱི་འཚོ་རླུང་།</a:t>
            </a:r>
            <a:r>
              <a:rPr sz="2200" dirty="0">
                <a:latin typeface="Helvetica"/>
                <a:ea typeface="Helvetica"/>
                <a:cs typeface="Helvetica"/>
                <a:sym typeface="Helvetica"/>
              </a:rPr>
              <a:t/>
            </a:r>
            <a:br>
              <a:rPr sz="2200" dirty="0">
                <a:latin typeface="Helvetica"/>
                <a:ea typeface="Helvetica"/>
                <a:cs typeface="Helvetica"/>
                <a:sym typeface="Helvetica"/>
              </a:rPr>
            </a:br>
            <a:r>
              <a:rPr sz="2400" dirty="0">
                <a:latin typeface="Arial"/>
                <a:ea typeface="Arial"/>
                <a:cs typeface="Arial"/>
                <a:sym typeface="Arial"/>
              </a:rPr>
              <a:t>5. Nitrous Oxide (N</a:t>
            </a:r>
            <a:r>
              <a:rPr sz="2400" baseline="-5999" dirty="0">
                <a:latin typeface="Arial"/>
                <a:ea typeface="Arial"/>
                <a:cs typeface="Arial"/>
                <a:sym typeface="Arial"/>
              </a:rPr>
              <a:t>2</a:t>
            </a:r>
            <a:r>
              <a:rPr sz="2400" dirty="0">
                <a:latin typeface="Arial"/>
                <a:ea typeface="Arial"/>
                <a:cs typeface="Arial"/>
                <a:sym typeface="Arial"/>
              </a:rPr>
              <a:t>O)</a:t>
            </a:r>
          </a:p>
        </p:txBody>
      </p:sp>
      <p:sp>
        <p:nvSpPr>
          <p:cNvPr id="566" name="Shape 566"/>
          <p:cNvSpPr/>
          <p:nvPr/>
        </p:nvSpPr>
        <p:spPr>
          <a:xfrm>
            <a:off x="2273373" y="5018785"/>
            <a:ext cx="6635576" cy="127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224" algn="l" defTabSz="1016000">
              <a:lnSpc>
                <a:spcPct val="150000"/>
              </a:lnSpc>
              <a:spcBef>
                <a:spcPts val="600"/>
              </a:spcBef>
              <a:tabLst>
                <a:tab pos="5638800" algn="r"/>
              </a:tabLst>
              <a:defRPr sz="2000">
                <a:latin typeface="Century Schoolbook"/>
                <a:ea typeface="Century Schoolbook"/>
                <a:cs typeface="Century Schoolbook"/>
                <a:sym typeface="Century Schoolbook"/>
              </a:defRPr>
            </a:pPr>
            <a:r>
              <a:rPr sz="2800" dirty="0">
                <a:latin typeface="Monlam Uni OuChan2"/>
                <a:ea typeface="Monlam Uni OuChan2"/>
                <a:cs typeface="Monlam Uni OuChan2"/>
                <a:sym typeface="Monlam Uni OuChan2"/>
              </a:rPr>
              <a:t>༤  ཨོ་ཛོན་རླུང་རིམ།</a:t>
            </a:r>
            <a:r>
              <a:rPr sz="2200" dirty="0">
                <a:latin typeface="Helvetica"/>
                <a:ea typeface="Helvetica"/>
                <a:cs typeface="Helvetica"/>
                <a:sym typeface="Helvetica"/>
              </a:rPr>
              <a:t/>
            </a:r>
            <a:br>
              <a:rPr sz="2200" dirty="0">
                <a:latin typeface="Helvetica"/>
                <a:ea typeface="Helvetica"/>
                <a:cs typeface="Helvetica"/>
                <a:sym typeface="Helvetica"/>
              </a:rPr>
            </a:br>
            <a:r>
              <a:rPr sz="2400" dirty="0">
                <a:latin typeface="Helvetica"/>
                <a:ea typeface="Helvetica"/>
                <a:cs typeface="Helvetica"/>
                <a:sym typeface="Helvetica"/>
              </a:rPr>
              <a:t>4</a:t>
            </a:r>
            <a:r>
              <a:rPr sz="2400" dirty="0">
                <a:latin typeface="Arial"/>
                <a:ea typeface="Arial"/>
                <a:cs typeface="Arial"/>
                <a:sym typeface="Arial"/>
              </a:rPr>
              <a:t>. Ozone </a:t>
            </a:r>
            <a:r>
              <a:rPr sz="2400" dirty="0">
                <a:solidFill>
                  <a:schemeClr val="tx1"/>
                </a:solidFill>
                <a:latin typeface="Arial"/>
                <a:ea typeface="Arial"/>
                <a:cs typeface="Arial"/>
                <a:sym typeface="Arial"/>
              </a:rPr>
              <a:t>Layer </a:t>
            </a:r>
            <a:r>
              <a:rPr lang="en-IN" sz="2400" dirty="0">
                <a:solidFill>
                  <a:schemeClr val="tx1"/>
                </a:solidFill>
                <a:latin typeface="Arial"/>
                <a:ea typeface="Arial"/>
                <a:cs typeface="Arial"/>
                <a:sym typeface="Arial"/>
              </a:rPr>
              <a:t>(O</a:t>
            </a:r>
            <a:r>
              <a:rPr lang="en-IN" sz="2400" baseline="-10166" dirty="0">
                <a:solidFill>
                  <a:schemeClr val="tx1"/>
                </a:solidFill>
                <a:latin typeface="Arial"/>
                <a:ea typeface="Arial"/>
                <a:cs typeface="Arial"/>
                <a:sym typeface="Arial"/>
              </a:rPr>
              <a:t>3</a:t>
            </a:r>
            <a:r>
              <a:rPr lang="en-IN" sz="2400" dirty="0">
                <a:solidFill>
                  <a:schemeClr val="tx1"/>
                </a:solidFill>
                <a:latin typeface="Arial"/>
                <a:ea typeface="Arial"/>
                <a:cs typeface="Arial"/>
                <a:sym typeface="Arial"/>
              </a:rPr>
              <a:t>)</a:t>
            </a:r>
            <a:r>
              <a:rPr sz="2400" dirty="0">
                <a:solidFill>
                  <a:schemeClr val="tx1"/>
                </a:solidFill>
                <a:latin typeface="Arial"/>
                <a:ea typeface="Arial"/>
                <a:cs typeface="Arial"/>
                <a:sym typeface="Arial"/>
              </a:rPr>
              <a:t>                </a:t>
            </a:r>
            <a:r>
              <a:rPr sz="2400" dirty="0">
                <a:latin typeface="Arial"/>
                <a:ea typeface="Arial"/>
                <a:cs typeface="Arial"/>
                <a:sym typeface="Arial"/>
              </a:rPr>
              <a:t>	3 - 7%</a:t>
            </a:r>
          </a:p>
        </p:txBody>
      </p:sp>
      <p:sp>
        <p:nvSpPr>
          <p:cNvPr id="10" name="Shape 329"/>
          <p:cNvSpPr/>
          <p:nvPr/>
        </p:nvSpPr>
        <p:spPr>
          <a:xfrm>
            <a:off x="-63716" y="1166131"/>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1" animBg="1" advAuto="0"/>
      <p:bldP spid="563" grpId="2" animBg="1" advAuto="0"/>
      <p:bldP spid="564" grpId="3" animBg="1" advAuto="0"/>
      <p:bldP spid="565" grpId="5" animBg="1" advAuto="0"/>
      <p:bldP spid="566" grpId="4" animBg="1" advAuto="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8" name="Shape 568"/>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62</a:t>
            </a:fld>
            <a:endParaRPr/>
          </a:p>
        </p:txBody>
      </p:sp>
      <p:grpSp>
        <p:nvGrpSpPr>
          <p:cNvPr id="577" name="Group 577"/>
          <p:cNvGrpSpPr/>
          <p:nvPr/>
        </p:nvGrpSpPr>
        <p:grpSpPr>
          <a:xfrm>
            <a:off x="974438" y="-242333"/>
            <a:ext cx="8280401" cy="7685006"/>
            <a:chOff x="13229" y="0"/>
            <a:chExt cx="8280400" cy="7685004"/>
          </a:xfrm>
        </p:grpSpPr>
        <p:pic>
          <p:nvPicPr>
            <p:cNvPr id="569" name="pasted-image.tiff"/>
            <p:cNvPicPr>
              <a:picLocks noChangeAspect="1"/>
            </p:cNvPicPr>
            <p:nvPr/>
          </p:nvPicPr>
          <p:blipFill>
            <a:blip r:embed="rId2"/>
            <a:stretch>
              <a:fillRect/>
            </a:stretch>
          </p:blipFill>
          <p:spPr>
            <a:xfrm>
              <a:off x="13229" y="0"/>
              <a:ext cx="8280400" cy="7620000"/>
            </a:xfrm>
            <a:prstGeom prst="rect">
              <a:avLst/>
            </a:prstGeom>
            <a:ln w="12700" cap="flat">
              <a:noFill/>
              <a:miter lim="400000"/>
            </a:ln>
            <a:effectLst/>
          </p:spPr>
        </p:pic>
        <p:sp>
          <p:nvSpPr>
            <p:cNvPr id="570" name="Shape 570"/>
            <p:cNvSpPr/>
            <p:nvPr/>
          </p:nvSpPr>
          <p:spPr>
            <a:xfrm>
              <a:off x="6591318" y="7011903"/>
              <a:ext cx="692325"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100000"/>
                </a:lnSpc>
                <a:tabLst/>
                <a:defRPr sz="2800">
                  <a:solidFill>
                    <a:srgbClr val="FFFFFF"/>
                  </a:solidFill>
                  <a:latin typeface="Monlam Uni OuChan2"/>
                  <a:ea typeface="Monlam Uni OuChan2"/>
                  <a:cs typeface="Monlam Uni OuChan2"/>
                  <a:sym typeface="Monlam Uni OuChan2"/>
                </a:defRPr>
              </a:lvl1pPr>
            </a:lstStyle>
            <a:p>
              <a:r>
                <a:t>གོ་ལ།</a:t>
              </a:r>
            </a:p>
          </p:txBody>
        </p:sp>
        <p:sp>
          <p:nvSpPr>
            <p:cNvPr id="571" name="Shape 571"/>
            <p:cNvSpPr/>
            <p:nvPr/>
          </p:nvSpPr>
          <p:spPr>
            <a:xfrm>
              <a:off x="2327231" y="622807"/>
              <a:ext cx="706768"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00000"/>
                </a:lnSpc>
                <a:tabLst/>
                <a:defRPr sz="2400">
                  <a:latin typeface="Monlam Uni OuChan2"/>
                  <a:ea typeface="Monlam Uni OuChan2"/>
                  <a:cs typeface="Monlam Uni OuChan2"/>
                  <a:sym typeface="Monlam Uni OuChan2"/>
                </a:defRPr>
              </a:lvl1pPr>
            </a:lstStyle>
            <a:p>
              <a:r>
                <a:rPr dirty="0" err="1"/>
                <a:t>ཉི</a:t>
              </a:r>
              <a:r>
                <a:rPr dirty="0" err="1">
                  <a:solidFill>
                    <a:schemeClr val="tx1"/>
                  </a:solidFill>
                </a:rPr>
                <a:t>་མ</a:t>
              </a:r>
              <a:r>
                <a:rPr lang="bo-CN" dirty="0">
                  <a:solidFill>
                    <a:schemeClr val="tx1"/>
                  </a:solidFill>
                </a:rPr>
                <a:t>།</a:t>
              </a:r>
              <a:endParaRPr dirty="0">
                <a:solidFill>
                  <a:schemeClr val="tx1"/>
                </a:solidFill>
              </a:endParaRPr>
            </a:p>
          </p:txBody>
        </p:sp>
        <p:sp>
          <p:nvSpPr>
            <p:cNvPr id="572" name="Shape 572"/>
            <p:cNvSpPr/>
            <p:nvPr/>
          </p:nvSpPr>
          <p:spPr>
            <a:xfrm>
              <a:off x="5351532" y="2393548"/>
              <a:ext cx="126233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100000"/>
                </a:lnSpc>
                <a:tabLst/>
                <a:defRPr sz="2800">
                  <a:solidFill>
                    <a:srgbClr val="FFFFFF"/>
                  </a:solidFill>
                  <a:latin typeface="Monlam Uni OuChan2"/>
                  <a:ea typeface="Monlam Uni OuChan2"/>
                  <a:cs typeface="Monlam Uni OuChan2"/>
                  <a:sym typeface="Monlam Uni OuChan2"/>
                </a:defRPr>
              </a:lvl1pPr>
            </a:lstStyle>
            <a:p>
              <a:r>
                <a:t>རླུང་ཁམས།</a:t>
              </a:r>
            </a:p>
          </p:txBody>
        </p:sp>
        <p:sp>
          <p:nvSpPr>
            <p:cNvPr id="573" name="Shape 573"/>
            <p:cNvSpPr/>
            <p:nvPr/>
          </p:nvSpPr>
          <p:spPr>
            <a:xfrm>
              <a:off x="115483" y="447776"/>
              <a:ext cx="1157368"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00000"/>
                </a:lnSpc>
                <a:tabLst/>
                <a:defRPr sz="2400">
                  <a:solidFill>
                    <a:srgbClr val="FFFFFF"/>
                  </a:solidFill>
                  <a:latin typeface="Monlam Uni OuChan2"/>
                  <a:ea typeface="Monlam Uni OuChan2"/>
                  <a:cs typeface="Monlam Uni OuChan2"/>
                  <a:sym typeface="Monlam Uni OuChan2"/>
                </a:defRPr>
              </a:pPr>
              <a:r>
                <a:rPr dirty="0" err="1"/>
                <a:t>ལྡོག་འཕྲོའི་</a:t>
              </a:r>
              <a:r>
                <a:rPr dirty="0" err="1">
                  <a:solidFill>
                    <a:schemeClr val="bg1"/>
                  </a:solidFill>
                </a:rPr>
                <a:t>འོད</a:t>
              </a:r>
              <a:r>
                <a:rPr dirty="0">
                  <a:solidFill>
                    <a:schemeClr val="bg1"/>
                  </a:solidFill>
                </a:rPr>
                <a:t>།</a:t>
              </a:r>
            </a:p>
          </p:txBody>
        </p:sp>
        <p:sp>
          <p:nvSpPr>
            <p:cNvPr id="574" name="Shape 574"/>
            <p:cNvSpPr/>
            <p:nvPr/>
          </p:nvSpPr>
          <p:spPr>
            <a:xfrm rot="15953866">
              <a:off x="2142483" y="4608314"/>
              <a:ext cx="1459427"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00000"/>
                </a:lnSpc>
                <a:tabLst/>
              </a:pPr>
              <a:r>
                <a:rPr sz="2800" dirty="0"/>
                <a:t>སྣང་</a:t>
              </a:r>
              <a:r>
                <a:rPr dirty="0"/>
                <a:t>རུང་འོད།</a:t>
              </a:r>
            </a:p>
          </p:txBody>
        </p:sp>
        <p:sp>
          <p:nvSpPr>
            <p:cNvPr id="575" name="Shape 575"/>
            <p:cNvSpPr/>
            <p:nvPr/>
          </p:nvSpPr>
          <p:spPr>
            <a:xfrm rot="16859756">
              <a:off x="5731230" y="5309117"/>
              <a:ext cx="2105312"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100000"/>
                </a:lnSpc>
                <a:tabLst/>
                <a:defRPr sz="2800">
                  <a:latin typeface="Monlam Uni OuChan2"/>
                  <a:ea typeface="Monlam Uni OuChan2"/>
                  <a:cs typeface="Monlam Uni OuChan2"/>
                  <a:sym typeface="Monlam Uni OuChan2"/>
                </a:defRPr>
              </a:lvl1pPr>
            </a:lstStyle>
            <a:p>
              <a:r>
                <a:rPr dirty="0"/>
                <a:t>དམར་ཕྱི་འགྱེད་འཕྲོ།</a:t>
              </a:r>
            </a:p>
          </p:txBody>
        </p:sp>
        <p:sp>
          <p:nvSpPr>
            <p:cNvPr id="576" name="Shape 576"/>
            <p:cNvSpPr/>
            <p:nvPr/>
          </p:nvSpPr>
          <p:spPr>
            <a:xfrm>
              <a:off x="3456564" y="6665879"/>
              <a:ext cx="2102872"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100000"/>
                </a:lnSpc>
                <a:tabLst/>
                <a:defRPr sz="2800">
                  <a:solidFill>
                    <a:srgbClr val="FFFFFF"/>
                  </a:solidFill>
                  <a:latin typeface="Monlam Uni OuChan2"/>
                  <a:ea typeface="Monlam Uni OuChan2"/>
                  <a:cs typeface="Monlam Uni OuChan2"/>
                  <a:sym typeface="Monlam Uni OuChan2"/>
                </a:defRPr>
              </a:lvl1pPr>
            </a:lstStyle>
            <a:p>
              <a:r>
                <a:t>ས་ངོས་ཀྱིས་རྔུབ་པ།</a:t>
              </a:r>
            </a:p>
          </p:txBody>
        </p:sp>
      </p:gr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9" name="Shape 579"/>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63</a:t>
            </a:fld>
            <a:endParaRPr/>
          </a:p>
        </p:txBody>
      </p:sp>
      <p:grpSp>
        <p:nvGrpSpPr>
          <p:cNvPr id="588" name="Group 588"/>
          <p:cNvGrpSpPr/>
          <p:nvPr/>
        </p:nvGrpSpPr>
        <p:grpSpPr>
          <a:xfrm>
            <a:off x="961209" y="-242333"/>
            <a:ext cx="8280401" cy="7685006"/>
            <a:chOff x="0" y="0"/>
            <a:chExt cx="8280400" cy="7685004"/>
          </a:xfrm>
        </p:grpSpPr>
        <p:pic>
          <p:nvPicPr>
            <p:cNvPr id="580" name="pasted-image.tiff"/>
            <p:cNvPicPr>
              <a:picLocks noChangeAspect="1"/>
            </p:cNvPicPr>
            <p:nvPr/>
          </p:nvPicPr>
          <p:blipFill>
            <a:blip r:embed="rId2"/>
            <a:stretch>
              <a:fillRect/>
            </a:stretch>
          </p:blipFill>
          <p:spPr>
            <a:xfrm>
              <a:off x="0" y="0"/>
              <a:ext cx="8280400" cy="7620000"/>
            </a:xfrm>
            <a:prstGeom prst="rect">
              <a:avLst/>
            </a:prstGeom>
            <a:ln w="12700" cap="flat">
              <a:noFill/>
              <a:miter lim="400000"/>
            </a:ln>
            <a:effectLst/>
          </p:spPr>
        </p:pic>
        <p:sp>
          <p:nvSpPr>
            <p:cNvPr id="581" name="Shape 581"/>
            <p:cNvSpPr/>
            <p:nvPr/>
          </p:nvSpPr>
          <p:spPr>
            <a:xfrm>
              <a:off x="6591318" y="7011903"/>
              <a:ext cx="692325"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100000"/>
                </a:lnSpc>
                <a:tabLst/>
                <a:defRPr sz="2800">
                  <a:solidFill>
                    <a:srgbClr val="FFFFFF"/>
                  </a:solidFill>
                  <a:latin typeface="Monlam Uni OuChan2"/>
                  <a:ea typeface="Monlam Uni OuChan2"/>
                  <a:cs typeface="Monlam Uni OuChan2"/>
                  <a:sym typeface="Monlam Uni OuChan2"/>
                </a:defRPr>
              </a:lvl1pPr>
            </a:lstStyle>
            <a:p>
              <a:r>
                <a:t>གོ་ལ།</a:t>
              </a:r>
            </a:p>
          </p:txBody>
        </p:sp>
        <p:sp>
          <p:nvSpPr>
            <p:cNvPr id="582" name="Shape 582"/>
            <p:cNvSpPr/>
            <p:nvPr/>
          </p:nvSpPr>
          <p:spPr>
            <a:xfrm>
              <a:off x="2327230" y="622806"/>
              <a:ext cx="786143"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lnSpc>
                  <a:spcPct val="100000"/>
                </a:lnSpc>
                <a:tabLst/>
                <a:defRPr sz="2400">
                  <a:latin typeface="Monlam Uni OuChan2"/>
                  <a:ea typeface="Monlam Uni OuChan2"/>
                  <a:cs typeface="Monlam Uni OuChan2"/>
                  <a:sym typeface="Monlam Uni OuChan2"/>
                </a:defRPr>
              </a:lvl1pPr>
            </a:lstStyle>
            <a:p>
              <a:r>
                <a:rPr lang="bo-CN" dirty="0"/>
                <a:t>ཉི</a:t>
              </a:r>
              <a:r>
                <a:rPr lang="bo-CN" dirty="0">
                  <a:solidFill>
                    <a:schemeClr val="tx1"/>
                  </a:solidFill>
                </a:rPr>
                <a:t>་མ།</a:t>
              </a:r>
            </a:p>
          </p:txBody>
        </p:sp>
        <p:sp>
          <p:nvSpPr>
            <p:cNvPr id="583" name="Shape 583"/>
            <p:cNvSpPr/>
            <p:nvPr/>
          </p:nvSpPr>
          <p:spPr>
            <a:xfrm>
              <a:off x="5351532" y="2393548"/>
              <a:ext cx="1262331"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lnSpc>
                  <a:spcPct val="100000"/>
                </a:lnSpc>
                <a:tabLst/>
                <a:defRPr sz="2800">
                  <a:solidFill>
                    <a:srgbClr val="FFFFFF"/>
                  </a:solidFill>
                  <a:latin typeface="Monlam Uni OuChan2"/>
                  <a:ea typeface="Monlam Uni OuChan2"/>
                  <a:cs typeface="Monlam Uni OuChan2"/>
                  <a:sym typeface="Monlam Uni OuChan2"/>
                </a:defRPr>
              </a:lvl1pPr>
            </a:lstStyle>
            <a:p>
              <a:r>
                <a:t>རླུང་ཁམས།</a:t>
              </a:r>
            </a:p>
          </p:txBody>
        </p:sp>
        <p:sp>
          <p:nvSpPr>
            <p:cNvPr id="584" name="Shape 584"/>
            <p:cNvSpPr/>
            <p:nvPr/>
          </p:nvSpPr>
          <p:spPr>
            <a:xfrm>
              <a:off x="115483" y="447776"/>
              <a:ext cx="1157368"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00000"/>
                </a:lnSpc>
                <a:tabLst/>
                <a:defRPr sz="2400">
                  <a:solidFill>
                    <a:srgbClr val="FFFFFF"/>
                  </a:solidFill>
                  <a:latin typeface="Monlam Uni OuChan2"/>
                  <a:ea typeface="Monlam Uni OuChan2"/>
                  <a:cs typeface="Monlam Uni OuChan2"/>
                  <a:sym typeface="Monlam Uni OuChan2"/>
                </a:defRPr>
              </a:pPr>
              <a:r>
                <a:rPr lang="bo-CN" dirty="0"/>
                <a:t>ལྡོག་འཕྲོའི་</a:t>
              </a:r>
              <a:r>
                <a:rPr lang="bo-CN" dirty="0">
                  <a:solidFill>
                    <a:schemeClr val="bg1"/>
                  </a:solidFill>
                </a:rPr>
                <a:t>འོད།</a:t>
              </a:r>
            </a:p>
          </p:txBody>
        </p:sp>
        <p:sp>
          <p:nvSpPr>
            <p:cNvPr id="585" name="Shape 585"/>
            <p:cNvSpPr/>
            <p:nvPr/>
          </p:nvSpPr>
          <p:spPr>
            <a:xfrm rot="16200000">
              <a:off x="2102796" y="4608314"/>
              <a:ext cx="1459427" cy="622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00000"/>
                </a:lnSpc>
                <a:tabLst/>
              </a:pPr>
              <a:r>
                <a:rPr sz="2800" dirty="0"/>
                <a:t>སྣང་</a:t>
              </a:r>
              <a:r>
                <a:rPr dirty="0"/>
                <a:t>རུང་འོད།</a:t>
              </a:r>
            </a:p>
          </p:txBody>
        </p:sp>
        <p:sp>
          <p:nvSpPr>
            <p:cNvPr id="586" name="Shape 586"/>
            <p:cNvSpPr/>
            <p:nvPr/>
          </p:nvSpPr>
          <p:spPr>
            <a:xfrm rot="16859756">
              <a:off x="5850291" y="5309117"/>
              <a:ext cx="2105312"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100000"/>
                </a:lnSpc>
                <a:tabLst/>
                <a:defRPr sz="2800">
                  <a:latin typeface="Monlam Uni OuChan2"/>
                  <a:ea typeface="Monlam Uni OuChan2"/>
                  <a:cs typeface="Monlam Uni OuChan2"/>
                  <a:sym typeface="Monlam Uni OuChan2"/>
                </a:defRPr>
              </a:lvl1pPr>
            </a:lstStyle>
            <a:p>
              <a:r>
                <a:t>དམར་ཕྱི་འགྱེད་འཕྲོ།</a:t>
              </a:r>
            </a:p>
          </p:txBody>
        </p:sp>
        <p:sp>
          <p:nvSpPr>
            <p:cNvPr id="587" name="Shape 587"/>
            <p:cNvSpPr/>
            <p:nvPr/>
          </p:nvSpPr>
          <p:spPr>
            <a:xfrm>
              <a:off x="3456564" y="6665879"/>
              <a:ext cx="2102872" cy="673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100000"/>
                </a:lnSpc>
                <a:tabLst/>
                <a:defRPr sz="2800">
                  <a:solidFill>
                    <a:srgbClr val="FFFFFF"/>
                  </a:solidFill>
                  <a:latin typeface="Monlam Uni OuChan2"/>
                  <a:ea typeface="Monlam Uni OuChan2"/>
                  <a:cs typeface="Monlam Uni OuChan2"/>
                  <a:sym typeface="Monlam Uni OuChan2"/>
                </a:defRPr>
              </a:lvl1pPr>
            </a:lstStyle>
            <a:p>
              <a:r>
                <a:t>ས་ངོས་ཀྱིས་རྔུབ་པ།</a:t>
              </a:r>
            </a:p>
          </p:txBody>
        </p:sp>
      </p:grpSp>
      <p:grpSp>
        <p:nvGrpSpPr>
          <p:cNvPr id="591" name="Group 591"/>
          <p:cNvGrpSpPr/>
          <p:nvPr/>
        </p:nvGrpSpPr>
        <p:grpSpPr>
          <a:xfrm>
            <a:off x="5225380" y="-38934"/>
            <a:ext cx="4309606" cy="7022812"/>
            <a:chOff x="0" y="0"/>
            <a:chExt cx="4309605" cy="7022811"/>
          </a:xfrm>
        </p:grpSpPr>
        <p:sp>
          <p:nvSpPr>
            <p:cNvPr id="589" name="Shape 589"/>
            <p:cNvSpPr/>
            <p:nvPr/>
          </p:nvSpPr>
          <p:spPr>
            <a:xfrm>
              <a:off x="0" y="0"/>
              <a:ext cx="4239943" cy="6158985"/>
            </a:xfrm>
            <a:prstGeom prst="rect">
              <a:avLst/>
            </a:prstGeom>
            <a:solidFill>
              <a:srgbClr val="DDECFE"/>
            </a:solidFill>
            <a:ln w="12700" cap="flat">
              <a:noFill/>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590" name="Shape 590"/>
            <p:cNvSpPr/>
            <p:nvPr/>
          </p:nvSpPr>
          <p:spPr>
            <a:xfrm>
              <a:off x="54548" y="4544709"/>
              <a:ext cx="4255058" cy="2478103"/>
            </a:xfrm>
            <a:custGeom>
              <a:avLst/>
              <a:gdLst/>
              <a:ahLst/>
              <a:cxnLst>
                <a:cxn ang="0">
                  <a:pos x="wd2" y="hd2"/>
                </a:cxn>
                <a:cxn ang="5400000">
                  <a:pos x="wd2" y="hd2"/>
                </a:cxn>
                <a:cxn ang="10800000">
                  <a:pos x="wd2" y="hd2"/>
                </a:cxn>
                <a:cxn ang="16200000">
                  <a:pos x="wd2" y="hd2"/>
                </a:cxn>
              </a:cxnLst>
              <a:rect l="0" t="0" r="r" b="b"/>
              <a:pathLst>
                <a:path w="21496" h="17721" extrusionOk="0">
                  <a:moveTo>
                    <a:pt x="21226" y="11593"/>
                  </a:moveTo>
                  <a:cubicBezTo>
                    <a:pt x="21600" y="13604"/>
                    <a:pt x="21585" y="15721"/>
                    <a:pt x="21182" y="17721"/>
                  </a:cubicBezTo>
                  <a:lnTo>
                    <a:pt x="19702" y="17126"/>
                  </a:lnTo>
                  <a:lnTo>
                    <a:pt x="18132" y="16378"/>
                  </a:lnTo>
                  <a:lnTo>
                    <a:pt x="16235" y="15440"/>
                  </a:lnTo>
                  <a:lnTo>
                    <a:pt x="14175" y="14590"/>
                  </a:lnTo>
                  <a:lnTo>
                    <a:pt x="14001" y="15660"/>
                  </a:lnTo>
                  <a:lnTo>
                    <a:pt x="10858" y="13906"/>
                  </a:lnTo>
                  <a:lnTo>
                    <a:pt x="9830" y="13039"/>
                  </a:lnTo>
                  <a:lnTo>
                    <a:pt x="7744" y="12574"/>
                  </a:lnTo>
                  <a:lnTo>
                    <a:pt x="5798" y="12168"/>
                  </a:lnTo>
                  <a:lnTo>
                    <a:pt x="3370" y="11725"/>
                  </a:lnTo>
                  <a:lnTo>
                    <a:pt x="2135" y="11657"/>
                  </a:lnTo>
                  <a:lnTo>
                    <a:pt x="0" y="11514"/>
                  </a:lnTo>
                  <a:cubicBezTo>
                    <a:pt x="2920" y="-3879"/>
                    <a:pt x="18364" y="-3822"/>
                    <a:pt x="21226" y="11593"/>
                  </a:cubicBezTo>
                  <a:close/>
                </a:path>
              </a:pathLst>
            </a:custGeom>
            <a:solidFill>
              <a:srgbClr val="DDECFE"/>
            </a:solidFill>
            <a:ln w="25400" cap="flat">
              <a:solidFill>
                <a:srgbClr val="DDECFE"/>
              </a:solidFill>
              <a:prstDash val="solid"/>
              <a:miter lim="400000"/>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591"/>
                                        </p:tgtEl>
                                      </p:cBhvr>
                                    </p:animEffect>
                                    <p:set>
                                      <p:cBhvr>
                                        <p:cTn id="7" fill="hold">
                                          <p:stCondLst>
                                            <p:cond delay="999"/>
                                          </p:stCondLst>
                                        </p:cTn>
                                        <p:tgtEl>
                                          <p:spTgt spid="5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 name="Shape 59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64</a:t>
            </a:fld>
            <a:endParaRPr/>
          </a:p>
        </p:txBody>
      </p:sp>
      <p:sp>
        <p:nvSpPr>
          <p:cNvPr id="594" name="Shape 594"/>
          <p:cNvSpPr/>
          <p:nvPr/>
        </p:nvSpPr>
        <p:spPr>
          <a:xfrm>
            <a:off x="3237706" y="3517899"/>
            <a:ext cx="368458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greenhouse_en.jnlp</a:t>
            </a: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6" name="Shape 596"/>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65</a:t>
            </a:fld>
            <a:endParaRPr/>
          </a:p>
        </p:txBody>
      </p:sp>
      <p:sp>
        <p:nvSpPr>
          <p:cNvPr id="597" name="Shape 597"/>
          <p:cNvSpPr/>
          <p:nvPr/>
        </p:nvSpPr>
        <p:spPr>
          <a:xfrm>
            <a:off x="427002" y="5196459"/>
            <a:ext cx="9652403" cy="20662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50000"/>
              </a:lnSpc>
              <a:tabLst/>
              <a:defRPr>
                <a:latin typeface="Monlam Uni OuChan2"/>
                <a:ea typeface="Monlam Uni OuChan2"/>
                <a:cs typeface="Monlam Uni OuChan2"/>
                <a:sym typeface="Monlam Uni OuChan2"/>
              </a:defRPr>
            </a:pPr>
            <a:r>
              <a:rPr sz="2800" dirty="0"/>
              <a:t>དེར་བརྟེན། ལྗང་ཁང་རླངས་གཟུགས་རྣམས་གོ་ལའི་སྟེང་དུ་ཚེ་སྲོག་འཚོ་བར་མེད་དུ་མི་རུང་བ་ཞིག་ཆགས་ཡོད།</a:t>
            </a:r>
            <a:endParaRPr lang="de-CH" sz="2800" dirty="0"/>
          </a:p>
          <a:p>
            <a:pPr algn="l">
              <a:lnSpc>
                <a:spcPct val="90000"/>
              </a:lnSpc>
              <a:tabLst/>
              <a:defRPr>
                <a:latin typeface="Monlam Uni OuChan2"/>
                <a:ea typeface="Monlam Uni OuChan2"/>
                <a:cs typeface="Monlam Uni OuChan2"/>
                <a:sym typeface="Monlam Uni OuChan2"/>
              </a:defRPr>
            </a:pPr>
            <a:r>
              <a:rPr lang="de-CH" sz="2400" dirty="0">
                <a:latin typeface="Arial"/>
                <a:ea typeface="Arial"/>
                <a:cs typeface="Arial"/>
                <a:sym typeface="Arial"/>
              </a:rPr>
              <a:t>T</a:t>
            </a:r>
            <a:r>
              <a:rPr sz="2400" dirty="0">
                <a:latin typeface="Arial"/>
                <a:ea typeface="Arial"/>
                <a:cs typeface="Arial"/>
                <a:sym typeface="Arial"/>
              </a:rPr>
              <a:t>herefore, Green House Gases are essential for the survival of life</a:t>
            </a:r>
            <a:endParaRPr lang="en-US" sz="2400" dirty="0">
              <a:latin typeface="Arial"/>
              <a:ea typeface="Arial"/>
              <a:cs typeface="Arial"/>
              <a:sym typeface="Arial"/>
            </a:endParaRPr>
          </a:p>
          <a:p>
            <a:pPr algn="l">
              <a:lnSpc>
                <a:spcPct val="90000"/>
              </a:lnSpc>
              <a:tabLst/>
              <a:defRPr>
                <a:latin typeface="Monlam Uni OuChan2"/>
                <a:ea typeface="Monlam Uni OuChan2"/>
                <a:cs typeface="Monlam Uni OuChan2"/>
                <a:sym typeface="Monlam Uni OuChan2"/>
              </a:defRPr>
            </a:pPr>
            <a:r>
              <a:rPr sz="2400" dirty="0">
                <a:latin typeface="Arial"/>
                <a:ea typeface="Arial"/>
                <a:cs typeface="Arial"/>
                <a:sym typeface="Arial"/>
              </a:rPr>
              <a:t>on earth. </a:t>
            </a:r>
          </a:p>
        </p:txBody>
      </p:sp>
      <p:sp>
        <p:nvSpPr>
          <p:cNvPr id="598" name="Shape 598"/>
          <p:cNvSpPr/>
          <p:nvPr/>
        </p:nvSpPr>
        <p:spPr>
          <a:xfrm>
            <a:off x="427002" y="3634995"/>
            <a:ext cx="6963200" cy="13644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016000">
              <a:lnSpc>
                <a:spcPct val="150000"/>
              </a:lnSpc>
              <a:spcBef>
                <a:spcPts val="900"/>
              </a:spcBef>
              <a:tabLst/>
              <a:defRPr>
                <a:latin typeface="Arial"/>
                <a:ea typeface="Arial"/>
                <a:cs typeface="Arial"/>
                <a:sym typeface="Arial"/>
              </a:defRPr>
            </a:pPr>
            <a:r>
              <a:rPr sz="2800" dirty="0">
                <a:latin typeface="Monlam Uni OuChan2"/>
                <a:ea typeface="Monlam Uni OuChan2"/>
                <a:cs typeface="Monlam Uni OuChan2"/>
                <a:sym typeface="Monlam Uni OuChan2"/>
              </a:rPr>
              <a:t>སའི་གོ་ལ་འདི་ཧ་ཅང་གྲང་ཤིང་ཚེ་སྲོག་གནས་མ་ཐུབ་པ་ཆགས་ཀྱི་རེད། </a:t>
            </a:r>
            <a:r>
              <a:rPr dirty="0">
                <a:latin typeface="Monlam Uni OuChan2"/>
                <a:ea typeface="Monlam Uni OuChan2"/>
                <a:cs typeface="Monlam Uni OuChan2"/>
                <a:sym typeface="Monlam Uni OuChan2"/>
              </a:rPr>
              <a:t> </a:t>
            </a:r>
            <a:r>
              <a:rPr dirty="0"/>
              <a:t/>
            </a:r>
            <a:br>
              <a:rPr dirty="0"/>
            </a:br>
            <a:r>
              <a:rPr sz="2400" dirty="0">
                <a:latin typeface="Helvetica"/>
                <a:ea typeface="Helvetica"/>
                <a:cs typeface="Helvetica"/>
                <a:sym typeface="Helvetica"/>
              </a:rPr>
              <a:t>Earth </a:t>
            </a:r>
            <a:r>
              <a:rPr sz="2400" dirty="0"/>
              <a:t>will be too cold that life could not exist.</a:t>
            </a:r>
          </a:p>
        </p:txBody>
      </p:sp>
      <p:sp>
        <p:nvSpPr>
          <p:cNvPr id="599" name="Shape 599"/>
          <p:cNvSpPr/>
          <p:nvPr/>
        </p:nvSpPr>
        <p:spPr>
          <a:xfrm>
            <a:off x="454371" y="1294855"/>
            <a:ext cx="9597665" cy="22200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50000"/>
              </a:lnSpc>
              <a:spcAft>
                <a:spcPts val="1200"/>
              </a:spcAft>
              <a:tabLst/>
              <a:defRPr>
                <a:latin typeface="Monlam Uni OuChan2"/>
                <a:ea typeface="Monlam Uni OuChan2"/>
                <a:cs typeface="Monlam Uni OuChan2"/>
                <a:sym typeface="Monlam Uni OuChan2"/>
              </a:defRPr>
            </a:pPr>
            <a:r>
              <a:rPr sz="2800" dirty="0"/>
              <a:t>ལྗང་ཁང་རླངས་གཟུགས་མེད་ན་ལྗང་ཁང་ནུས་འབྲས་གྲུབ་ཡ་མེད་ཅིང་། གོ་ལའི་ཕྱི་ངོས་དེ་ཡང་ཧ་ལམ་དྲོད་ཚད་ ༣༠ </a:t>
            </a:r>
            <a:r>
              <a:rPr sz="2800" dirty="0">
                <a:solidFill>
                  <a:schemeClr val="tx1"/>
                </a:solidFill>
              </a:rPr>
              <a:t>ཙམ་</a:t>
            </a:r>
            <a:r>
              <a:rPr lang="bo-CN" sz="2800" dirty="0">
                <a:solidFill>
                  <a:schemeClr val="tx1"/>
                </a:solidFill>
                <a:sym typeface="Monlam Uni OuChan2"/>
              </a:rPr>
              <a:t>ཉུང་བའམ་</a:t>
            </a:r>
            <a:r>
              <a:rPr sz="2800" dirty="0">
                <a:solidFill>
                  <a:schemeClr val="tx1"/>
                </a:solidFill>
              </a:rPr>
              <a:t>བསིལ་བར་ཡོད་རེད།</a:t>
            </a:r>
            <a:endParaRPr lang="de-CH" sz="2800" dirty="0">
              <a:solidFill>
                <a:schemeClr val="tx1"/>
              </a:solidFill>
            </a:endParaRPr>
          </a:p>
          <a:p>
            <a:pPr algn="l">
              <a:lnSpc>
                <a:spcPct val="90000"/>
              </a:lnSpc>
              <a:spcAft>
                <a:spcPts val="1200"/>
              </a:spcAft>
              <a:tabLst/>
              <a:defRPr>
                <a:latin typeface="Monlam Uni OuChan2"/>
                <a:ea typeface="Monlam Uni OuChan2"/>
                <a:cs typeface="Monlam Uni OuChan2"/>
                <a:sym typeface="Monlam Uni OuChan2"/>
              </a:defRPr>
            </a:pPr>
            <a:r>
              <a:rPr sz="2400" dirty="0">
                <a:latin typeface="Arial"/>
                <a:ea typeface="Arial"/>
                <a:cs typeface="Arial"/>
                <a:sym typeface="Arial"/>
              </a:rPr>
              <a:t>Without them there would be no green house effect and the surface of the earth would be about 30 degrees Celsius cooler. </a:t>
            </a:r>
          </a:p>
        </p:txBody>
      </p:sp>
      <p:sp>
        <p:nvSpPr>
          <p:cNvPr id="7" name="Shape 561"/>
          <p:cNvSpPr/>
          <p:nvPr/>
        </p:nvSpPr>
        <p:spPr>
          <a:xfrm>
            <a:off x="3465614" y="-345585"/>
            <a:ext cx="3271591"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016000">
              <a:lnSpc>
                <a:spcPct val="150000"/>
              </a:lnSpc>
              <a:tabLst/>
              <a:defRPr sz="3000" cap="small">
                <a:latin typeface="Monlam Uni OuChan2"/>
                <a:ea typeface="Monlam Uni OuChan2"/>
                <a:cs typeface="Monlam Uni OuChan2"/>
                <a:sym typeface="Monlam Uni OuChan2"/>
              </a:defRPr>
            </a:pPr>
            <a:r>
              <a:rPr b="1" dirty="0"/>
              <a:t>ལྗང་ཁང་རླངས་གཟུགས།</a:t>
            </a:r>
          </a:p>
          <a:p>
            <a:pPr>
              <a:lnSpc>
                <a:spcPct val="150000"/>
              </a:lnSpc>
              <a:tabLst>
                <a:tab pos="838200" algn="l"/>
              </a:tabLst>
              <a:defRPr sz="2600" b="1">
                <a:latin typeface="Arial"/>
                <a:ea typeface="Arial"/>
                <a:cs typeface="Arial"/>
                <a:sym typeface="Arial"/>
              </a:defRPr>
            </a:pPr>
            <a:r>
              <a:rPr dirty="0"/>
              <a:t>Green House Gases</a:t>
            </a:r>
          </a:p>
        </p:txBody>
      </p:sp>
      <p:sp>
        <p:nvSpPr>
          <p:cNvPr id="8"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 grpId="3" animBg="1" advAuto="0"/>
      <p:bldP spid="598" grpId="2" animBg="1" advAuto="0"/>
      <p:bldP spid="599"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2" name="Shape 602"/>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66</a:t>
            </a:fld>
            <a:endParaRPr/>
          </a:p>
        </p:txBody>
      </p:sp>
      <p:sp>
        <p:nvSpPr>
          <p:cNvPr id="603" name="Shape 603"/>
          <p:cNvSpPr>
            <a:spLocks noGrp="1"/>
          </p:cNvSpPr>
          <p:nvPr>
            <p:ph type="body" idx="4294967295"/>
          </p:nvPr>
        </p:nvSpPr>
        <p:spPr>
          <a:xfrm>
            <a:off x="405188" y="1361234"/>
            <a:ext cx="9349624" cy="5749925"/>
          </a:xfrm>
          <a:prstGeom prst="rect">
            <a:avLst/>
          </a:prstGeom>
        </p:spPr>
        <p:txBody>
          <a:bodyPr lIns="45719" tIns="45719" rIns="45719" bIns="45719">
            <a:normAutofit lnSpcReduction="10000"/>
          </a:bodyPr>
          <a:lstStyle/>
          <a:p>
            <a:pPr marL="4444" indent="-4444" defTabSz="457200">
              <a:lnSpc>
                <a:spcPct val="150000"/>
              </a:lnSpc>
              <a:spcBef>
                <a:spcPts val="0"/>
              </a:spcBef>
              <a:buClrTx/>
              <a:buSzTx/>
              <a:buFontTx/>
              <a:buNone/>
              <a:defRPr sz="2800">
                <a:latin typeface="Monlam Uni OuChan2"/>
                <a:ea typeface="Monlam Uni OuChan2"/>
                <a:cs typeface="Monlam Uni OuChan2"/>
                <a:sym typeface="Monlam Uni OuChan2"/>
              </a:defRPr>
            </a:pPr>
            <a:r>
              <a:rPr dirty="0" err="1"/>
              <a:t>ལྗང་ཁང་རླངས་གཟུགས་དེ་ཚོ་ཞེ་དྲག་གི་མཉེན་པོ་ཡིན</a:t>
            </a:r>
            <a:r>
              <a:rPr dirty="0"/>
              <a:t>། </a:t>
            </a:r>
            <a:r>
              <a:rPr dirty="0" err="1"/>
              <a:t>འགྱུར་བ་ཧ་ཅང་ཆུང་ཆུང་ཞིག་</a:t>
            </a:r>
            <a:r>
              <a:rPr sz="2800" dirty="0" err="1">
                <a:solidFill>
                  <a:schemeClr val="tx1"/>
                </a:solidFill>
              </a:rPr>
              <a:t>ཡིན</a:t>
            </a:r>
            <a:r>
              <a:rPr sz="2800" dirty="0">
                <a:solidFill>
                  <a:schemeClr val="tx1"/>
                </a:solidFill>
              </a:rPr>
              <a:t>་</a:t>
            </a:r>
            <a:r>
              <a:rPr lang="bo-CN" sz="2800" b="0" i="0" u="none" strike="noStrike" dirty="0">
                <a:solidFill>
                  <a:schemeClr val="tx1"/>
                </a:solidFill>
                <a:effectLst/>
                <a:latin typeface="Arial" panose="020B0604020202020204" pitchFamily="34" charset="0"/>
              </a:rPr>
              <a:t>པ་ཡིན་ནའང་</a:t>
            </a:r>
            <a:r>
              <a:rPr sz="2800" dirty="0">
                <a:solidFill>
                  <a:schemeClr val="tx1"/>
                </a:solidFill>
              </a:rPr>
              <a:t>དམའ་</a:t>
            </a:r>
            <a:r>
              <a:rPr dirty="0"/>
              <a:t>སའི་རླུང་ཁམས་ཀྱི་དྲོད་ཚད་ཐོག་ལ་ཤུགས་རྐྱེན་ཆེན་པོ</a:t>
            </a:r>
            <a:r>
              <a:rPr sz="2800" dirty="0">
                <a:solidFill>
                  <a:schemeClr val="tx1"/>
                </a:solidFill>
              </a:rPr>
              <a:t>་</a:t>
            </a:r>
            <a:r>
              <a:rPr lang="bo-CN" sz="2800" b="0" i="0" u="none" strike="noStrike" dirty="0">
                <a:solidFill>
                  <a:schemeClr val="tx1"/>
                </a:solidFill>
                <a:effectLst/>
                <a:latin typeface="Arial" panose="020B0604020202020204" pitchFamily="34" charset="0"/>
              </a:rPr>
              <a:t>སྤྲོད་ཀྱི་</a:t>
            </a:r>
            <a:r>
              <a:rPr sz="2800" dirty="0" err="1">
                <a:solidFill>
                  <a:schemeClr val="tx1"/>
                </a:solidFill>
              </a:rPr>
              <a:t>ཡོད</a:t>
            </a:r>
            <a:r>
              <a:rPr dirty="0"/>
              <a:t>།</a:t>
            </a:r>
            <a:br>
              <a:rPr dirty="0"/>
            </a:br>
            <a:r>
              <a:rPr dirty="0" err="1"/>
              <a:t>དེར་བརྟེན</a:t>
            </a:r>
            <a:r>
              <a:rPr dirty="0"/>
              <a:t>། </a:t>
            </a:r>
            <a:r>
              <a:rPr dirty="0" err="1"/>
              <a:t>ལྗང་ཁང་རླངས་གཟུགས་འཕེལ་རྒྱས་འགྲོ་བ་དེས་གོ་ལའི་ངོས་ཀྱི་དྲོད་ཚད་ཡ</a:t>
            </a:r>
            <a:r>
              <a:rPr lang="bo-CN" dirty="0"/>
              <a:t>ང</a:t>
            </a:r>
            <a:r>
              <a:rPr dirty="0"/>
              <a:t>་</a:t>
            </a:r>
            <a:r>
              <a:rPr lang="bo-CN" b="0" dirty="0">
                <a:latin typeface="Monlam Uni OuChan2"/>
                <a:ea typeface="Monlam Uni OuChan2"/>
                <a:cs typeface="Monlam Uni OuChan2"/>
                <a:sym typeface="Monlam Uni OuChan2"/>
              </a:rPr>
              <a:t>འཕར་</a:t>
            </a:r>
            <a:r>
              <a:rPr dirty="0" err="1"/>
              <a:t>གྱི་ཡོད</a:t>
            </a:r>
            <a:r>
              <a:rPr dirty="0"/>
              <a:t>།</a:t>
            </a:r>
            <a:br>
              <a:rPr dirty="0"/>
            </a:br>
            <a:r>
              <a:rPr dirty="0"/>
              <a:t>འཕེལ་རྒྱས་འགྲོ་བཞིན་པའི་གོ་ལའི་དྲོད་ཚད་དེ་ལ་</a:t>
            </a:r>
            <a:r>
              <a:rPr dirty="0">
                <a:solidFill>
                  <a:srgbClr val="F62402"/>
                </a:solidFill>
              </a:rPr>
              <a:t>གོ་ལ་ཚ་འགྱུར</a:t>
            </a:r>
            <a:r>
              <a:rPr dirty="0"/>
              <a:t>་ཟེར་གྱི་ཡོད།</a:t>
            </a:r>
          </a:p>
          <a:p>
            <a:pPr marL="5062" indent="-5062" defTabSz="914400">
              <a:buSzTx/>
              <a:buNone/>
              <a:defRPr sz="2800">
                <a:latin typeface="Helvetica"/>
                <a:ea typeface="Helvetica"/>
                <a:cs typeface="Helvetica"/>
                <a:sym typeface="Helvetica"/>
              </a:defRPr>
            </a:pPr>
            <a:endParaRPr dirty="0"/>
          </a:p>
          <a:p>
            <a:pPr marL="5062" indent="-5062" defTabSz="914400">
              <a:buSzTx/>
              <a:buNone/>
              <a:defRPr sz="2400">
                <a:latin typeface="Arial"/>
                <a:ea typeface="Arial"/>
                <a:cs typeface="Arial"/>
                <a:sym typeface="Arial"/>
              </a:defRPr>
            </a:pPr>
            <a:r>
              <a:rPr dirty="0"/>
              <a:t>They are also very delicate. Even a very small change will have big effects on the temperature of the lower atmosphere</a:t>
            </a:r>
          </a:p>
          <a:p>
            <a:pPr marL="5062" indent="-5062" defTabSz="914400">
              <a:buSzTx/>
              <a:buNone/>
              <a:defRPr sz="2400">
                <a:latin typeface="Arial"/>
                <a:ea typeface="Arial"/>
                <a:cs typeface="Arial"/>
                <a:sym typeface="Arial"/>
              </a:defRPr>
            </a:pPr>
            <a:r>
              <a:rPr dirty="0"/>
              <a:t>Therefore, increase in Green House Gases will increase the surface temperature of the earth. </a:t>
            </a:r>
          </a:p>
          <a:p>
            <a:pPr marL="5062" indent="-5062" defTabSz="914400">
              <a:buSzTx/>
              <a:buNone/>
              <a:defRPr sz="2400">
                <a:latin typeface="Arial"/>
                <a:ea typeface="Arial"/>
                <a:cs typeface="Arial"/>
                <a:sym typeface="Arial"/>
              </a:defRPr>
            </a:pPr>
            <a:r>
              <a:rPr dirty="0"/>
              <a:t>This increasing temperature of the earth is called </a:t>
            </a:r>
            <a:r>
              <a:rPr dirty="0">
                <a:solidFill>
                  <a:srgbClr val="FF2600"/>
                </a:solidFill>
              </a:rPr>
              <a:t>Global Warming.</a:t>
            </a:r>
            <a:r>
              <a:rPr dirty="0">
                <a:solidFill>
                  <a:srgbClr val="C00000"/>
                </a:solidFill>
              </a:rPr>
              <a:t> </a:t>
            </a:r>
          </a:p>
        </p:txBody>
      </p:sp>
      <p:sp>
        <p:nvSpPr>
          <p:cNvPr id="5" name="Shape 561"/>
          <p:cNvSpPr/>
          <p:nvPr/>
        </p:nvSpPr>
        <p:spPr>
          <a:xfrm>
            <a:off x="3465614" y="-345585"/>
            <a:ext cx="3271591" cy="1361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1016000">
              <a:lnSpc>
                <a:spcPct val="150000"/>
              </a:lnSpc>
              <a:tabLst/>
              <a:defRPr sz="3000" cap="small">
                <a:latin typeface="Monlam Uni OuChan2"/>
                <a:ea typeface="Monlam Uni OuChan2"/>
                <a:cs typeface="Monlam Uni OuChan2"/>
                <a:sym typeface="Monlam Uni OuChan2"/>
              </a:defRPr>
            </a:pPr>
            <a:r>
              <a:rPr b="1" dirty="0"/>
              <a:t>ལྗང་ཁང་རླངས་གཟུགས།</a:t>
            </a:r>
          </a:p>
          <a:p>
            <a:pPr>
              <a:lnSpc>
                <a:spcPct val="150000"/>
              </a:lnSpc>
              <a:tabLst>
                <a:tab pos="838200" algn="l"/>
              </a:tabLst>
              <a:defRPr sz="2600" b="1">
                <a:latin typeface="Arial"/>
                <a:ea typeface="Arial"/>
                <a:cs typeface="Arial"/>
                <a:sym typeface="Arial"/>
              </a:defRPr>
            </a:pPr>
            <a:r>
              <a:rPr dirty="0"/>
              <a:t>Green House Gases</a:t>
            </a:r>
          </a:p>
        </p:txBody>
      </p:sp>
      <p:sp>
        <p:nvSpPr>
          <p:cNvPr id="6"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67</a:t>
            </a:fld>
            <a:endParaRPr/>
          </a:p>
        </p:txBody>
      </p:sp>
      <p:sp>
        <p:nvSpPr>
          <p:cNvPr id="607" name="Shape 607"/>
          <p:cNvSpPr/>
          <p:nvPr/>
        </p:nvSpPr>
        <p:spPr>
          <a:xfrm>
            <a:off x="2784325" y="370261"/>
            <a:ext cx="4591351" cy="15440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sz="3600" b="1" dirty="0">
                <a:latin typeface="Monlam Uni OuChan2"/>
                <a:ea typeface="Monlam Uni OuChan2"/>
                <a:cs typeface="Monlam Uni OuChan2"/>
                <a:sym typeface="Monlam Uni OuChan2"/>
              </a:rPr>
              <a:t>གོ་ལ་ཚ་འགྱུར་གྱི་ཤུགས་རྐྱེན།</a:t>
            </a:r>
            <a:r>
              <a:rPr sz="3600" b="1" dirty="0"/>
              <a:t/>
            </a:r>
            <a:br>
              <a:rPr sz="3600" b="1" dirty="0"/>
            </a:br>
            <a:r>
              <a:rPr dirty="0">
                <a:latin typeface="Arial"/>
                <a:ea typeface="Arial"/>
                <a:cs typeface="Arial"/>
                <a:sym typeface="Arial"/>
              </a:rPr>
              <a:t>Effects of Global Warming</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Shape 609"/>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68</a:t>
            </a:fld>
            <a:endParaRPr/>
          </a:p>
        </p:txBody>
      </p:sp>
      <p:pic>
        <p:nvPicPr>
          <p:cNvPr id="610" name="image10.gif" descr="Global_Temperature_Anomaly_1880-2010_(Fig.A).gif"/>
          <p:cNvPicPr>
            <a:picLocks noChangeAspect="1"/>
          </p:cNvPicPr>
          <p:nvPr/>
        </p:nvPicPr>
        <p:blipFill>
          <a:blip r:embed="rId2"/>
          <a:stretch>
            <a:fillRect/>
          </a:stretch>
        </p:blipFill>
        <p:spPr>
          <a:xfrm>
            <a:off x="1311121" y="2068073"/>
            <a:ext cx="7580576" cy="4892880"/>
          </a:xfrm>
          <a:prstGeom prst="rect">
            <a:avLst/>
          </a:prstGeom>
          <a:ln w="12700">
            <a:miter lim="400000"/>
          </a:ln>
        </p:spPr>
      </p:pic>
      <p:sp>
        <p:nvSpPr>
          <p:cNvPr id="611" name="Shape 611"/>
          <p:cNvSpPr/>
          <p:nvPr/>
        </p:nvSpPr>
        <p:spPr>
          <a:xfrm>
            <a:off x="2855170" y="1197004"/>
            <a:ext cx="5759135"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a:lnSpc>
                <a:spcPct val="100000"/>
              </a:lnSpc>
              <a:tabLst/>
              <a:defRPr sz="2600">
                <a:latin typeface="Monlam Uni OuChan2"/>
                <a:ea typeface="Monlam Uni OuChan2"/>
                <a:cs typeface="Monlam Uni OuChan2"/>
                <a:sym typeface="Monlam Uni OuChan2"/>
              </a:defRPr>
            </a:pPr>
            <a:r>
              <a:rPr dirty="0" err="1"/>
              <a:t>གོ་ལའི་ས་གཞི་དང་རྒྱ་མཚོའི་དྲོད་ཚད་བརྡ་སྟོན་རེའུ་མིག</a:t>
            </a:r>
            <a:endParaRPr dirty="0"/>
          </a:p>
        </p:txBody>
      </p:sp>
      <p:sp>
        <p:nvSpPr>
          <p:cNvPr id="612" name="Shape 612"/>
          <p:cNvSpPr/>
          <p:nvPr/>
        </p:nvSpPr>
        <p:spPr>
          <a:xfrm>
            <a:off x="3554131" y="67756"/>
            <a:ext cx="2992957" cy="9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3300"/>
              </a:lnSpc>
              <a:tabLst>
                <a:tab pos="838200" algn="l"/>
              </a:tabLst>
              <a:defRPr sz="2800" b="1"/>
            </a:pPr>
            <a:r>
              <a:rPr b="1" dirty="0" err="1">
                <a:latin typeface="Monlam Uni OuChan2"/>
                <a:ea typeface="Monlam Uni OuChan2"/>
                <a:cs typeface="Monlam Uni OuChan2"/>
                <a:sym typeface="Monlam Uni OuChan2"/>
              </a:rPr>
              <a:t>དྲོད་ཚད་འཕར་བ</a:t>
            </a:r>
            <a:r>
              <a:rPr b="1" dirty="0">
                <a:latin typeface="Monlam Uni OuChan2"/>
                <a:ea typeface="Monlam Uni OuChan2"/>
                <a:cs typeface="Monlam Uni OuChan2"/>
                <a:sym typeface="Monlam Uni OuChan2"/>
              </a:rPr>
              <a:t>།</a:t>
            </a:r>
            <a:r>
              <a:rPr b="1" dirty="0"/>
              <a:t/>
            </a:r>
            <a:br>
              <a:rPr b="1" dirty="0"/>
            </a:br>
            <a:r>
              <a:rPr sz="2400" dirty="0">
                <a:latin typeface="Arial"/>
                <a:ea typeface="Arial"/>
                <a:cs typeface="Arial"/>
                <a:sym typeface="Arial"/>
              </a:rPr>
              <a:t>Rising Temperature</a:t>
            </a:r>
          </a:p>
        </p:txBody>
      </p:sp>
      <p:sp>
        <p:nvSpPr>
          <p:cNvPr id="6"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69</a:t>
            </a:fld>
            <a:endParaRPr/>
          </a:p>
        </p:txBody>
      </p:sp>
      <p:pic>
        <p:nvPicPr>
          <p:cNvPr id="615" name="image12.jpg" descr="ice melting.jpg"/>
          <p:cNvPicPr>
            <a:picLocks noChangeAspect="1"/>
          </p:cNvPicPr>
          <p:nvPr/>
        </p:nvPicPr>
        <p:blipFill>
          <a:blip r:embed="rId2"/>
          <a:stretch>
            <a:fillRect/>
          </a:stretch>
        </p:blipFill>
        <p:spPr>
          <a:xfrm>
            <a:off x="649318" y="1685660"/>
            <a:ext cx="8904183" cy="4748898"/>
          </a:xfrm>
          <a:prstGeom prst="rect">
            <a:avLst/>
          </a:prstGeom>
          <a:ln w="12700">
            <a:miter lim="400000"/>
          </a:ln>
        </p:spPr>
      </p:pic>
      <p:sp>
        <p:nvSpPr>
          <p:cNvPr id="616" name="Shape 616"/>
          <p:cNvSpPr/>
          <p:nvPr/>
        </p:nvSpPr>
        <p:spPr>
          <a:xfrm>
            <a:off x="2671894" y="-93641"/>
            <a:ext cx="4757431"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གོ་ལའི་སྣེ་གཉིས་སུ་ཞུར་བཞིན་པའི་འཁྱགས་པ།</a:t>
            </a:r>
            <a:r>
              <a:rPr dirty="0"/>
              <a:t/>
            </a:r>
            <a:br>
              <a:rPr dirty="0"/>
            </a:br>
            <a:r>
              <a:rPr sz="2400" dirty="0"/>
              <a:t>Melting Ice at Poles</a:t>
            </a: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a:t>
            </a:fld>
            <a:endParaRPr/>
          </a:p>
        </p:txBody>
      </p:sp>
      <p:pic>
        <p:nvPicPr>
          <p:cNvPr id="143" name="100609_gletscherrekonstrukt_l.jpg"/>
          <p:cNvPicPr>
            <a:picLocks noChangeAspect="1"/>
          </p:cNvPicPr>
          <p:nvPr/>
        </p:nvPicPr>
        <p:blipFill>
          <a:blip r:embed="rId3"/>
          <a:stretch>
            <a:fillRect/>
          </a:stretch>
        </p:blipFill>
        <p:spPr>
          <a:xfrm>
            <a:off x="21409" y="-225055"/>
            <a:ext cx="10160001" cy="7620001"/>
          </a:xfrm>
          <a:prstGeom prst="rect">
            <a:avLst/>
          </a:prstGeom>
          <a:ln w="12700">
            <a:miter lim="400000"/>
          </a:ln>
        </p:spPr>
      </p:pic>
      <p:sp>
        <p:nvSpPr>
          <p:cNvPr id="144" name="Shape 144"/>
          <p:cNvSpPr/>
          <p:nvPr/>
        </p:nvSpPr>
        <p:spPr>
          <a:xfrm>
            <a:off x="8911696" y="23380"/>
            <a:ext cx="101838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2014</a:t>
            </a:r>
          </a:p>
        </p:txBody>
      </p:sp>
      <p:sp>
        <p:nvSpPr>
          <p:cNvPr id="145" name="Shape 145"/>
          <p:cNvSpPr/>
          <p:nvPr/>
        </p:nvSpPr>
        <p:spPr>
          <a:xfrm>
            <a:off x="3895869" y="-78489"/>
            <a:ext cx="10183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1850</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70</a:t>
            </a:fld>
            <a:endParaRPr/>
          </a:p>
        </p:txBody>
      </p:sp>
      <p:pic>
        <p:nvPicPr>
          <p:cNvPr id="619" name="pasted-image.png"/>
          <p:cNvPicPr>
            <a:picLocks noChangeAspect="1"/>
          </p:cNvPicPr>
          <p:nvPr/>
        </p:nvPicPr>
        <p:blipFill>
          <a:blip r:embed="rId3"/>
          <a:stretch>
            <a:fillRect/>
          </a:stretch>
        </p:blipFill>
        <p:spPr>
          <a:xfrm>
            <a:off x="-3991" y="1388622"/>
            <a:ext cx="10167982" cy="2881660"/>
          </a:xfrm>
          <a:prstGeom prst="rect">
            <a:avLst/>
          </a:prstGeom>
          <a:ln w="12700">
            <a:miter lim="400000"/>
          </a:ln>
        </p:spPr>
      </p:pic>
      <p:pic>
        <p:nvPicPr>
          <p:cNvPr id="620" name="Bildschirmfoto 2017-09-11 um 15.18.34.png"/>
          <p:cNvPicPr>
            <a:picLocks noChangeAspect="1"/>
          </p:cNvPicPr>
          <p:nvPr/>
        </p:nvPicPr>
        <p:blipFill>
          <a:blip r:embed="rId4"/>
          <a:stretch>
            <a:fillRect/>
          </a:stretch>
        </p:blipFill>
        <p:spPr>
          <a:xfrm>
            <a:off x="-1" y="4524250"/>
            <a:ext cx="10160001" cy="2852701"/>
          </a:xfrm>
          <a:prstGeom prst="rect">
            <a:avLst/>
          </a:prstGeom>
          <a:ln w="12700">
            <a:miter lim="400000"/>
          </a:ln>
        </p:spPr>
      </p:pic>
      <p:sp>
        <p:nvSpPr>
          <p:cNvPr id="621" name="Shape 621"/>
          <p:cNvSpPr/>
          <p:nvPr/>
        </p:nvSpPr>
        <p:spPr>
          <a:xfrm>
            <a:off x="47275" y="1377299"/>
            <a:ext cx="10183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lvl1pPr>
          </a:lstStyle>
          <a:p>
            <a:r>
              <a:t>1981</a:t>
            </a:r>
          </a:p>
        </p:txBody>
      </p:sp>
      <p:sp>
        <p:nvSpPr>
          <p:cNvPr id="622" name="Shape 622"/>
          <p:cNvSpPr/>
          <p:nvPr/>
        </p:nvSpPr>
        <p:spPr>
          <a:xfrm>
            <a:off x="47275" y="4479599"/>
            <a:ext cx="10183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838200" algn="l"/>
              </a:tabLst>
              <a:defRPr>
                <a:solidFill>
                  <a:srgbClr val="FFFFFF"/>
                </a:solidFill>
              </a:defRPr>
            </a:lvl1pPr>
          </a:lstStyle>
          <a:p>
            <a:r>
              <a:t>2005</a:t>
            </a:r>
          </a:p>
        </p:txBody>
      </p:sp>
      <p:sp>
        <p:nvSpPr>
          <p:cNvPr id="623" name="Shape 623"/>
          <p:cNvSpPr/>
          <p:nvPr/>
        </p:nvSpPr>
        <p:spPr>
          <a:xfrm>
            <a:off x="1274309" y="-94912"/>
            <a:ext cx="7654201"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50000"/>
              </a:lnSpc>
              <a:tabLst/>
              <a:defRPr sz="2800">
                <a:latin typeface="Monlam Uni OuChan2"/>
                <a:ea typeface="Monlam Uni OuChan2"/>
                <a:cs typeface="Monlam Uni OuChan2"/>
                <a:sym typeface="Monlam Uni OuChan2"/>
              </a:defRPr>
            </a:pPr>
            <a:r>
              <a:rPr b="1" dirty="0"/>
              <a:t>ཧ་ལོང་འཁྱགས་རོམ། ཨ་མཉེ་སྨྲ་ཆེན།</a:t>
            </a:r>
          </a:p>
          <a:p>
            <a:pPr>
              <a:lnSpc>
                <a:spcPct val="130000"/>
              </a:lnSpc>
              <a:tabLst>
                <a:tab pos="838200" algn="l"/>
              </a:tabLst>
              <a:defRPr sz="2400" b="1"/>
            </a:pPr>
            <a:r>
              <a:rPr dirty="0"/>
              <a:t>Halong Glacier, Amnye Machen East Tibet</a:t>
            </a:r>
          </a:p>
        </p:txBody>
      </p:sp>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71</a:t>
            </a:fld>
            <a:endParaRPr/>
          </a:p>
        </p:txBody>
      </p:sp>
      <p:grpSp>
        <p:nvGrpSpPr>
          <p:cNvPr id="630" name="Group 630"/>
          <p:cNvGrpSpPr/>
          <p:nvPr/>
        </p:nvGrpSpPr>
        <p:grpSpPr>
          <a:xfrm>
            <a:off x="208138" y="2252486"/>
            <a:ext cx="4743099" cy="3747318"/>
            <a:chOff x="0" y="0"/>
            <a:chExt cx="4743097" cy="3747317"/>
          </a:xfrm>
        </p:grpSpPr>
        <p:pic>
          <p:nvPicPr>
            <p:cNvPr id="628" name="image18.png"/>
            <p:cNvPicPr>
              <a:picLocks noChangeAspect="1"/>
            </p:cNvPicPr>
            <p:nvPr/>
          </p:nvPicPr>
          <p:blipFill>
            <a:blip r:embed="rId2"/>
            <a:stretch>
              <a:fillRect/>
            </a:stretch>
          </p:blipFill>
          <p:spPr>
            <a:xfrm>
              <a:off x="0" y="0"/>
              <a:ext cx="4743098" cy="3105297"/>
            </a:xfrm>
            <a:prstGeom prst="rect">
              <a:avLst/>
            </a:prstGeom>
            <a:ln w="12700" cap="flat">
              <a:noFill/>
              <a:miter lim="400000"/>
            </a:ln>
            <a:effectLst/>
          </p:spPr>
        </p:pic>
        <p:sp>
          <p:nvSpPr>
            <p:cNvPr id="629" name="Shape 629"/>
            <p:cNvSpPr/>
            <p:nvPr/>
          </p:nvSpPr>
          <p:spPr>
            <a:xfrm>
              <a:off x="2013087" y="3401688"/>
              <a:ext cx="690762"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714375">
                <a:lnSpc>
                  <a:spcPct val="100000"/>
                </a:lnSpc>
                <a:tabLst/>
                <a:defRPr sz="2400" b="1">
                  <a:latin typeface="Arial"/>
                  <a:ea typeface="Arial"/>
                  <a:cs typeface="Arial"/>
                  <a:sym typeface="Arial"/>
                </a:defRPr>
              </a:lvl1pPr>
            </a:lstStyle>
            <a:p>
              <a:r>
                <a:t>1914</a:t>
              </a:r>
            </a:p>
          </p:txBody>
        </p:sp>
      </p:grpSp>
      <p:grpSp>
        <p:nvGrpSpPr>
          <p:cNvPr id="633" name="Group 633"/>
          <p:cNvGrpSpPr/>
          <p:nvPr/>
        </p:nvGrpSpPr>
        <p:grpSpPr>
          <a:xfrm>
            <a:off x="5208764" y="2252486"/>
            <a:ext cx="4727223" cy="3747318"/>
            <a:chOff x="0" y="0"/>
            <a:chExt cx="4727222" cy="3747317"/>
          </a:xfrm>
        </p:grpSpPr>
        <p:pic>
          <p:nvPicPr>
            <p:cNvPr id="631" name="image19.jpg"/>
            <p:cNvPicPr>
              <a:picLocks noChangeAspect="1"/>
            </p:cNvPicPr>
            <p:nvPr/>
          </p:nvPicPr>
          <p:blipFill>
            <a:blip r:embed="rId3"/>
            <a:stretch>
              <a:fillRect/>
            </a:stretch>
          </p:blipFill>
          <p:spPr>
            <a:xfrm>
              <a:off x="0" y="0"/>
              <a:ext cx="4727223" cy="3105297"/>
            </a:xfrm>
            <a:prstGeom prst="rect">
              <a:avLst/>
            </a:prstGeom>
            <a:ln w="12700" cap="flat">
              <a:noFill/>
              <a:miter lim="400000"/>
            </a:ln>
            <a:effectLst/>
          </p:spPr>
        </p:pic>
        <p:sp>
          <p:nvSpPr>
            <p:cNvPr id="632" name="Shape 632"/>
            <p:cNvSpPr/>
            <p:nvPr/>
          </p:nvSpPr>
          <p:spPr>
            <a:xfrm>
              <a:off x="2002030" y="3401688"/>
              <a:ext cx="690762" cy="3456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defTabSz="714375">
                <a:lnSpc>
                  <a:spcPct val="100000"/>
                </a:lnSpc>
                <a:tabLst/>
                <a:defRPr sz="2400" b="1">
                  <a:latin typeface="Arial"/>
                  <a:ea typeface="Arial"/>
                  <a:cs typeface="Arial"/>
                  <a:sym typeface="Arial"/>
                </a:defRPr>
              </a:lvl1pPr>
            </a:lstStyle>
            <a:p>
              <a:r>
                <a:t>2004</a:t>
              </a:r>
            </a:p>
          </p:txBody>
        </p:sp>
      </p:grpSp>
      <p:sp>
        <p:nvSpPr>
          <p:cNvPr id="634" name="Shape 634"/>
          <p:cNvSpPr/>
          <p:nvPr/>
        </p:nvSpPr>
        <p:spPr>
          <a:xfrm>
            <a:off x="610746" y="7011018"/>
            <a:ext cx="5671165" cy="14783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714375">
              <a:lnSpc>
                <a:spcPct val="100000"/>
              </a:lnSpc>
              <a:tabLst/>
              <a:defRPr sz="1100" b="1">
                <a:latin typeface="Arial"/>
                <a:ea typeface="Arial"/>
                <a:cs typeface="Arial"/>
                <a:sym typeface="Arial"/>
              </a:defRPr>
            </a:lvl1pPr>
          </a:lstStyle>
          <a:p>
            <a:r>
              <a:t>Photos: NOAA Photo Collection and Gary Braasch – WorldViewOfGlobalWarming.org</a:t>
            </a:r>
          </a:p>
        </p:txBody>
      </p:sp>
      <p:sp>
        <p:nvSpPr>
          <p:cNvPr id="635" name="Shape 635"/>
          <p:cNvSpPr/>
          <p:nvPr/>
        </p:nvSpPr>
        <p:spPr>
          <a:xfrm>
            <a:off x="2941745" y="-93068"/>
            <a:ext cx="4276511"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ཨ་ལ་སི་ཀ་ཡི་འཁྱགས་རོམ།</a:t>
            </a:r>
            <a:r>
              <a:rPr b="1" dirty="0"/>
              <a:t/>
            </a:r>
            <a:br>
              <a:rPr b="1" dirty="0"/>
            </a:br>
            <a:r>
              <a:rPr sz="2400" dirty="0">
                <a:latin typeface="Arial"/>
                <a:ea typeface="Arial"/>
                <a:cs typeface="Arial"/>
                <a:sym typeface="Arial"/>
              </a:rPr>
              <a:t>Portage Glacier</a:t>
            </a:r>
            <a:r>
              <a:rPr lang="en-US" sz="2400" dirty="0">
                <a:latin typeface="Arial"/>
                <a:ea typeface="Arial"/>
                <a:cs typeface="Arial"/>
                <a:sym typeface="Arial"/>
              </a:rPr>
              <a:t>,</a:t>
            </a:r>
            <a:r>
              <a:rPr sz="2400" dirty="0">
                <a:latin typeface="Arial"/>
                <a:ea typeface="Arial"/>
                <a:cs typeface="Arial"/>
                <a:sym typeface="Arial"/>
              </a:rPr>
              <a:t> Alaska USA</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 grpId="1" animBg="1" advAuto="0"/>
      <p:bldP spid="633" grpId="2"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72</a:t>
            </a:fld>
            <a:endParaRPr/>
          </a:p>
        </p:txBody>
      </p:sp>
      <p:sp>
        <p:nvSpPr>
          <p:cNvPr id="638" name="Shape 638"/>
          <p:cNvSpPr/>
          <p:nvPr/>
        </p:nvSpPr>
        <p:spPr>
          <a:xfrm>
            <a:off x="3511656" y="-109523"/>
            <a:ext cx="3136689"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མཚོ་ངོས་ཀྱི་མཐོ་ཚད་འཕར་བ།</a:t>
            </a:r>
            <a:r>
              <a:rPr b="1" dirty="0"/>
              <a:t/>
            </a:r>
            <a:br>
              <a:rPr b="1" dirty="0"/>
            </a:br>
            <a:r>
              <a:rPr sz="2400" dirty="0">
                <a:latin typeface="Arial"/>
                <a:ea typeface="Arial"/>
                <a:cs typeface="Arial"/>
                <a:sym typeface="Arial"/>
              </a:rPr>
              <a:t>Rising Sea Level</a:t>
            </a:r>
          </a:p>
        </p:txBody>
      </p:sp>
      <p:pic>
        <p:nvPicPr>
          <p:cNvPr id="639" name="pasted-image.png"/>
          <p:cNvPicPr>
            <a:picLocks noChangeAspect="1"/>
          </p:cNvPicPr>
          <p:nvPr/>
        </p:nvPicPr>
        <p:blipFill>
          <a:blip r:embed="rId3"/>
          <a:stretch>
            <a:fillRect/>
          </a:stretch>
        </p:blipFill>
        <p:spPr>
          <a:xfrm>
            <a:off x="21409" y="1367508"/>
            <a:ext cx="10160001" cy="5645548"/>
          </a:xfrm>
          <a:prstGeom prst="rect">
            <a:avLst/>
          </a:prstGeom>
          <a:ln w="12700">
            <a:miter lim="400000"/>
          </a:ln>
        </p:spPr>
      </p:pic>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73</a:t>
            </a:fld>
            <a:endParaRPr/>
          </a:p>
        </p:txBody>
      </p:sp>
      <p:sp>
        <p:nvSpPr>
          <p:cNvPr id="644" name="Shape 644"/>
          <p:cNvSpPr/>
          <p:nvPr/>
        </p:nvSpPr>
        <p:spPr>
          <a:xfrm>
            <a:off x="218111" y="132847"/>
            <a:ext cx="9723779" cy="11244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30000"/>
              </a:lnSpc>
              <a:tabLst>
                <a:tab pos="838200" algn="l"/>
              </a:tabLst>
              <a:defRPr sz="2800" b="1"/>
            </a:pPr>
            <a:r>
              <a:rPr b="1" dirty="0">
                <a:solidFill>
                  <a:schemeClr val="tx1"/>
                </a:solidFill>
                <a:latin typeface="Monlam Uni OuChan2"/>
                <a:ea typeface="Monlam Uni OuChan2"/>
                <a:cs typeface="Monlam Uni OuChan2"/>
                <a:sym typeface="Monlam Uni OuChan2"/>
              </a:rPr>
              <a:t>ཆར་ཆུ་དུས་སུ་མ་འབབ་པ་དང་། ཆུ་ལོག རླུང་འཚུབ་དྲག་པོ་རིགས་ཕལ་ཆེར་གོང་དུ་འཕར་ངེས།་་་་་་་</a:t>
            </a:r>
            <a:r>
              <a:rPr dirty="0">
                <a:solidFill>
                  <a:schemeClr val="tx1"/>
                </a:solidFill>
              </a:rPr>
              <a:t/>
            </a:r>
            <a:br>
              <a:rPr dirty="0">
                <a:solidFill>
                  <a:schemeClr val="tx1"/>
                </a:solidFill>
              </a:rPr>
            </a:br>
            <a:r>
              <a:rPr sz="2400" dirty="0">
                <a:solidFill>
                  <a:schemeClr val="tx1"/>
                </a:solidFill>
                <a:latin typeface="Arial"/>
                <a:ea typeface="Arial"/>
                <a:cs typeface="Arial"/>
                <a:sym typeface="Arial"/>
              </a:rPr>
              <a:t>Increase in drought, floods and hurricanes likely… </a:t>
            </a:r>
          </a:p>
        </p:txBody>
      </p:sp>
      <p:pic>
        <p:nvPicPr>
          <p:cNvPr id="645" name="past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1923" y="1772570"/>
            <a:ext cx="5268855" cy="3500862"/>
          </a:xfrm>
          <a:prstGeom prst="rect">
            <a:avLst/>
          </a:prstGeom>
          <a:ln w="12700">
            <a:miter lim="400000"/>
          </a:ln>
        </p:spPr>
      </p:pic>
      <p:sp>
        <p:nvSpPr>
          <p:cNvPr id="646" name="Shape 646"/>
          <p:cNvSpPr/>
          <p:nvPr/>
        </p:nvSpPr>
        <p:spPr>
          <a:xfrm>
            <a:off x="6588759" y="5519322"/>
            <a:ext cx="1775273" cy="496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3300"/>
              </a:lnSpc>
              <a:tabLst>
                <a:tab pos="838200" algn="l"/>
              </a:tabLst>
              <a:defRPr sz="2800">
                <a:latin typeface="Arial"/>
                <a:ea typeface="Arial"/>
                <a:cs typeface="Arial"/>
                <a:sym typeface="Arial"/>
              </a:defRPr>
            </a:lvl1pPr>
          </a:lstStyle>
          <a:p>
            <a:r>
              <a:t>India 2017</a:t>
            </a:r>
          </a:p>
        </p:txBody>
      </p:sp>
      <p:pic>
        <p:nvPicPr>
          <p:cNvPr id="647" name="pasted-image.png"/>
          <p:cNvPicPr>
            <a:picLocks noChangeAspect="1"/>
          </p:cNvPicPr>
          <p:nvPr/>
        </p:nvPicPr>
        <p:blipFill>
          <a:blip r:embed="rId4"/>
          <a:stretch>
            <a:fillRect/>
          </a:stretch>
        </p:blipFill>
        <p:spPr>
          <a:xfrm>
            <a:off x="12116" y="1785270"/>
            <a:ext cx="5255531" cy="3500862"/>
          </a:xfrm>
          <a:prstGeom prst="rect">
            <a:avLst/>
          </a:prstGeom>
          <a:ln w="12700">
            <a:miter lim="400000"/>
          </a:ln>
        </p:spPr>
      </p:pic>
      <p:sp>
        <p:nvSpPr>
          <p:cNvPr id="648" name="Shape 648"/>
          <p:cNvSpPr/>
          <p:nvPr/>
        </p:nvSpPr>
        <p:spPr>
          <a:xfrm>
            <a:off x="178953" y="5519322"/>
            <a:ext cx="3593903" cy="496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3300"/>
              </a:lnSpc>
              <a:tabLst>
                <a:tab pos="838200" algn="l"/>
              </a:tabLst>
              <a:defRPr sz="2800">
                <a:latin typeface="Arial"/>
                <a:ea typeface="Arial"/>
                <a:cs typeface="Arial"/>
                <a:sym typeface="Arial"/>
              </a:defRPr>
            </a:lvl1pPr>
          </a:lstStyle>
          <a:p>
            <a:r>
              <a:t>India, Karnataka 2016</a:t>
            </a:r>
          </a:p>
        </p:txBody>
      </p:sp>
    </p:spTree>
  </p:cSld>
  <p:clrMapOvr>
    <a:masterClrMapping/>
  </p:clrMapOvr>
  <p:transition xmlns:p14="http://schemas.microsoft.com/office/powerpoint/2010/mai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74</a:t>
            </a:fld>
            <a:endParaRPr/>
          </a:p>
        </p:txBody>
      </p:sp>
      <p:pic>
        <p:nvPicPr>
          <p:cNvPr id="653" name="pasted-image.png"/>
          <p:cNvPicPr>
            <a:picLocks noChangeAspect="1"/>
          </p:cNvPicPr>
          <p:nvPr/>
        </p:nvPicPr>
        <p:blipFill>
          <a:blip r:embed="rId2"/>
          <a:stretch>
            <a:fillRect/>
          </a:stretch>
        </p:blipFill>
        <p:spPr>
          <a:xfrm>
            <a:off x="0" y="964406"/>
            <a:ext cx="10160000" cy="5691188"/>
          </a:xfrm>
          <a:prstGeom prst="rect">
            <a:avLst/>
          </a:prstGeom>
          <a:ln w="12700">
            <a:miter lim="400000"/>
          </a:ln>
        </p:spPr>
      </p:pic>
      <p:sp>
        <p:nvSpPr>
          <p:cNvPr id="654" name="Shape 654"/>
          <p:cNvSpPr/>
          <p:nvPr/>
        </p:nvSpPr>
        <p:spPr>
          <a:xfrm>
            <a:off x="1714209" y="6750446"/>
            <a:ext cx="6774400"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3300"/>
              </a:lnSpc>
              <a:tabLst>
                <a:tab pos="838200" algn="l"/>
              </a:tabLst>
              <a:defRPr sz="2800"/>
            </a:lvl1pPr>
          </a:lstStyle>
          <a:p>
            <a:r>
              <a:rPr dirty="0"/>
              <a:t>Cuba 9.9.2017 Hurricane </a:t>
            </a:r>
            <a:r>
              <a:rPr lang="en-IN" dirty="0"/>
              <a:t>"</a:t>
            </a:r>
            <a:r>
              <a:rPr dirty="0"/>
              <a:t>Irma</a:t>
            </a:r>
            <a:r>
              <a:rPr lang="en-US" dirty="0"/>
              <a:t>"</a:t>
            </a:r>
            <a:endParaRPr dirty="0"/>
          </a:p>
        </p:txBody>
      </p:sp>
      <p:sp>
        <p:nvSpPr>
          <p:cNvPr id="655" name="Shape 655"/>
          <p:cNvSpPr/>
          <p:nvPr/>
        </p:nvSpPr>
        <p:spPr>
          <a:xfrm>
            <a:off x="4073448" y="138377"/>
            <a:ext cx="2055922"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00000"/>
              </a:lnSpc>
              <a:tabLst/>
              <a:defRPr sz="2800">
                <a:latin typeface="Monlam Uni OuChan2"/>
                <a:ea typeface="Monlam Uni OuChan2"/>
                <a:cs typeface="Monlam Uni OuChan2"/>
                <a:sym typeface="Monlam Uni OuChan2"/>
              </a:defRPr>
            </a:lvl1pPr>
          </a:lstStyle>
          <a:p>
            <a:r>
              <a:rPr b="1" dirty="0"/>
              <a:t>ཀུ་སྦ་ལ་རླུང་འཚུབ།</a:t>
            </a: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7" name="Shape 65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75</a:t>
            </a:fld>
            <a:endParaRPr/>
          </a:p>
        </p:txBody>
      </p:sp>
      <p:sp>
        <p:nvSpPr>
          <p:cNvPr id="658" name="Shape 658"/>
          <p:cNvSpPr/>
          <p:nvPr/>
        </p:nvSpPr>
        <p:spPr>
          <a:xfrm>
            <a:off x="1523999" y="5757333"/>
            <a:ext cx="2201335" cy="4844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381000" indent="-381000" algn="l" defTabSz="1016000">
              <a:lnSpc>
                <a:spcPct val="110000"/>
              </a:lnSpc>
              <a:spcBef>
                <a:spcPts val="1600"/>
              </a:spcBef>
              <a:tabLst/>
              <a:defRPr sz="2600" b="1">
                <a:latin typeface="Arial"/>
                <a:ea typeface="Arial"/>
                <a:cs typeface="Arial"/>
                <a:sym typeface="Arial"/>
              </a:defRPr>
            </a:lvl1pPr>
          </a:lstStyle>
          <a:p>
            <a:r>
              <a:t>June 2002</a:t>
            </a:r>
          </a:p>
        </p:txBody>
      </p:sp>
      <p:pic>
        <p:nvPicPr>
          <p:cNvPr id="659" name="image20.jpg" descr="Downstream_from_95Bridge CO River - USGS Jun 2002"/>
          <p:cNvPicPr>
            <a:picLocks noChangeAspect="1"/>
          </p:cNvPicPr>
          <p:nvPr/>
        </p:nvPicPr>
        <p:blipFill>
          <a:blip r:embed="rId2"/>
          <a:stretch>
            <a:fillRect/>
          </a:stretch>
        </p:blipFill>
        <p:spPr>
          <a:xfrm>
            <a:off x="338666" y="2201333"/>
            <a:ext cx="4572001" cy="3354918"/>
          </a:xfrm>
          <a:prstGeom prst="rect">
            <a:avLst/>
          </a:prstGeom>
          <a:ln w="12700">
            <a:miter lim="400000"/>
          </a:ln>
        </p:spPr>
      </p:pic>
      <p:grpSp>
        <p:nvGrpSpPr>
          <p:cNvPr id="662" name="Group 662"/>
          <p:cNvGrpSpPr/>
          <p:nvPr/>
        </p:nvGrpSpPr>
        <p:grpSpPr>
          <a:xfrm>
            <a:off x="5334000" y="2201333"/>
            <a:ext cx="4487334" cy="4040498"/>
            <a:chOff x="0" y="0"/>
            <a:chExt cx="4487333" cy="4040497"/>
          </a:xfrm>
        </p:grpSpPr>
        <p:sp>
          <p:nvSpPr>
            <p:cNvPr id="660" name="Shape 660"/>
            <p:cNvSpPr/>
            <p:nvPr/>
          </p:nvSpPr>
          <p:spPr>
            <a:xfrm>
              <a:off x="1185333" y="3556000"/>
              <a:ext cx="2201334" cy="484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381000" indent="-381000" algn="l" defTabSz="1016000">
                <a:lnSpc>
                  <a:spcPct val="110000"/>
                </a:lnSpc>
                <a:spcBef>
                  <a:spcPts val="1600"/>
                </a:spcBef>
                <a:tabLst/>
                <a:defRPr sz="2600" b="1">
                  <a:latin typeface="Arial"/>
                  <a:ea typeface="Arial"/>
                  <a:cs typeface="Arial"/>
                  <a:sym typeface="Arial"/>
                </a:defRPr>
              </a:lvl1pPr>
            </a:lstStyle>
            <a:p>
              <a:r>
                <a:t>Dec 2003</a:t>
              </a:r>
            </a:p>
          </p:txBody>
        </p:sp>
        <p:pic>
          <p:nvPicPr>
            <p:cNvPr id="661" name="image21.jpg" descr="Downstream_from_95Bridge CO River - USGS Dec 2003"/>
            <p:cNvPicPr>
              <a:picLocks noChangeAspect="1"/>
            </p:cNvPicPr>
            <p:nvPr/>
          </p:nvPicPr>
          <p:blipFill>
            <a:blip r:embed="rId3"/>
            <a:stretch>
              <a:fillRect/>
            </a:stretch>
          </p:blipFill>
          <p:spPr>
            <a:xfrm>
              <a:off x="0" y="0"/>
              <a:ext cx="4487334" cy="3372556"/>
            </a:xfrm>
            <a:prstGeom prst="rect">
              <a:avLst/>
            </a:prstGeom>
            <a:ln w="12700" cap="flat">
              <a:noFill/>
              <a:miter lim="400000"/>
            </a:ln>
            <a:effectLst/>
          </p:spPr>
        </p:pic>
      </p:grpSp>
      <p:sp>
        <p:nvSpPr>
          <p:cNvPr id="663" name="Shape 663"/>
          <p:cNvSpPr/>
          <p:nvPr/>
        </p:nvSpPr>
        <p:spPr>
          <a:xfrm>
            <a:off x="3297229" y="68327"/>
            <a:ext cx="3608360" cy="12803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40000"/>
              </a:lnSpc>
              <a:spcBef>
                <a:spcPts val="1200"/>
              </a:spcBef>
              <a:spcAft>
                <a:spcPts val="1200"/>
              </a:spcAft>
              <a:tabLst>
                <a:tab pos="838200" algn="l"/>
              </a:tabLst>
              <a:defRPr sz="2800" b="1"/>
            </a:pPr>
            <a:r>
              <a:rPr b="1" dirty="0">
                <a:latin typeface="Monlam Uni OuChan2"/>
                <a:ea typeface="Monlam Uni OuChan2"/>
                <a:cs typeface="Monlam Uni OuChan2"/>
                <a:sym typeface="Monlam Uni OuChan2"/>
              </a:rPr>
              <a:t>ཀོ་ལོ་ར་ཌོ་གཙང་ཆུ།</a:t>
            </a:r>
            <a:r>
              <a:rPr b="1" dirty="0"/>
              <a:t/>
            </a:r>
            <a:br>
              <a:rPr b="1" dirty="0"/>
            </a:br>
            <a:r>
              <a:rPr sz="2400" dirty="0"/>
              <a:t>Colorado River, Arizona</a:t>
            </a:r>
            <a:r>
              <a:rPr dirty="0"/>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76</a:t>
            </a:fld>
            <a:endParaRPr/>
          </a:p>
        </p:txBody>
      </p:sp>
      <p:sp>
        <p:nvSpPr>
          <p:cNvPr id="666" name="Shape 666"/>
          <p:cNvSpPr/>
          <p:nvPr/>
        </p:nvSpPr>
        <p:spPr>
          <a:xfrm>
            <a:off x="2236370" y="13926"/>
            <a:ext cx="5628477" cy="11982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40000"/>
              </a:lnSpc>
              <a:tabLst>
                <a:tab pos="838200" algn="l"/>
              </a:tabLst>
              <a:defRPr sz="2800" b="1"/>
            </a:pPr>
            <a:r>
              <a:rPr b="1" dirty="0" err="1">
                <a:latin typeface="Monlam Uni OuChan2"/>
                <a:ea typeface="Monlam Uni OuChan2"/>
                <a:cs typeface="Monlam Uni OuChan2"/>
                <a:sym typeface="Monlam Uni OuChan2"/>
              </a:rPr>
              <a:t>སྡོད་གནས་ལ་གནོད་སྐྱོན་དང</a:t>
            </a:r>
            <a:r>
              <a:rPr lang="bo-CN" b="1" dirty="0">
                <a:latin typeface="Monlam Uni OuChan2"/>
                <a:ea typeface="Monlam Uni OuChan2"/>
                <a:cs typeface="Monlam Uni OuChan2"/>
                <a:sym typeface="Monlam Uni OuChan2"/>
              </a:rPr>
              <a:t>་</a:t>
            </a:r>
            <a:r>
              <a:rPr b="1" dirty="0">
                <a:latin typeface="Monlam Uni OuChan2"/>
                <a:ea typeface="Monlam Uni OuChan2"/>
                <a:cs typeface="Monlam Uni OuChan2"/>
                <a:sym typeface="Monlam Uni OuChan2"/>
              </a:rPr>
              <a:t>། </a:t>
            </a:r>
            <a:r>
              <a:rPr b="1" dirty="0" err="1">
                <a:latin typeface="Monlam Uni OuChan2"/>
                <a:ea typeface="Monlam Uni OuChan2"/>
                <a:cs typeface="Monlam Uni OuChan2"/>
                <a:sym typeface="Monlam Uni OuChan2"/>
              </a:rPr>
              <a:t>ཉེ་རིགས་ལ་ཤུགས་རྐྱེན</a:t>
            </a:r>
            <a:r>
              <a:rPr b="1" dirty="0">
                <a:latin typeface="Monlam Uni OuChan2"/>
                <a:ea typeface="Monlam Uni OuChan2"/>
                <a:cs typeface="Monlam Uni OuChan2"/>
                <a:sym typeface="Monlam Uni OuChan2"/>
              </a:rPr>
              <a:t>།</a:t>
            </a:r>
            <a:br>
              <a:rPr b="1" dirty="0">
                <a:latin typeface="Monlam Uni OuChan2"/>
                <a:ea typeface="Monlam Uni OuChan2"/>
                <a:cs typeface="Monlam Uni OuChan2"/>
                <a:sym typeface="Monlam Uni OuChan2"/>
              </a:rPr>
            </a:br>
            <a:r>
              <a:rPr sz="2400" dirty="0">
                <a:latin typeface="Arial"/>
                <a:ea typeface="Arial"/>
                <a:cs typeface="Arial"/>
                <a:sym typeface="Arial"/>
              </a:rPr>
              <a:t>Habitat Damage and Species Affected </a:t>
            </a:r>
          </a:p>
        </p:txBody>
      </p:sp>
      <p:pic>
        <p:nvPicPr>
          <p:cNvPr id="667" name="pasted-image.png"/>
          <p:cNvPicPr>
            <a:picLocks noChangeAspect="1"/>
          </p:cNvPicPr>
          <p:nvPr/>
        </p:nvPicPr>
        <p:blipFill>
          <a:blip r:embed="rId3"/>
          <a:stretch>
            <a:fillRect/>
          </a:stretch>
        </p:blipFill>
        <p:spPr>
          <a:xfrm>
            <a:off x="1363600" y="1355810"/>
            <a:ext cx="7475619" cy="5615489"/>
          </a:xfrm>
          <a:prstGeom prst="rect">
            <a:avLst/>
          </a:prstGeom>
          <a:ln w="12700">
            <a:miter lim="400000"/>
          </a:ln>
        </p:spPr>
      </p:pic>
    </p:spTree>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1" name="Shape 671"/>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77</a:t>
            </a:fld>
            <a:endParaRPr/>
          </a:p>
        </p:txBody>
      </p:sp>
      <p:sp>
        <p:nvSpPr>
          <p:cNvPr id="672" name="Shape 672"/>
          <p:cNvSpPr>
            <a:spLocks noGrp="1"/>
          </p:cNvSpPr>
          <p:nvPr>
            <p:ph type="body" idx="4294967295"/>
          </p:nvPr>
        </p:nvSpPr>
        <p:spPr>
          <a:xfrm>
            <a:off x="354564" y="1378964"/>
            <a:ext cx="9392089" cy="5415281"/>
          </a:xfrm>
          <a:prstGeom prst="rect">
            <a:avLst/>
          </a:prstGeom>
        </p:spPr>
        <p:txBody>
          <a:bodyPr>
            <a:normAutofit lnSpcReduction="10000"/>
          </a:bodyPr>
          <a:lstStyle/>
          <a:p>
            <a:pPr marL="0" indent="4216" defTabSz="883919">
              <a:lnSpc>
                <a:spcPct val="150000"/>
              </a:lnSpc>
              <a:spcBef>
                <a:spcPts val="500"/>
              </a:spcBef>
              <a:buSzTx/>
              <a:buNone/>
              <a:defRPr sz="3132"/>
            </a:pPr>
            <a:r>
              <a:rPr sz="2436" dirty="0">
                <a:latin typeface="Monlam Uni OuChan2"/>
                <a:ea typeface="Monlam Uni OuChan2"/>
                <a:cs typeface="Monlam Uni OuChan2"/>
                <a:sym typeface="Monlam Uni OuChan2"/>
              </a:rPr>
              <a:t>གོ་ལའི་</a:t>
            </a:r>
            <a:r>
              <a:rPr sz="2436" dirty="0"/>
              <a:t>དྲོད་ཚད་</a:t>
            </a:r>
            <a:r>
              <a:rPr sz="2436" dirty="0">
                <a:latin typeface="Monlam Uni OuChan2"/>
                <a:ea typeface="Monlam Uni OuChan2"/>
                <a:cs typeface="Monlam Uni OuChan2"/>
                <a:sym typeface="Monlam Uni OuChan2"/>
              </a:rPr>
              <a:t>འཕར་བ།</a:t>
            </a:r>
            <a:r>
              <a:rPr sz="2436" dirty="0"/>
              <a:t>		</a:t>
            </a:r>
            <a:r>
              <a:rPr dirty="0"/>
              <a:t>  </a:t>
            </a:r>
            <a:r>
              <a:rPr sz="2262" dirty="0">
                <a:latin typeface="Helvetica"/>
                <a:ea typeface="Helvetica"/>
                <a:cs typeface="Helvetica"/>
                <a:sym typeface="Helvetica"/>
              </a:rPr>
              <a:t>  </a:t>
            </a:r>
            <a:endParaRPr lang="de-CH" sz="2262" dirty="0">
              <a:latin typeface="Helvetica"/>
              <a:ea typeface="Helvetica"/>
              <a:cs typeface="Helvetica"/>
              <a:sym typeface="Helvetica"/>
            </a:endParaRPr>
          </a:p>
          <a:p>
            <a:pPr marL="0" indent="4216" defTabSz="883919">
              <a:spcBef>
                <a:spcPts val="500"/>
              </a:spcBef>
              <a:spcAft>
                <a:spcPts val="1200"/>
              </a:spcAft>
              <a:buSzTx/>
              <a:buNone/>
              <a:defRPr sz="3132"/>
            </a:pPr>
            <a:r>
              <a:rPr sz="2088" dirty="0">
                <a:latin typeface="Arial"/>
                <a:ea typeface="Arial"/>
                <a:cs typeface="Arial"/>
                <a:sym typeface="Arial"/>
              </a:rPr>
              <a:t>Rise In Global Temperature</a:t>
            </a:r>
            <a:endParaRPr sz="2088" dirty="0">
              <a:latin typeface="Helvetica"/>
              <a:ea typeface="Helvetica"/>
              <a:cs typeface="Helvetica"/>
              <a:sym typeface="Helvetica"/>
            </a:endParaRPr>
          </a:p>
          <a:p>
            <a:pPr marL="0" indent="3867" defTabSz="397763">
              <a:lnSpc>
                <a:spcPct val="150000"/>
              </a:lnSpc>
              <a:spcBef>
                <a:spcPts val="0"/>
              </a:spcBef>
              <a:spcAft>
                <a:spcPts val="1200"/>
              </a:spcAft>
              <a:buClrTx/>
              <a:buSzTx/>
              <a:buFontTx/>
              <a:buNone/>
              <a:defRPr sz="2436">
                <a:latin typeface="Monlam Uni OuChan2"/>
                <a:ea typeface="Monlam Uni OuChan2"/>
                <a:cs typeface="Monlam Uni OuChan2"/>
                <a:sym typeface="Monlam Uni OuChan2"/>
              </a:defRPr>
            </a:pPr>
            <a:r>
              <a:rPr dirty="0"/>
              <a:t>འཛམ་གླིང་རྒྱལ་ཁྱབ་ཡོངས་ལ་འཁྱགས་པ་ཞུར་གྱིན་ཡོད་པ་དང་། དམིགས་བསལ་གྱི་གོ་ལའི་སྣེ་མོ་གཉིས་དང་། ནུབ་ཨེན་ཊར་ཊི་ཀ་དང་གྷི་རིན་ལེན་ཌི</a:t>
            </a:r>
            <a:r>
              <a:rPr lang="bo-CN" dirty="0"/>
              <a:t>། </a:t>
            </a:r>
            <a:r>
              <a:rPr dirty="0"/>
              <a:t>དེ་ཡང་ཨར་ཊིཀ་འཁྱགས་མཚོ་ལ་ཁྱབ་པའི་འཁྱགས་རི་དང་འཁྱགས་རོམ་བཅས་ཚུད་ཡོད།</a:t>
            </a:r>
            <a:endParaRPr lang="de-CH" dirty="0"/>
          </a:p>
          <a:p>
            <a:pPr marL="0" indent="3867" defTabSz="397763">
              <a:spcBef>
                <a:spcPts val="0"/>
              </a:spcBef>
              <a:buClrTx/>
              <a:buSzTx/>
              <a:buFontTx/>
              <a:buNone/>
              <a:defRPr sz="2436">
                <a:latin typeface="Monlam Uni OuChan2"/>
                <a:ea typeface="Monlam Uni OuChan2"/>
                <a:cs typeface="Monlam Uni OuChan2"/>
                <a:sym typeface="Monlam Uni OuChan2"/>
              </a:defRPr>
            </a:pPr>
            <a:r>
              <a:rPr sz="2088" dirty="0">
                <a:latin typeface="Arial"/>
                <a:ea typeface="Arial"/>
                <a:cs typeface="Arial"/>
                <a:sym typeface="Arial"/>
              </a:rPr>
              <a:t>Ice is melting worldwide, especially at the Earth’s poles. This includes mountain glaciers, ice sheets covering West Antarctica and Greenland, and Arctic sea ice.</a:t>
            </a:r>
            <a:r>
              <a:rPr dirty="0">
                <a:latin typeface="Helvetica"/>
                <a:ea typeface="Helvetica"/>
                <a:cs typeface="Helvetica"/>
                <a:sym typeface="Helvetica"/>
              </a:rPr>
              <a:t/>
            </a:r>
            <a:br>
              <a:rPr dirty="0">
                <a:latin typeface="Helvetica"/>
                <a:ea typeface="Helvetica"/>
                <a:cs typeface="Helvetica"/>
                <a:sym typeface="Helvetica"/>
              </a:rPr>
            </a:br>
            <a:endParaRPr sz="2088" dirty="0"/>
          </a:p>
          <a:p>
            <a:pPr marL="0" indent="4216" defTabSz="883919">
              <a:lnSpc>
                <a:spcPct val="150000"/>
              </a:lnSpc>
              <a:spcBef>
                <a:spcPts val="500"/>
              </a:spcBef>
              <a:spcAft>
                <a:spcPts val="1200"/>
              </a:spcAft>
              <a:buSzTx/>
              <a:buNone/>
              <a:defRPr sz="2436">
                <a:latin typeface="Monlam Uni OuChan2"/>
                <a:ea typeface="Monlam Uni OuChan2"/>
                <a:cs typeface="Monlam Uni OuChan2"/>
                <a:sym typeface="Monlam Uni OuChan2"/>
              </a:defRPr>
            </a:pPr>
            <a:r>
              <a:rPr dirty="0"/>
              <a:t>གོ་ལའི་སྣེ་མོ་གསུམ་པར་ (བོད།) འཁྱགས་ཞུར་གོང་མཐོར་ཕྱིན་ཡོད། </a:t>
            </a:r>
            <a:endParaRPr lang="de-CH" dirty="0"/>
          </a:p>
          <a:p>
            <a:pPr marL="0" indent="4216" defTabSz="883919">
              <a:spcBef>
                <a:spcPts val="500"/>
              </a:spcBef>
              <a:buSzTx/>
              <a:buNone/>
              <a:defRPr sz="2436">
                <a:latin typeface="Monlam Uni OuChan2"/>
                <a:ea typeface="Monlam Uni OuChan2"/>
                <a:cs typeface="Monlam Uni OuChan2"/>
                <a:sym typeface="Monlam Uni OuChan2"/>
              </a:defRPr>
            </a:pPr>
            <a:r>
              <a:rPr sz="2088" dirty="0">
                <a:latin typeface="Arial"/>
                <a:ea typeface="Arial"/>
                <a:cs typeface="Arial"/>
                <a:sym typeface="Arial"/>
              </a:rPr>
              <a:t>Increased melting at Third Pole (Tibet)</a:t>
            </a:r>
          </a:p>
        </p:txBody>
      </p:sp>
      <p:sp>
        <p:nvSpPr>
          <p:cNvPr id="673" name="Shape 673"/>
          <p:cNvSpPr/>
          <p:nvPr/>
        </p:nvSpPr>
        <p:spPr>
          <a:xfrm>
            <a:off x="3104950" y="-92678"/>
            <a:ext cx="3950100"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གོ་ལ་ཚ་འགྱུར་གྱི་ཤུགས་རྐྱེན།</a:t>
            </a:r>
            <a:r>
              <a:rPr b="1" dirty="0"/>
              <a:t/>
            </a:r>
            <a:br>
              <a:rPr b="1" dirty="0"/>
            </a:br>
            <a:r>
              <a:rPr sz="2400" dirty="0">
                <a:latin typeface="Arial"/>
                <a:ea typeface="Arial"/>
                <a:cs typeface="Arial"/>
                <a:sym typeface="Arial"/>
              </a:rPr>
              <a:t>Effects of Global Warming</a:t>
            </a:r>
          </a:p>
        </p:txBody>
      </p:sp>
      <p:sp>
        <p:nvSpPr>
          <p:cNvPr id="5"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2">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6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6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6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67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1" build="p" bldLvl="5" animBg="1" advAuto="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 name="Shape 675"/>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78</a:t>
            </a:fld>
            <a:endParaRPr/>
          </a:p>
        </p:txBody>
      </p:sp>
      <p:sp>
        <p:nvSpPr>
          <p:cNvPr id="676" name="Shape 676"/>
          <p:cNvSpPr/>
          <p:nvPr/>
        </p:nvSpPr>
        <p:spPr>
          <a:xfrm>
            <a:off x="359548" y="1329904"/>
            <a:ext cx="7545329" cy="1061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3840"/>
              </a:lnSpc>
              <a:tabLst/>
              <a:defRPr>
                <a:latin typeface="Monlam Uni OuChan2"/>
                <a:ea typeface="Monlam Uni OuChan2"/>
                <a:cs typeface="Monlam Uni OuChan2"/>
                <a:sym typeface="Monlam Uni OuChan2"/>
              </a:defRPr>
            </a:pPr>
            <a:r>
              <a:rPr sz="2600" dirty="0" err="1"/>
              <a:t>ལོ་བརྒྱ་ཕྲག་སྔོན་མ་ན</a:t>
            </a:r>
            <a:r>
              <a:rPr lang="bo-CN" sz="2600" dirty="0"/>
              <a:t>ས</a:t>
            </a:r>
            <a:r>
              <a:rPr sz="2600" dirty="0"/>
              <a:t>་མཚོ་ངོས་ཀྱི་མཐོ་ཚད་རིམ་པ་འཕར་ཆ་དེ་མྱུར་དུ་ཕྱིན་ཡོད། </a:t>
            </a:r>
            <a:r>
              <a:rPr dirty="0">
                <a:latin typeface="Helvetica"/>
                <a:ea typeface="Helvetica"/>
                <a:cs typeface="Helvetica"/>
                <a:sym typeface="Helvetica"/>
              </a:rPr>
              <a:t> </a:t>
            </a:r>
          </a:p>
          <a:p>
            <a:pPr algn="l" defTabSz="1016000">
              <a:lnSpc>
                <a:spcPts val="3840"/>
              </a:lnSpc>
              <a:tabLst/>
              <a:defRPr sz="2200">
                <a:latin typeface="Arial"/>
                <a:ea typeface="Arial"/>
                <a:cs typeface="Arial"/>
                <a:sym typeface="Arial"/>
              </a:defRPr>
            </a:pPr>
            <a:r>
              <a:rPr dirty="0"/>
              <a:t>Sea level rise became faster over the last century.</a:t>
            </a:r>
          </a:p>
        </p:txBody>
      </p:sp>
      <p:sp>
        <p:nvSpPr>
          <p:cNvPr id="677" name="Shape 677"/>
          <p:cNvSpPr/>
          <p:nvPr/>
        </p:nvSpPr>
        <p:spPr>
          <a:xfrm>
            <a:off x="320922" y="2385808"/>
            <a:ext cx="2799482" cy="1061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ts val="3840"/>
              </a:lnSpc>
              <a:tabLst/>
              <a:defRPr sz="2800">
                <a:latin typeface="Monlam Uni OuChan2"/>
                <a:ea typeface="Monlam Uni OuChan2"/>
                <a:cs typeface="Monlam Uni OuChan2"/>
                <a:sym typeface="Monlam Uni OuChan2"/>
              </a:defRPr>
            </a:pPr>
            <a:r>
              <a:rPr sz="2600" dirty="0"/>
              <a:t>ཆར་རྒྱུན་མཐོ་རུ་འགྲོ་བ།</a:t>
            </a:r>
            <a:r>
              <a:rPr dirty="0"/>
              <a:t> </a:t>
            </a:r>
          </a:p>
          <a:p>
            <a:pPr algn="l" defTabSz="1016000">
              <a:lnSpc>
                <a:spcPts val="3840"/>
              </a:lnSpc>
              <a:tabLst/>
              <a:defRPr sz="2200">
                <a:latin typeface="Arial"/>
                <a:ea typeface="Arial"/>
                <a:cs typeface="Arial"/>
                <a:sym typeface="Arial"/>
              </a:defRPr>
            </a:pPr>
            <a:r>
              <a:rPr dirty="0"/>
              <a:t>Rainfalls will increase</a:t>
            </a:r>
          </a:p>
        </p:txBody>
      </p:sp>
      <p:sp>
        <p:nvSpPr>
          <p:cNvPr id="678" name="Shape 678"/>
          <p:cNvSpPr/>
          <p:nvPr/>
        </p:nvSpPr>
        <p:spPr>
          <a:xfrm>
            <a:off x="320922" y="3386462"/>
            <a:ext cx="8333098" cy="15542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016000">
              <a:lnSpc>
                <a:spcPts val="3840"/>
              </a:lnSpc>
              <a:tabLst/>
              <a:defRPr sz="2600">
                <a:latin typeface="Monlam Uni OuChan2"/>
                <a:ea typeface="Monlam Uni OuChan2"/>
                <a:cs typeface="Monlam Uni OuChan2"/>
                <a:sym typeface="Monlam Uni OuChan2"/>
              </a:defRPr>
            </a:pPr>
            <a:r>
              <a:rPr dirty="0" err="1"/>
              <a:t>མ་འོངས་པར</a:t>
            </a:r>
            <a:r>
              <a:rPr lang="bo-CN" dirty="0"/>
              <a:t>་</a:t>
            </a:r>
            <a:r>
              <a:rPr dirty="0" err="1"/>
              <a:t>ཆར་ཆུ་དུས་སུ་མ་འབབ་པ་དང་ཆར་རླུང་དྲག་འཚུབ</a:t>
            </a:r>
            <a:r>
              <a:rPr dirty="0"/>
              <a:t>། </a:t>
            </a:r>
            <a:br>
              <a:rPr dirty="0"/>
            </a:br>
            <a:r>
              <a:rPr dirty="0" err="1"/>
              <a:t>ཆུ་ལོག་རིགས་མང་དུ་འགྲོ་སྲིད་པ་རེད</a:t>
            </a:r>
            <a:r>
              <a:rPr dirty="0"/>
              <a:t>།</a:t>
            </a:r>
            <a:endParaRPr dirty="0">
              <a:latin typeface="Arial"/>
              <a:ea typeface="Arial"/>
              <a:cs typeface="Arial"/>
              <a:sym typeface="Arial"/>
            </a:endParaRPr>
          </a:p>
          <a:p>
            <a:pPr algn="l" defTabSz="1016000">
              <a:lnSpc>
                <a:spcPts val="3840"/>
              </a:lnSpc>
              <a:tabLst/>
              <a:defRPr sz="2200">
                <a:latin typeface="Arial"/>
                <a:ea typeface="Arial"/>
                <a:cs typeface="Arial"/>
                <a:sym typeface="Arial"/>
              </a:defRPr>
            </a:pPr>
            <a:r>
              <a:rPr dirty="0"/>
              <a:t>More droughts, cyclones and floods may be possible in the future.</a:t>
            </a:r>
          </a:p>
        </p:txBody>
      </p:sp>
      <p:sp>
        <p:nvSpPr>
          <p:cNvPr id="679" name="Shape 679"/>
          <p:cNvSpPr/>
          <p:nvPr/>
        </p:nvSpPr>
        <p:spPr>
          <a:xfrm>
            <a:off x="320922" y="5001430"/>
            <a:ext cx="9674001" cy="1072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3840"/>
              </a:lnSpc>
              <a:tabLst/>
              <a:defRPr sz="2600">
                <a:latin typeface="Monlam Uni OuChan2"/>
                <a:ea typeface="Monlam Uni OuChan2"/>
                <a:cs typeface="Monlam Uni OuChan2"/>
                <a:sym typeface="Monlam Uni OuChan2"/>
              </a:defRPr>
            </a:pPr>
            <a:r>
              <a:rPr dirty="0" err="1"/>
              <a:t>སྣོད་བཅུད</a:t>
            </a:r>
            <a:r>
              <a:rPr dirty="0"/>
              <a:t>་</a:t>
            </a:r>
            <a:r>
              <a:rPr lang="bo-CN" sz="2600" dirty="0">
                <a:sym typeface="Monlam Uni OuChan2"/>
              </a:rPr>
              <a:t>མ་ལག་</a:t>
            </a:r>
            <a:r>
              <a:rPr dirty="0" err="1"/>
              <a:t>ལ་ཤུགས་རྐྱེནཐེབས་པ་དང</a:t>
            </a:r>
            <a:r>
              <a:rPr dirty="0"/>
              <a:t>་། </a:t>
            </a:r>
            <a:r>
              <a:rPr dirty="0" err="1"/>
              <a:t>སྣོད་བཅུད</a:t>
            </a:r>
            <a:r>
              <a:rPr dirty="0"/>
              <a:t>་</a:t>
            </a:r>
            <a:r>
              <a:rPr lang="bo-CN" sz="2600" dirty="0">
                <a:sym typeface="Monlam Uni OuChan2"/>
              </a:rPr>
              <a:t>མ་ལག་</a:t>
            </a:r>
            <a:r>
              <a:rPr dirty="0" err="1"/>
              <a:t>ལ་འགྱུར་བ་འགྲོ་གི་རེད</a:t>
            </a:r>
            <a:r>
              <a:rPr dirty="0"/>
              <a:t>། </a:t>
            </a:r>
          </a:p>
          <a:p>
            <a:pPr algn="l" defTabSz="1016000">
              <a:lnSpc>
                <a:spcPts val="3840"/>
              </a:lnSpc>
              <a:tabLst/>
              <a:defRPr sz="2600">
                <a:latin typeface="Arial"/>
                <a:ea typeface="Arial"/>
                <a:cs typeface="Arial"/>
                <a:sym typeface="Arial"/>
              </a:defRPr>
            </a:pPr>
            <a:r>
              <a:rPr dirty="0"/>
              <a:t>E</a:t>
            </a:r>
            <a:r>
              <a:rPr sz="2200" dirty="0"/>
              <a:t>cosystem will be affected. Ecosystems will change.</a:t>
            </a:r>
          </a:p>
        </p:txBody>
      </p:sp>
      <p:sp>
        <p:nvSpPr>
          <p:cNvPr id="680" name="Shape 680"/>
          <p:cNvSpPr/>
          <p:nvPr/>
        </p:nvSpPr>
        <p:spPr>
          <a:xfrm>
            <a:off x="320922" y="6248307"/>
            <a:ext cx="8781988" cy="1072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ts val="3840"/>
              </a:lnSpc>
              <a:tabLst/>
              <a:defRPr sz="2600">
                <a:latin typeface="Monlam Uni OuChan2"/>
                <a:ea typeface="Monlam Uni OuChan2"/>
                <a:cs typeface="Monlam Uni OuChan2"/>
                <a:sym typeface="Monlam Uni OuChan2"/>
              </a:defRPr>
            </a:pPr>
            <a:r>
              <a:t>ཆུ་དྭངས་མ་ཉུང་ཉུང་ལས་མེད་པ་ཆགས་ཀྱི་རེད། </a:t>
            </a:r>
            <a:endParaRPr>
              <a:latin typeface="Arial"/>
              <a:ea typeface="Arial"/>
              <a:cs typeface="Arial"/>
              <a:sym typeface="Arial"/>
            </a:endParaRPr>
          </a:p>
          <a:p>
            <a:pPr algn="l" defTabSz="1016000">
              <a:lnSpc>
                <a:spcPts val="3840"/>
              </a:lnSpc>
              <a:tabLst/>
              <a:defRPr sz="2600">
                <a:latin typeface="Arial"/>
                <a:ea typeface="Arial"/>
                <a:cs typeface="Arial"/>
                <a:sym typeface="Arial"/>
              </a:defRPr>
            </a:pPr>
            <a:r>
              <a:rPr sz="2200"/>
              <a:t>Less fresh water will be available.</a:t>
            </a:r>
            <a:r>
              <a:t> </a:t>
            </a:r>
          </a:p>
        </p:txBody>
      </p:sp>
      <p:sp>
        <p:nvSpPr>
          <p:cNvPr id="9" name="Shape 673"/>
          <p:cNvSpPr/>
          <p:nvPr/>
        </p:nvSpPr>
        <p:spPr>
          <a:xfrm>
            <a:off x="3104950" y="-92678"/>
            <a:ext cx="3950100"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གོ་ལ་ཚ་འགྱུར་གྱི་ཤུགས་རྐྱེན།</a:t>
            </a:r>
            <a:r>
              <a:rPr b="1" dirty="0"/>
              <a:t/>
            </a:r>
            <a:br>
              <a:rPr b="1" dirty="0"/>
            </a:br>
            <a:r>
              <a:rPr sz="2400" dirty="0">
                <a:latin typeface="Arial"/>
                <a:ea typeface="Arial"/>
                <a:cs typeface="Arial"/>
                <a:sym typeface="Arial"/>
              </a:rPr>
              <a:t>Effects of Global Warming</a:t>
            </a:r>
          </a:p>
        </p:txBody>
      </p:sp>
      <p:sp>
        <p:nvSpPr>
          <p:cNvPr id="10"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1" animBg="1" advAuto="0"/>
      <p:bldP spid="677" grpId="2" animBg="1" advAuto="0"/>
      <p:bldP spid="678" grpId="3" animBg="1" advAuto="0"/>
      <p:bldP spid="679" grpId="4" animBg="1" advAuto="0"/>
      <p:bldP spid="680" grpId="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3" name="Shape 68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79</a:t>
            </a:fld>
            <a:endParaRPr/>
          </a:p>
        </p:txBody>
      </p:sp>
      <p:sp>
        <p:nvSpPr>
          <p:cNvPr id="684" name="Shape 684"/>
          <p:cNvSpPr/>
          <p:nvPr/>
        </p:nvSpPr>
        <p:spPr>
          <a:xfrm>
            <a:off x="2544931" y="375541"/>
            <a:ext cx="5070138" cy="16312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50000"/>
              </a:lnSpc>
              <a:tabLst/>
              <a:defRPr>
                <a:latin typeface="Monlam Uni OuChan2"/>
                <a:ea typeface="Monlam Uni OuChan2"/>
                <a:cs typeface="Monlam Uni OuChan2"/>
                <a:sym typeface="Monlam Uni OuChan2"/>
              </a:defRPr>
            </a:pPr>
            <a:r>
              <a:rPr sz="3600" b="1" dirty="0"/>
              <a:t>གོ་ལལི་གནམ་གཤིས་འགྱུར་ལྡོག</a:t>
            </a:r>
            <a:endParaRPr lang="de-CH" sz="3600" b="1" dirty="0"/>
          </a:p>
          <a:p>
            <a:pPr>
              <a:lnSpc>
                <a:spcPct val="150000"/>
              </a:lnSpc>
              <a:tabLst/>
              <a:defRPr>
                <a:latin typeface="Monlam Uni OuChan2"/>
                <a:ea typeface="Monlam Uni OuChan2"/>
                <a:cs typeface="Monlam Uni OuChan2"/>
                <a:sym typeface="Monlam Uni OuChan2"/>
              </a:defRPr>
            </a:pPr>
            <a:r>
              <a:rPr b="1" dirty="0">
                <a:latin typeface="Arial"/>
                <a:cs typeface="Arial"/>
              </a:rPr>
              <a:t>Global climate change</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p:cNvSpPr>
          <p:nvPr>
            <p:ph type="sldNum" sz="quarter" idx="2"/>
          </p:nvPr>
        </p:nvSpPr>
        <p:spPr>
          <a:xfrm>
            <a:off x="5007517" y="7353300"/>
            <a:ext cx="187785"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a:t>
            </a:fld>
            <a:endParaRPr/>
          </a:p>
        </p:txBody>
      </p:sp>
      <p:pic>
        <p:nvPicPr>
          <p:cNvPr id="150" name="pasted-image.png"/>
          <p:cNvPicPr>
            <a:picLocks noChangeAspect="1"/>
          </p:cNvPicPr>
          <p:nvPr/>
        </p:nvPicPr>
        <p:blipFill>
          <a:blip r:embed="rId2"/>
          <a:stretch>
            <a:fillRect/>
          </a:stretch>
        </p:blipFill>
        <p:spPr>
          <a:xfrm>
            <a:off x="0" y="1338460"/>
            <a:ext cx="10160000" cy="5705080"/>
          </a:xfrm>
          <a:prstGeom prst="rect">
            <a:avLst/>
          </a:prstGeom>
          <a:ln w="12700">
            <a:miter lim="400000"/>
          </a:ln>
        </p:spPr>
      </p:pic>
      <p:sp>
        <p:nvSpPr>
          <p:cNvPr id="151" name="Shape 151"/>
          <p:cNvSpPr/>
          <p:nvPr/>
        </p:nvSpPr>
        <p:spPr>
          <a:xfrm>
            <a:off x="3057456" y="123513"/>
            <a:ext cx="4087908" cy="10746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4100"/>
              </a:lnSpc>
              <a:tabLst/>
              <a:defRPr sz="2800">
                <a:solidFill>
                  <a:srgbClr val="FF2600"/>
                </a:solidFill>
                <a:latin typeface="Monlam Uni OuChan2"/>
                <a:ea typeface="Monlam Uni OuChan2"/>
                <a:cs typeface="Monlam Uni OuChan2"/>
                <a:sym typeface="Monlam Uni OuChan2"/>
              </a:defRPr>
            </a:pPr>
            <a:r>
              <a:rPr b="1" dirty="0" err="1">
                <a:solidFill>
                  <a:srgbClr val="000000"/>
                </a:solidFill>
              </a:rPr>
              <a:t>ཨ་ལ་སི་ཀ་ཡི་འཁྱགས་རོམ</a:t>
            </a:r>
            <a:r>
              <a:rPr b="1" dirty="0">
                <a:solidFill>
                  <a:srgbClr val="000000"/>
                </a:solidFill>
              </a:rPr>
              <a:t>།</a:t>
            </a:r>
            <a:r>
              <a:rPr b="1" dirty="0"/>
              <a:t> </a:t>
            </a:r>
          </a:p>
          <a:p>
            <a:pPr>
              <a:lnSpc>
                <a:spcPts val="3600"/>
              </a:lnSpc>
              <a:tabLst>
                <a:tab pos="838200" algn="l"/>
              </a:tabLst>
              <a:defRPr sz="2400" b="1">
                <a:latin typeface="Arial"/>
                <a:ea typeface="Arial"/>
                <a:cs typeface="Arial"/>
                <a:sym typeface="Arial"/>
              </a:defRPr>
            </a:pPr>
            <a:r>
              <a:rPr dirty="0"/>
              <a:t>Columbia</a:t>
            </a:r>
            <a:r>
              <a:rPr lang="en-IN" dirty="0"/>
              <a:t>-</a:t>
            </a:r>
            <a:r>
              <a:rPr dirty="0"/>
              <a:t>Glacier in Alaska</a:t>
            </a:r>
          </a:p>
        </p:txBody>
      </p:sp>
      <p:sp>
        <p:nvSpPr>
          <p:cNvPr id="152" name="Shape 152"/>
          <p:cNvSpPr/>
          <p:nvPr/>
        </p:nvSpPr>
        <p:spPr>
          <a:xfrm>
            <a:off x="439" y="1314425"/>
            <a:ext cx="113139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4300"/>
              </a:lnSpc>
              <a:tabLst>
                <a:tab pos="838200" algn="l"/>
              </a:tabLst>
              <a:defRPr sz="3600" b="1"/>
            </a:lvl1pPr>
          </a:lstStyle>
          <a:p>
            <a:r>
              <a:t>1986</a:t>
            </a:r>
          </a:p>
        </p:txBody>
      </p:sp>
      <p:sp>
        <p:nvSpPr>
          <p:cNvPr id="153" name="Shape 153"/>
          <p:cNvSpPr/>
          <p:nvPr/>
        </p:nvSpPr>
        <p:spPr>
          <a:xfrm>
            <a:off x="5135331" y="1314425"/>
            <a:ext cx="113139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4300"/>
              </a:lnSpc>
              <a:tabLst>
                <a:tab pos="838200" algn="l"/>
              </a:tabLst>
              <a:defRPr sz="3600" b="1"/>
            </a:lvl1pPr>
          </a:lstStyle>
          <a:p>
            <a:r>
              <a:t>2014</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8" name="Shape 688"/>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80</a:t>
            </a:fld>
            <a:endParaRPr/>
          </a:p>
        </p:txBody>
      </p:sp>
      <p:pic>
        <p:nvPicPr>
          <p:cNvPr id="689" name="pasted-image.png"/>
          <p:cNvPicPr>
            <a:picLocks noChangeAspect="1"/>
          </p:cNvPicPr>
          <p:nvPr/>
        </p:nvPicPr>
        <p:blipFill>
          <a:blip r:embed="rId3"/>
          <a:stretch>
            <a:fillRect/>
          </a:stretch>
        </p:blipFill>
        <p:spPr>
          <a:xfrm>
            <a:off x="14088" y="1418806"/>
            <a:ext cx="6954442" cy="5959161"/>
          </a:xfrm>
          <a:prstGeom prst="rect">
            <a:avLst/>
          </a:prstGeom>
          <a:ln w="12700">
            <a:miter lim="400000"/>
          </a:ln>
        </p:spPr>
      </p:pic>
      <p:sp>
        <p:nvSpPr>
          <p:cNvPr id="690" name="Shape 690"/>
          <p:cNvSpPr/>
          <p:nvPr/>
        </p:nvSpPr>
        <p:spPr>
          <a:xfrm>
            <a:off x="7098409" y="1211075"/>
            <a:ext cx="2998767" cy="36625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5080" algn="l">
              <a:lnSpc>
                <a:spcPct val="150000"/>
              </a:lnSpc>
              <a:tabLst/>
              <a:defRPr sz="2800">
                <a:latin typeface="Monlam Uni OuChan2"/>
                <a:ea typeface="Monlam Uni OuChan2"/>
                <a:cs typeface="Monlam Uni OuChan2"/>
                <a:sym typeface="Monlam Uni OuChan2"/>
              </a:defRPr>
            </a:pPr>
            <a:r>
              <a:rPr dirty="0" err="1"/>
              <a:t>གོ་ལའི་དྲོད་ཚད་འདི</a:t>
            </a:r>
            <a:r>
              <a:rPr dirty="0"/>
              <a:t>་ ༢ - ༤ </a:t>
            </a:r>
            <a:r>
              <a:rPr dirty="0" err="1"/>
              <a:t>བར་འཕར་གྱི་ཡོད་པའི་ཚོད་དཔག་བྱེད་ཀྱི་ཡོད</a:t>
            </a:r>
            <a:r>
              <a:rPr dirty="0"/>
              <a:t>། </a:t>
            </a:r>
            <a:endParaRPr dirty="0">
              <a:latin typeface="Helvetica"/>
              <a:ea typeface="Helvetica"/>
              <a:cs typeface="Helvetica"/>
              <a:sym typeface="Helvetica"/>
            </a:endParaRPr>
          </a:p>
          <a:p>
            <a:pPr indent="4846" algn="l" defTabSz="1016000">
              <a:lnSpc>
                <a:spcPts val="2800"/>
              </a:lnSpc>
              <a:spcBef>
                <a:spcPts val="600"/>
              </a:spcBef>
              <a:buClr>
                <a:srgbClr val="FE8637"/>
              </a:buClr>
              <a:buFont typeface="Wingdings"/>
              <a:tabLst/>
              <a:defRPr sz="4000">
                <a:latin typeface="Century Schoolbook"/>
                <a:ea typeface="Century Schoolbook"/>
                <a:cs typeface="Century Schoolbook"/>
                <a:sym typeface="Century Schoolbook"/>
              </a:defRPr>
            </a:pPr>
            <a:endParaRPr dirty="0">
              <a:latin typeface="Helvetica"/>
              <a:ea typeface="Helvetica"/>
              <a:cs typeface="Helvetica"/>
              <a:sym typeface="Helvetica"/>
            </a:endParaRPr>
          </a:p>
          <a:p>
            <a:pPr indent="4846" algn="l" defTabSz="1016000">
              <a:lnSpc>
                <a:spcPct val="100000"/>
              </a:lnSpc>
              <a:spcBef>
                <a:spcPts val="600"/>
              </a:spcBef>
              <a:buClr>
                <a:srgbClr val="FE8637"/>
              </a:buClr>
              <a:buFont typeface="Wingdings"/>
              <a:tabLst/>
              <a:defRPr sz="2400">
                <a:latin typeface="Arial"/>
                <a:ea typeface="Arial"/>
                <a:cs typeface="Arial"/>
                <a:sym typeface="Arial"/>
              </a:defRPr>
            </a:pPr>
            <a:r>
              <a:rPr dirty="0"/>
              <a:t>Global Temperature </a:t>
            </a:r>
            <a:r>
              <a:rPr lang="en-IN" dirty="0">
                <a:solidFill>
                  <a:schemeClr val="tx1"/>
                </a:solidFill>
              </a:rPr>
              <a:t>is </a:t>
            </a:r>
            <a:r>
              <a:rPr dirty="0">
                <a:solidFill>
                  <a:schemeClr val="tx1"/>
                </a:solidFill>
              </a:rPr>
              <a:t>expected </a:t>
            </a:r>
            <a:r>
              <a:rPr dirty="0"/>
              <a:t>to rise by 2-4</a:t>
            </a:r>
            <a:r>
              <a:rPr baseline="29666" dirty="0"/>
              <a:t>0</a:t>
            </a:r>
            <a:r>
              <a:rPr dirty="0"/>
              <a:t>C</a:t>
            </a:r>
          </a:p>
        </p:txBody>
      </p:sp>
      <p:sp>
        <p:nvSpPr>
          <p:cNvPr id="691" name="Shape 691"/>
          <p:cNvSpPr/>
          <p:nvPr/>
        </p:nvSpPr>
        <p:spPr>
          <a:xfrm>
            <a:off x="1552611" y="-199486"/>
            <a:ext cx="709759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གལ་ཏེ་གོ་ལ་ཚ་འགྱུར་འདི་ད་ལྟའི་གནས་ཚད་ལྟར་འཕར་བ་ཡིན་ན།  </a:t>
            </a:r>
            <a:r>
              <a:rPr dirty="0"/>
              <a:t/>
            </a:r>
            <a:br>
              <a:rPr dirty="0"/>
            </a:br>
            <a:r>
              <a:rPr sz="2400" dirty="0">
                <a:latin typeface="Arial"/>
                <a:ea typeface="Arial"/>
                <a:cs typeface="Arial"/>
                <a:sym typeface="Arial"/>
              </a:rPr>
              <a:t>If Global Warming Increases at the Current Rate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5" name="Shape 695"/>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81</a:t>
            </a:fld>
            <a:endParaRPr/>
          </a:p>
        </p:txBody>
      </p:sp>
      <p:pic>
        <p:nvPicPr>
          <p:cNvPr id="696" name="pasted-image.png"/>
          <p:cNvPicPr>
            <a:picLocks noChangeAspect="1"/>
          </p:cNvPicPr>
          <p:nvPr/>
        </p:nvPicPr>
        <p:blipFill>
          <a:blip r:embed="rId3"/>
          <a:stretch>
            <a:fillRect/>
          </a:stretch>
        </p:blipFill>
        <p:spPr>
          <a:xfrm>
            <a:off x="-834700" y="1507412"/>
            <a:ext cx="8183191" cy="5846570"/>
          </a:xfrm>
          <a:prstGeom prst="rect">
            <a:avLst/>
          </a:prstGeom>
          <a:ln w="12700">
            <a:miter lim="400000"/>
          </a:ln>
        </p:spPr>
      </p:pic>
      <p:sp>
        <p:nvSpPr>
          <p:cNvPr id="697" name="Shape 697"/>
          <p:cNvSpPr/>
          <p:nvPr/>
        </p:nvSpPr>
        <p:spPr>
          <a:xfrm>
            <a:off x="6541666" y="1478674"/>
            <a:ext cx="896879" cy="5871367"/>
          </a:xfrm>
          <a:prstGeom prst="rect">
            <a:avLst/>
          </a:prstGeom>
          <a:solidFill>
            <a:srgbClr val="DDECFE"/>
          </a:solidFill>
          <a:ln w="25400">
            <a:solidFill>
              <a:srgbClr val="DDECFE"/>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698" name="Shape 698"/>
          <p:cNvSpPr/>
          <p:nvPr/>
        </p:nvSpPr>
        <p:spPr>
          <a:xfrm>
            <a:off x="6558673" y="1375063"/>
            <a:ext cx="3482280" cy="34908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4846" algn="l" defTabSz="1016000">
              <a:lnSpc>
                <a:spcPts val="4500"/>
              </a:lnSpc>
              <a:buClr>
                <a:srgbClr val="FE8637"/>
              </a:buClr>
              <a:buFont typeface="Wingdings"/>
              <a:tabLst/>
              <a:defRPr sz="2400"/>
            </a:pPr>
            <a:r>
              <a:rPr sz="2800" dirty="0" err="1">
                <a:latin typeface="Monlam Uni OuChan2"/>
                <a:ea typeface="Monlam Uni OuChan2"/>
                <a:cs typeface="Monlam Uni OuChan2"/>
                <a:sym typeface="Monlam Uni OuChan2"/>
              </a:rPr>
              <a:t>མཚོ་ངོས་ཀྱི་མཐོ་ཚད་རིམ་པ</a:t>
            </a:r>
            <a:r>
              <a:rPr sz="2800" dirty="0">
                <a:latin typeface="Monlam Uni OuChan2"/>
                <a:ea typeface="Monlam Uni OuChan2"/>
                <a:cs typeface="Monlam Uni OuChan2"/>
                <a:sym typeface="Monlam Uni OuChan2"/>
              </a:rPr>
              <a:t>་</a:t>
            </a:r>
            <a:r>
              <a:rPr lang="bo-CN" sz="2800" dirty="0">
                <a:latin typeface="Monlam Uni OuChan2"/>
                <a:ea typeface="Monlam Uni OuChan2"/>
                <a:cs typeface="Monlam Uni OuChan2"/>
                <a:sym typeface="Monlam Uni OuChan2"/>
              </a:rPr>
              <a:t>མི་ཊར་ </a:t>
            </a:r>
            <a:r>
              <a:rPr sz="2800" dirty="0">
                <a:latin typeface="Monlam Uni OuChan2"/>
                <a:ea typeface="Monlam Uni OuChan2"/>
                <a:cs typeface="Monlam Uni OuChan2"/>
                <a:sym typeface="Monlam Uni OuChan2"/>
              </a:rPr>
              <a:t>༠.༣ </a:t>
            </a:r>
            <a:r>
              <a:rPr sz="2800" dirty="0" err="1">
                <a:latin typeface="Monlam Uni OuChan2"/>
                <a:ea typeface="Monlam Uni OuChan2"/>
                <a:cs typeface="Monlam Uni OuChan2"/>
                <a:sym typeface="Monlam Uni OuChan2"/>
              </a:rPr>
              <a:t>གོང་དུ་འཕར་གྱི་ཡོད་པའི་ཚོད་དཔག་བྱེད་ཀྱི་ཡོད</a:t>
            </a:r>
            <a:r>
              <a:rPr sz="2800" dirty="0">
                <a:latin typeface="Monlam Uni OuChan2"/>
                <a:ea typeface="Monlam Uni OuChan2"/>
                <a:cs typeface="Monlam Uni OuChan2"/>
                <a:sym typeface="Monlam Uni OuChan2"/>
              </a:rPr>
              <a:t>།</a:t>
            </a:r>
          </a:p>
          <a:p>
            <a:pPr indent="4846" algn="l" defTabSz="1016000">
              <a:lnSpc>
                <a:spcPts val="4500"/>
              </a:lnSpc>
              <a:buClr>
                <a:srgbClr val="FE8637"/>
              </a:buClr>
              <a:buFont typeface="Wingdings"/>
              <a:tabLst/>
              <a:defRPr sz="2400"/>
            </a:pPr>
            <a:r>
              <a:rPr sz="6000" baseline="30200" dirty="0">
                <a:solidFill>
                  <a:srgbClr val="0070C0"/>
                </a:solidFill>
              </a:rPr>
              <a:t/>
            </a:r>
            <a:br>
              <a:rPr sz="6000" baseline="30200" dirty="0">
                <a:solidFill>
                  <a:srgbClr val="0070C0"/>
                </a:solidFill>
              </a:rPr>
            </a:br>
            <a:r>
              <a:rPr dirty="0">
                <a:latin typeface="Arial"/>
                <a:ea typeface="Arial"/>
                <a:cs typeface="Arial"/>
                <a:sym typeface="Arial"/>
              </a:rPr>
              <a:t>Sea levels are expected to rise higher up to 0.3 m</a:t>
            </a:r>
          </a:p>
        </p:txBody>
      </p:sp>
      <p:sp>
        <p:nvSpPr>
          <p:cNvPr id="7" name="Shape 691"/>
          <p:cNvSpPr/>
          <p:nvPr/>
        </p:nvSpPr>
        <p:spPr>
          <a:xfrm>
            <a:off x="1552611" y="-84030"/>
            <a:ext cx="709759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གལ་ཏེ་གོ་ལ་ཚ་འགྱུར་འདི་ད་ལྟའི་གནས་ཚད་ལྟར་འཕར་བ་ཡིན་ན།  </a:t>
            </a:r>
            <a:r>
              <a:rPr dirty="0"/>
              <a:t/>
            </a:r>
            <a:br>
              <a:rPr dirty="0"/>
            </a:br>
            <a:r>
              <a:rPr sz="2400" dirty="0">
                <a:latin typeface="Arial"/>
                <a:ea typeface="Arial"/>
                <a:cs typeface="Arial"/>
                <a:sym typeface="Arial"/>
              </a:rPr>
              <a:t>If Global Warming Increases at the Current Rate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3" name="Shape 703"/>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82</a:t>
            </a:fld>
            <a:endParaRPr/>
          </a:p>
        </p:txBody>
      </p:sp>
      <p:sp>
        <p:nvSpPr>
          <p:cNvPr id="704" name="Shape 704"/>
          <p:cNvSpPr>
            <a:spLocks noGrp="1"/>
          </p:cNvSpPr>
          <p:nvPr>
            <p:ph type="body" idx="4294967295"/>
          </p:nvPr>
        </p:nvSpPr>
        <p:spPr>
          <a:xfrm>
            <a:off x="871926" y="1737567"/>
            <a:ext cx="9228668" cy="4652121"/>
          </a:xfrm>
          <a:prstGeom prst="rect">
            <a:avLst/>
          </a:prstGeom>
        </p:spPr>
        <p:txBody>
          <a:bodyPr>
            <a:normAutofit lnSpcReduction="10000"/>
          </a:bodyPr>
          <a:lstStyle/>
          <a:p>
            <a:pPr marL="0" indent="6379">
              <a:lnSpc>
                <a:spcPct val="150000"/>
              </a:lnSpc>
              <a:spcBef>
                <a:spcPts val="3600"/>
              </a:spcBef>
              <a:buSzTx/>
              <a:buNone/>
              <a:defRPr sz="2800">
                <a:latin typeface="Monlam Uni OuChan2"/>
                <a:ea typeface="Monlam Uni OuChan2"/>
                <a:cs typeface="Monlam Uni OuChan2"/>
                <a:sym typeface="Monlam Uni OuChan2"/>
              </a:defRPr>
            </a:pPr>
            <a:r>
              <a:rPr dirty="0" err="1"/>
              <a:t>གོ་ལའི</a:t>
            </a:r>
            <a:r>
              <a:rPr dirty="0"/>
              <a:t>་</a:t>
            </a:r>
            <a:r>
              <a:rPr lang="bo-CN" dirty="0"/>
              <a:t>དྲོད་</a:t>
            </a:r>
            <a:r>
              <a:rPr dirty="0" err="1"/>
              <a:t>ཚད་འདི</a:t>
            </a:r>
            <a:r>
              <a:rPr dirty="0"/>
              <a:t>་ ༢ </a:t>
            </a:r>
            <a:r>
              <a:rPr dirty="0" err="1"/>
              <a:t>ནས</a:t>
            </a:r>
            <a:r>
              <a:rPr dirty="0"/>
              <a:t>་ ༤ </a:t>
            </a:r>
            <a:r>
              <a:rPr dirty="0" err="1"/>
              <a:t>བར་འཕར</a:t>
            </a:r>
            <a:r>
              <a:rPr dirty="0"/>
              <a:t>་</a:t>
            </a:r>
            <a:r>
              <a:rPr lang="bo-CN" dirty="0"/>
              <a:t>གྱི་</a:t>
            </a:r>
            <a:r>
              <a:rPr dirty="0" err="1"/>
              <a:t>ཡོད་པའི་ཚོད་དཔག་བྱེད་ཀྱི་ཡོད</a:t>
            </a:r>
            <a:r>
              <a:rPr dirty="0"/>
              <a:t>། </a:t>
            </a:r>
            <a:r>
              <a:rPr dirty="0">
                <a:latin typeface="Helvetica"/>
                <a:ea typeface="Helvetica"/>
                <a:cs typeface="Helvetica"/>
                <a:sym typeface="Helvetica"/>
              </a:rPr>
              <a:t/>
            </a:r>
            <a:br>
              <a:rPr dirty="0">
                <a:latin typeface="Helvetica"/>
                <a:ea typeface="Helvetica"/>
                <a:cs typeface="Helvetica"/>
                <a:sym typeface="Helvetica"/>
              </a:rPr>
            </a:br>
            <a:r>
              <a:rPr sz="2400" dirty="0">
                <a:latin typeface="Arial"/>
                <a:ea typeface="Arial"/>
                <a:cs typeface="Arial"/>
                <a:sym typeface="Arial"/>
              </a:rPr>
              <a:t>Global </a:t>
            </a:r>
            <a:r>
              <a:rPr sz="2400" dirty="0">
                <a:solidFill>
                  <a:schemeClr val="tx1"/>
                </a:solidFill>
                <a:latin typeface="Arial"/>
                <a:ea typeface="Arial"/>
                <a:cs typeface="Arial"/>
                <a:sym typeface="Arial"/>
              </a:rPr>
              <a:t>Temperature </a:t>
            </a:r>
            <a:r>
              <a:rPr lang="en-IN" sz="2400" dirty="0">
                <a:solidFill>
                  <a:schemeClr val="tx1"/>
                </a:solidFill>
                <a:latin typeface="Arial" panose="020B0604020202020204" pitchFamily="34" charset="0"/>
                <a:cs typeface="Arial" panose="020B0604020202020204" pitchFamily="34" charset="0"/>
              </a:rPr>
              <a:t>is</a:t>
            </a:r>
            <a:r>
              <a:rPr lang="en-IN" sz="2400" dirty="0">
                <a:solidFill>
                  <a:schemeClr val="tx1"/>
                </a:solidFill>
              </a:rPr>
              <a:t> </a:t>
            </a:r>
            <a:r>
              <a:rPr sz="2400" dirty="0">
                <a:solidFill>
                  <a:schemeClr val="tx1"/>
                </a:solidFill>
                <a:latin typeface="Arial"/>
                <a:ea typeface="Arial"/>
                <a:cs typeface="Arial"/>
                <a:sym typeface="Arial"/>
              </a:rPr>
              <a:t>expected </a:t>
            </a:r>
            <a:r>
              <a:rPr sz="2400" dirty="0">
                <a:latin typeface="Arial"/>
                <a:ea typeface="Arial"/>
                <a:cs typeface="Arial"/>
                <a:sym typeface="Arial"/>
              </a:rPr>
              <a:t>to rise by 2</a:t>
            </a:r>
            <a:r>
              <a:rPr lang="de-CH" sz="2400" dirty="0">
                <a:latin typeface="Arial"/>
                <a:ea typeface="Arial"/>
                <a:cs typeface="Arial"/>
                <a:sym typeface="Arial"/>
              </a:rPr>
              <a:t> </a:t>
            </a:r>
            <a:r>
              <a:rPr sz="2400" dirty="0">
                <a:latin typeface="Arial"/>
                <a:ea typeface="Arial"/>
                <a:cs typeface="Arial"/>
                <a:sym typeface="Arial"/>
              </a:rPr>
              <a:t>-</a:t>
            </a:r>
            <a:r>
              <a:rPr lang="de-CH" sz="2400" dirty="0">
                <a:latin typeface="Arial"/>
                <a:ea typeface="Arial"/>
                <a:cs typeface="Arial"/>
                <a:sym typeface="Arial"/>
              </a:rPr>
              <a:t> </a:t>
            </a:r>
            <a:r>
              <a:rPr sz="2400" dirty="0">
                <a:latin typeface="Arial"/>
                <a:ea typeface="Arial"/>
                <a:cs typeface="Arial"/>
                <a:sym typeface="Arial"/>
              </a:rPr>
              <a:t>4</a:t>
            </a:r>
            <a:r>
              <a:rPr sz="2400" baseline="29666" dirty="0">
                <a:latin typeface="Arial"/>
                <a:ea typeface="Arial"/>
                <a:cs typeface="Arial"/>
                <a:sym typeface="Arial"/>
              </a:rPr>
              <a:t>0</a:t>
            </a:r>
            <a:r>
              <a:rPr sz="2400" dirty="0">
                <a:latin typeface="Arial"/>
                <a:ea typeface="Arial"/>
                <a:cs typeface="Arial"/>
                <a:sym typeface="Arial"/>
              </a:rPr>
              <a:t>C.</a:t>
            </a:r>
          </a:p>
          <a:p>
            <a:pPr marL="0" indent="6379">
              <a:lnSpc>
                <a:spcPct val="150000"/>
              </a:lnSpc>
              <a:spcBef>
                <a:spcPts val="3600"/>
              </a:spcBef>
              <a:buSzTx/>
              <a:buNone/>
              <a:defRPr sz="2800">
                <a:latin typeface="Monlam Uni OuChan2"/>
                <a:ea typeface="Monlam Uni OuChan2"/>
                <a:cs typeface="Monlam Uni OuChan2"/>
                <a:sym typeface="Monlam Uni OuChan2"/>
              </a:defRPr>
            </a:pPr>
            <a:r>
              <a:rPr dirty="0"/>
              <a:t>མཚོ་ངོས་ཀྱི་མཐོ་ཚད་རིམ་པ་རྣམས་གོང་དུ་འཕར་གྱི་ཡོད་པའི་ཚོད་དཔག་བྱེད་ཀྱི་ཡོད།</a:t>
            </a:r>
            <a:br>
              <a:rPr dirty="0"/>
            </a:br>
            <a:r>
              <a:rPr sz="2400" dirty="0">
                <a:latin typeface="Arial"/>
                <a:ea typeface="Arial"/>
                <a:cs typeface="Arial"/>
                <a:sym typeface="Arial"/>
              </a:rPr>
              <a:t>Sea levels are expected to rise higher.</a:t>
            </a:r>
          </a:p>
          <a:p>
            <a:pPr marL="6731" indent="-6731">
              <a:lnSpc>
                <a:spcPct val="170000"/>
              </a:lnSpc>
              <a:spcBef>
                <a:spcPts val="3600"/>
              </a:spcBef>
              <a:buSzTx/>
              <a:buNone/>
              <a:defRPr sz="2800">
                <a:latin typeface="Monlam Uni OuChan2"/>
                <a:ea typeface="Monlam Uni OuChan2"/>
                <a:cs typeface="Monlam Uni OuChan2"/>
                <a:sym typeface="Monlam Uni OuChan2"/>
              </a:defRPr>
            </a:pPr>
            <a:r>
              <a:rPr dirty="0" err="1"/>
              <a:t>རླུང་འཚུབ་དང</a:t>
            </a:r>
            <a:r>
              <a:rPr dirty="0"/>
              <a:t>་། </a:t>
            </a:r>
            <a:r>
              <a:rPr dirty="0" err="1"/>
              <a:t>དེ་མིན་དྲྲག་ཆར་རིགས་ཤུགས་ཆེ་རུ་འགྲོ་ཉེན་ཡོད</a:t>
            </a:r>
            <a:r>
              <a:rPr dirty="0"/>
              <a:t>། </a:t>
            </a:r>
            <a:r>
              <a:rPr dirty="0">
                <a:latin typeface="Helvetica"/>
                <a:ea typeface="Helvetica"/>
                <a:cs typeface="Helvetica"/>
                <a:sym typeface="Helvetica"/>
              </a:rPr>
              <a:t/>
            </a:r>
            <a:br>
              <a:rPr dirty="0">
                <a:latin typeface="Helvetica"/>
                <a:ea typeface="Helvetica"/>
                <a:cs typeface="Helvetica"/>
                <a:sym typeface="Helvetica"/>
              </a:rPr>
            </a:br>
            <a:r>
              <a:rPr sz="2400" dirty="0">
                <a:latin typeface="Arial"/>
                <a:ea typeface="Arial"/>
                <a:cs typeface="Arial"/>
                <a:sym typeface="Arial"/>
              </a:rPr>
              <a:t>Hurricanes and other storms are likely to become stronger.</a:t>
            </a:r>
          </a:p>
        </p:txBody>
      </p:sp>
      <p:sp>
        <p:nvSpPr>
          <p:cNvPr id="5" name="Shape 691"/>
          <p:cNvSpPr/>
          <p:nvPr/>
        </p:nvSpPr>
        <p:spPr>
          <a:xfrm>
            <a:off x="1552611" y="-199486"/>
            <a:ext cx="7097596"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གལ་ཏེ་གོ་ལ་ཚ་འགྱུར་འདི་ད་ལྟའི་གནས་ཚད་ལྟར་འཕར་བ་ཡིན་ན།  </a:t>
            </a:r>
            <a:r>
              <a:rPr dirty="0"/>
              <a:t/>
            </a:r>
            <a:br>
              <a:rPr dirty="0"/>
            </a:br>
            <a:r>
              <a:rPr sz="2400" dirty="0">
                <a:latin typeface="Arial"/>
                <a:ea typeface="Arial"/>
                <a:cs typeface="Arial"/>
                <a:sym typeface="Arial"/>
              </a:rPr>
              <a:t>If Global Warming Increases at the Current Rate</a:t>
            </a:r>
          </a:p>
        </p:txBody>
      </p:sp>
      <p:sp>
        <p:nvSpPr>
          <p:cNvPr id="6"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0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 grpId="1" build="p" bldLvl="5"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83</a:t>
            </a:fld>
            <a:endParaRPr/>
          </a:p>
        </p:txBody>
      </p:sp>
      <p:sp>
        <p:nvSpPr>
          <p:cNvPr id="708" name="Shape 708"/>
          <p:cNvSpPr/>
          <p:nvPr/>
        </p:nvSpPr>
        <p:spPr>
          <a:xfrm>
            <a:off x="3397137" y="1249805"/>
            <a:ext cx="5120390" cy="5120390"/>
          </a:xfrm>
          <a:prstGeom prst="ellipse">
            <a:avLst/>
          </a:prstGeom>
          <a:ln w="76200">
            <a:solidFill>
              <a:srgbClr val="0433FF"/>
            </a:solidFill>
            <a:miter lim="400000"/>
          </a:ln>
        </p:spPr>
        <p:txBody>
          <a:bodyPr lIns="38100" tIns="38100" rIns="38100" bIns="38100" anchor="ctr"/>
          <a:lstStyle/>
          <a:p>
            <a:pPr>
              <a:tabLst>
                <a:tab pos="838200" algn="l"/>
              </a:tabLst>
              <a:defRPr>
                <a:solidFill>
                  <a:srgbClr val="0433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09" name="Shape 709"/>
          <p:cNvSpPr/>
          <p:nvPr/>
        </p:nvSpPr>
        <p:spPr>
          <a:xfrm>
            <a:off x="216887" y="-133512"/>
            <a:ext cx="5050517" cy="673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tabLst/>
              <a:defRPr sz="2800">
                <a:latin typeface="Monlam Uni OuChan2"/>
                <a:ea typeface="Monlam Uni OuChan2"/>
                <a:cs typeface="Monlam Uni OuChan2"/>
                <a:sym typeface="Monlam Uni OuChan2"/>
              </a:defRPr>
            </a:pPr>
            <a:r>
              <a:rPr dirty="0"/>
              <a:t>གོ་ལ་ཚ་འགྱུར་འདི་བསྟར་ཆགས་འདྲེས་འགྱུར་ལྟར།</a:t>
            </a:r>
          </a:p>
        </p:txBody>
      </p:sp>
      <p:sp>
        <p:nvSpPr>
          <p:cNvPr id="710" name="Shape 710"/>
          <p:cNvSpPr/>
          <p:nvPr/>
        </p:nvSpPr>
        <p:spPr>
          <a:xfrm>
            <a:off x="5258217" y="43648"/>
            <a:ext cx="4885929"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600"/>
              </a:lnSpc>
              <a:tabLst>
                <a:tab pos="838200" algn="l"/>
              </a:tabLst>
              <a:defRPr sz="2200" b="1"/>
            </a:lvl1pPr>
          </a:lstStyle>
          <a:p>
            <a:r>
              <a:rPr dirty="0"/>
              <a:t>Global Warming as a Chain reaction</a:t>
            </a:r>
          </a:p>
        </p:txBody>
      </p:sp>
      <p:grpSp>
        <p:nvGrpSpPr>
          <p:cNvPr id="713" name="Group 713"/>
          <p:cNvGrpSpPr/>
          <p:nvPr/>
        </p:nvGrpSpPr>
        <p:grpSpPr>
          <a:xfrm>
            <a:off x="216887" y="1092827"/>
            <a:ext cx="2546663" cy="1345105"/>
            <a:chOff x="0" y="26403"/>
            <a:chExt cx="2546662" cy="1345104"/>
          </a:xfrm>
        </p:grpSpPr>
        <p:sp>
          <p:nvSpPr>
            <p:cNvPr id="711" name="Shape 711"/>
            <p:cNvSpPr/>
            <p:nvPr/>
          </p:nvSpPr>
          <p:spPr>
            <a:xfrm>
              <a:off x="0" y="26403"/>
              <a:ext cx="2546662" cy="1345104"/>
            </a:xfrm>
            <a:prstGeom prst="roundRect">
              <a:avLst>
                <a:gd name="adj" fmla="val 14162"/>
              </a:avLst>
            </a:prstGeom>
            <a:no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712" name="Shape 712"/>
            <p:cNvSpPr/>
            <p:nvPr/>
          </p:nvSpPr>
          <p:spPr>
            <a:xfrm>
              <a:off x="77558" y="87943"/>
              <a:ext cx="2279010" cy="1210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100000"/>
                </a:lnSpc>
                <a:tabLst/>
                <a:defRPr sz="2200">
                  <a:latin typeface="Monlam Uni OuChan2"/>
                  <a:ea typeface="Monlam Uni OuChan2"/>
                  <a:cs typeface="Monlam Uni OuChan2"/>
                  <a:sym typeface="Monlam Uni OuChan2"/>
                </a:defRPr>
              </a:pPr>
              <a:r>
                <a:rPr sz="2400" dirty="0"/>
                <a:t>འགྲོ་བ་མིའི་བྱ་སྤྱོད་ལ་</a:t>
              </a:r>
              <a:r>
                <a:rPr lang="de-CH" sz="2400" dirty="0"/>
                <a:t/>
              </a:r>
              <a:br>
                <a:rPr lang="de-CH" sz="2400" dirty="0"/>
              </a:br>
              <a:r>
                <a:rPr sz="2400" dirty="0"/>
                <a:t>བརྟེན་ནས་</a:t>
              </a:r>
              <a:endParaRPr lang="en-IN" sz="2400" dirty="0"/>
            </a:p>
            <a:p>
              <a:pPr algn="l">
                <a:lnSpc>
                  <a:spcPct val="100000"/>
                </a:lnSpc>
                <a:tabLst/>
                <a:defRPr sz="2200">
                  <a:latin typeface="Monlam Uni OuChan2"/>
                  <a:ea typeface="Monlam Uni OuChan2"/>
                  <a:cs typeface="Monlam Uni OuChan2"/>
                  <a:sym typeface="Monlam Uni OuChan2"/>
                </a:defRPr>
              </a:pPr>
              <a:r>
                <a:rPr sz="2400" dirty="0" err="1"/>
                <a:t>གོ་ལལའི་ཚ་དྲོད་འཕར་བ</a:t>
              </a:r>
              <a:r>
                <a:rPr sz="2400" dirty="0"/>
                <a:t>།</a:t>
              </a:r>
            </a:p>
          </p:txBody>
        </p:sp>
      </p:grpSp>
      <p:grpSp>
        <p:nvGrpSpPr>
          <p:cNvPr id="719" name="Group 719"/>
          <p:cNvGrpSpPr/>
          <p:nvPr/>
        </p:nvGrpSpPr>
        <p:grpSpPr>
          <a:xfrm>
            <a:off x="4249888" y="713903"/>
            <a:ext cx="2912330" cy="1270001"/>
            <a:chOff x="0" y="0"/>
            <a:chExt cx="2912329" cy="1270000"/>
          </a:xfrm>
        </p:grpSpPr>
        <p:sp>
          <p:nvSpPr>
            <p:cNvPr id="714" name="Shape 714"/>
            <p:cNvSpPr/>
            <p:nvPr/>
          </p:nvSpPr>
          <p:spPr>
            <a:xfrm rot="3085369">
              <a:off x="91177" y="748028"/>
              <a:ext cx="411952" cy="431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433FF"/>
            </a:solidFill>
            <a:ln w="25400" cap="flat">
              <a:solidFill>
                <a:srgbClr val="0433FF"/>
              </a:solidFill>
              <a:prstDash val="solid"/>
              <a:miter lim="400000"/>
            </a:ln>
            <a:effectLst/>
          </p:spPr>
          <p:txBody>
            <a:bodyPr wrap="square" lIns="38100" tIns="38100" rIns="38100" bIns="38100" numCol="1" anchor="ctr">
              <a:noAutofit/>
            </a:bodyPr>
            <a:lstStyle/>
            <a:p>
              <a:pPr>
                <a:tabLst>
                  <a:tab pos="838200" algn="l"/>
                </a:tabLst>
                <a:defRPr>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18" name="Group 718"/>
            <p:cNvGrpSpPr/>
            <p:nvPr/>
          </p:nvGrpSpPr>
          <p:grpSpPr>
            <a:xfrm>
              <a:off x="237625" y="0"/>
              <a:ext cx="2674705" cy="1270000"/>
              <a:chOff x="0" y="0"/>
              <a:chExt cx="2674703" cy="1270000"/>
            </a:xfrm>
          </p:grpSpPr>
          <p:sp>
            <p:nvSpPr>
              <p:cNvPr id="715" name="Shape 715"/>
              <p:cNvSpPr/>
              <p:nvPr/>
            </p:nvSpPr>
            <p:spPr>
              <a:xfrm>
                <a:off x="264932" y="0"/>
                <a:ext cx="2409772" cy="1270000"/>
              </a:xfrm>
              <a:prstGeom prst="roundRect">
                <a:avLst>
                  <a:gd name="adj" fmla="val 15000"/>
                </a:avLst>
              </a:prstGeom>
              <a:solidFill>
                <a:srgbClr val="DDECFE"/>
              </a:solidFill>
              <a:ln w="25400" cap="flat">
                <a:solidFill>
                  <a:srgbClr val="0533FF"/>
                </a:solidFill>
                <a:prstDash val="solid"/>
                <a:miter lim="400000"/>
              </a:ln>
              <a:effectLst/>
            </p:spPr>
            <p:txBody>
              <a:bodyPr wrap="square" lIns="38100" tIns="38100" rIns="38100" bIns="38100" numCol="1" anchor="ctr">
                <a:noAutofit/>
              </a:bodyP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16" name="Shape 716"/>
              <p:cNvSpPr/>
              <p:nvPr/>
            </p:nvSpPr>
            <p:spPr>
              <a:xfrm>
                <a:off x="606379" y="361949"/>
                <a:ext cx="1726877"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ct val="100000"/>
                  </a:lnSpc>
                  <a:tabLst/>
                  <a:defRPr sz="2200">
                    <a:latin typeface="Monlam Uni OuChan2"/>
                    <a:ea typeface="Monlam Uni OuChan2"/>
                    <a:cs typeface="Monlam Uni OuChan2"/>
                    <a:sym typeface="Monlam Uni OuChan2"/>
                  </a:defRPr>
                </a:lvl1pPr>
              </a:lstStyle>
              <a:p>
                <a:r>
                  <a:rPr dirty="0" err="1"/>
                  <a:t>ཆུའི་རླངས་པ་མང་བ</a:t>
                </a:r>
                <a:r>
                  <a:rPr dirty="0"/>
                  <a:t>།</a:t>
                </a:r>
              </a:p>
            </p:txBody>
          </p:sp>
          <p:sp>
            <p:nvSpPr>
              <p:cNvPr id="717" name="Shape 717"/>
              <p:cNvSpPr/>
              <p:nvPr/>
            </p:nvSpPr>
            <p:spPr>
              <a:xfrm>
                <a:off x="0" y="463549"/>
                <a:ext cx="22731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1900"/>
                  </a:lnSpc>
                  <a:tabLst>
                    <a:tab pos="838200" algn="l"/>
                  </a:tabLst>
                  <a:defRPr sz="1600"/>
                </a:lvl1pPr>
              </a:lstStyle>
              <a:p>
                <a:r>
                  <a:t>2</a:t>
                </a:r>
              </a:p>
            </p:txBody>
          </p:sp>
        </p:grpSp>
      </p:grpSp>
      <p:grpSp>
        <p:nvGrpSpPr>
          <p:cNvPr id="725" name="Group 725"/>
          <p:cNvGrpSpPr/>
          <p:nvPr/>
        </p:nvGrpSpPr>
        <p:grpSpPr>
          <a:xfrm>
            <a:off x="6208970" y="4918068"/>
            <a:ext cx="2886462" cy="1714127"/>
            <a:chOff x="0" y="66070"/>
            <a:chExt cx="2886461" cy="1714125"/>
          </a:xfrm>
        </p:grpSpPr>
        <p:sp>
          <p:nvSpPr>
            <p:cNvPr id="720" name="Shape 720"/>
            <p:cNvSpPr/>
            <p:nvPr/>
          </p:nvSpPr>
          <p:spPr>
            <a:xfrm rot="12273008">
              <a:off x="1711116" y="66070"/>
              <a:ext cx="411952" cy="431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433FF"/>
            </a:solidFill>
            <a:ln w="25400" cap="flat">
              <a:solidFill>
                <a:srgbClr val="0433FF"/>
              </a:solidFill>
              <a:prstDash val="solid"/>
              <a:miter lim="400000"/>
            </a:ln>
            <a:effectLst/>
          </p:spPr>
          <p:txBody>
            <a:bodyPr wrap="square" lIns="38100" tIns="38100" rIns="38100" bIns="38100" numCol="1" anchor="ctr">
              <a:noAutofit/>
            </a:bodyPr>
            <a:lstStyle/>
            <a:p>
              <a:pPr>
                <a:tabLst>
                  <a:tab pos="838200" algn="l"/>
                </a:tabLst>
                <a:defRPr>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24" name="Group 724"/>
            <p:cNvGrpSpPr/>
            <p:nvPr/>
          </p:nvGrpSpPr>
          <p:grpSpPr>
            <a:xfrm>
              <a:off x="0" y="510194"/>
              <a:ext cx="2886461" cy="1270001"/>
              <a:chOff x="0" y="0"/>
              <a:chExt cx="2886460" cy="1270000"/>
            </a:xfrm>
          </p:grpSpPr>
          <p:sp>
            <p:nvSpPr>
              <p:cNvPr id="721" name="Shape 721"/>
              <p:cNvSpPr/>
              <p:nvPr/>
            </p:nvSpPr>
            <p:spPr>
              <a:xfrm>
                <a:off x="280595" y="0"/>
                <a:ext cx="2409772" cy="1270000"/>
              </a:xfrm>
              <a:prstGeom prst="roundRect">
                <a:avLst>
                  <a:gd name="adj" fmla="val 15000"/>
                </a:avLst>
              </a:prstGeom>
              <a:solidFill>
                <a:srgbClr val="DDECFE"/>
              </a:solidFill>
              <a:ln w="25400" cap="flat">
                <a:solidFill>
                  <a:srgbClr val="0533FF"/>
                </a:solidFill>
                <a:prstDash val="solid"/>
                <a:miter lim="400000"/>
              </a:ln>
              <a:effectLst/>
            </p:spPr>
            <p:txBody>
              <a:bodyPr wrap="square" lIns="38100" tIns="38100" rIns="38100" bIns="38100" numCol="1" anchor="ctr">
                <a:noAutofit/>
              </a:bodyP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22" name="Shape 722"/>
              <p:cNvSpPr/>
              <p:nvPr/>
            </p:nvSpPr>
            <p:spPr>
              <a:xfrm>
                <a:off x="89600" y="260540"/>
                <a:ext cx="2796860" cy="7489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nSpc>
                    <a:spcPct val="100000"/>
                  </a:lnSpc>
                  <a:tabLst/>
                  <a:defRPr sz="2200">
                    <a:latin typeface="Monlam Uni OuChan2"/>
                    <a:ea typeface="Monlam Uni OuChan2"/>
                    <a:cs typeface="Monlam Uni OuChan2"/>
                    <a:sym typeface="Monlam Uni OuChan2"/>
                  </a:defRPr>
                </a:pPr>
                <a:r>
                  <a:rPr sz="2000" dirty="0" err="1">
                    <a:solidFill>
                      <a:schemeClr val="tx1"/>
                    </a:solidFill>
                  </a:rPr>
                  <a:t>འཁྱགས་རོམ་དང་གོ་ལ་སྣེ་མོའི</a:t>
                </a:r>
                <a:r>
                  <a:rPr sz="2000" dirty="0">
                    <a:solidFill>
                      <a:schemeClr val="tx1"/>
                    </a:solidFill>
                  </a:rPr>
                  <a:t>་</a:t>
                </a:r>
              </a:p>
              <a:p>
                <a:pPr>
                  <a:lnSpc>
                    <a:spcPct val="100000"/>
                  </a:lnSpc>
                  <a:tabLst/>
                  <a:defRPr sz="2200">
                    <a:latin typeface="Monlam Uni OuChan2"/>
                    <a:ea typeface="Monlam Uni OuChan2"/>
                    <a:cs typeface="Monlam Uni OuChan2"/>
                    <a:sym typeface="Monlam Uni OuChan2"/>
                  </a:defRPr>
                </a:pPr>
                <a:r>
                  <a:rPr sz="2000" dirty="0" err="1">
                    <a:solidFill>
                      <a:schemeClr val="tx1"/>
                    </a:solidFill>
                  </a:rPr>
                  <a:t>འཁྱགས</a:t>
                </a:r>
                <a:r>
                  <a:rPr sz="2000" dirty="0">
                    <a:solidFill>
                      <a:schemeClr val="tx1"/>
                    </a:solidFill>
                  </a:rPr>
                  <a:t>་</a:t>
                </a:r>
                <a:r>
                  <a:rPr lang="bo-CN" sz="2000" b="0" i="0" u="none" strike="noStrike" dirty="0">
                    <a:solidFill>
                      <a:schemeClr val="tx1"/>
                    </a:solidFill>
                    <a:effectLst/>
                    <a:latin typeface="Arial" panose="020B0604020202020204" pitchFamily="34" charset="0"/>
                  </a:rPr>
                  <a:t>པ་རྣམས་མྱུར་དུ་</a:t>
                </a:r>
                <a:r>
                  <a:rPr sz="2000" dirty="0" err="1">
                    <a:solidFill>
                      <a:schemeClr val="tx1"/>
                    </a:solidFill>
                  </a:rPr>
                  <a:t>ཞུར་བ</a:t>
                </a:r>
                <a:r>
                  <a:rPr sz="2200" dirty="0"/>
                  <a:t>།</a:t>
                </a:r>
              </a:p>
            </p:txBody>
          </p:sp>
          <p:sp>
            <p:nvSpPr>
              <p:cNvPr id="723" name="Shape 723"/>
              <p:cNvSpPr/>
              <p:nvPr/>
            </p:nvSpPr>
            <p:spPr>
              <a:xfrm>
                <a:off x="0" y="463549"/>
                <a:ext cx="22731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1900"/>
                  </a:lnSpc>
                  <a:tabLst>
                    <a:tab pos="838200" algn="l"/>
                  </a:tabLst>
                  <a:defRPr sz="1600"/>
                </a:lvl1pPr>
              </a:lstStyle>
              <a:p>
                <a:r>
                  <a:t>4</a:t>
                </a:r>
              </a:p>
            </p:txBody>
          </p:sp>
        </p:grpSp>
      </p:grpSp>
      <p:grpSp>
        <p:nvGrpSpPr>
          <p:cNvPr id="733" name="Group 733"/>
          <p:cNvGrpSpPr/>
          <p:nvPr/>
        </p:nvGrpSpPr>
        <p:grpSpPr>
          <a:xfrm>
            <a:off x="2700987" y="4076476"/>
            <a:ext cx="3116020" cy="2555719"/>
            <a:chOff x="-1" y="28009"/>
            <a:chExt cx="3116019" cy="2555718"/>
          </a:xfrm>
        </p:grpSpPr>
        <p:sp>
          <p:nvSpPr>
            <p:cNvPr id="726" name="Shape 726"/>
            <p:cNvSpPr/>
            <p:nvPr/>
          </p:nvSpPr>
          <p:spPr>
            <a:xfrm rot="21091293">
              <a:off x="531319" y="28009"/>
              <a:ext cx="411951" cy="431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433FF"/>
            </a:solidFill>
            <a:ln w="25400" cap="flat">
              <a:solidFill>
                <a:srgbClr val="0433FF"/>
              </a:solidFill>
              <a:prstDash val="solid"/>
              <a:miter lim="400000"/>
            </a:ln>
            <a:effectLst/>
          </p:spPr>
          <p:txBody>
            <a:bodyPr wrap="square" lIns="38100" tIns="38100" rIns="38100" bIns="38100" numCol="1" anchor="ctr">
              <a:noAutofit/>
            </a:bodyPr>
            <a:lstStyle/>
            <a:p>
              <a:pPr>
                <a:tabLst>
                  <a:tab pos="838200" algn="l"/>
                </a:tabLst>
                <a:defRPr>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32" name="Group 732"/>
            <p:cNvGrpSpPr/>
            <p:nvPr/>
          </p:nvGrpSpPr>
          <p:grpSpPr>
            <a:xfrm>
              <a:off x="-1" y="1313726"/>
              <a:ext cx="3116019" cy="1270001"/>
              <a:chOff x="0" y="0"/>
              <a:chExt cx="3116017" cy="1270000"/>
            </a:xfrm>
          </p:grpSpPr>
          <p:sp>
            <p:nvSpPr>
              <p:cNvPr id="727" name="Shape 727"/>
              <p:cNvSpPr/>
              <p:nvPr/>
            </p:nvSpPr>
            <p:spPr>
              <a:xfrm rot="16549711">
                <a:off x="2694231" y="759881"/>
                <a:ext cx="411951" cy="431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433FF"/>
              </a:solidFill>
              <a:ln w="25400" cap="flat">
                <a:solidFill>
                  <a:srgbClr val="0433FF"/>
                </a:solidFill>
                <a:prstDash val="solid"/>
                <a:miter lim="400000"/>
              </a:ln>
              <a:effectLst/>
            </p:spPr>
            <p:txBody>
              <a:bodyPr wrap="square" lIns="38100" tIns="38100" rIns="38100" bIns="38100" numCol="1" anchor="ctr">
                <a:noAutofit/>
              </a:bodyPr>
              <a:lstStyle/>
              <a:p>
                <a:pPr>
                  <a:tabLst>
                    <a:tab pos="838200" algn="l"/>
                  </a:tabLst>
                  <a:defRPr>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31" name="Group 731"/>
              <p:cNvGrpSpPr/>
              <p:nvPr/>
            </p:nvGrpSpPr>
            <p:grpSpPr>
              <a:xfrm>
                <a:off x="0" y="0"/>
                <a:ext cx="2745350" cy="1270000"/>
                <a:chOff x="0" y="0"/>
                <a:chExt cx="2745349" cy="1270000"/>
              </a:xfrm>
            </p:grpSpPr>
            <p:sp>
              <p:nvSpPr>
                <p:cNvPr id="728" name="Shape 728"/>
                <p:cNvSpPr/>
                <p:nvPr/>
              </p:nvSpPr>
              <p:spPr>
                <a:xfrm>
                  <a:off x="267132" y="0"/>
                  <a:ext cx="2409772" cy="1270000"/>
                </a:xfrm>
                <a:prstGeom prst="roundRect">
                  <a:avLst>
                    <a:gd name="adj" fmla="val 15000"/>
                  </a:avLst>
                </a:prstGeom>
                <a:solidFill>
                  <a:srgbClr val="DDECFE"/>
                </a:solidFill>
                <a:ln w="25400" cap="flat">
                  <a:solidFill>
                    <a:srgbClr val="0533FF"/>
                  </a:solidFill>
                  <a:prstDash val="solid"/>
                  <a:miter lim="400000"/>
                </a:ln>
                <a:effectLst/>
              </p:spPr>
              <p:txBody>
                <a:bodyPr wrap="square" lIns="38100" tIns="38100" rIns="38100" bIns="38100" numCol="1" anchor="ctr">
                  <a:noAutofit/>
                </a:bodyP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29" name="Shape 729"/>
                <p:cNvSpPr/>
                <p:nvPr/>
              </p:nvSpPr>
              <p:spPr>
                <a:xfrm>
                  <a:off x="198686" y="192572"/>
                  <a:ext cx="2546663" cy="8848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ts val="2000"/>
                    </a:lnSpc>
                    <a:tabLst>
                      <a:tab pos="838200" algn="l"/>
                    </a:tabLst>
                    <a:defRPr sz="1700">
                      <a:latin typeface="Monlam Uni OuChan2"/>
                      <a:ea typeface="Monlam Uni OuChan2"/>
                      <a:cs typeface="Monlam Uni OuChan2"/>
                      <a:sym typeface="Monlam Uni OuChan2"/>
                    </a:defRPr>
                  </a:lvl1pPr>
                </a:lstStyle>
                <a:p>
                  <a:r>
                    <a:rPr sz="1800" dirty="0" err="1">
                      <a:solidFill>
                        <a:schemeClr val="tx1"/>
                      </a:solidFill>
                    </a:rPr>
                    <a:t>རང་བྱུང་ཉི</a:t>
                  </a:r>
                  <a:r>
                    <a:rPr sz="1800" dirty="0">
                      <a:solidFill>
                        <a:schemeClr val="tx1"/>
                      </a:solidFill>
                    </a:rPr>
                    <a:t>་</a:t>
                  </a:r>
                  <a:r>
                    <a:rPr lang="bo-CN" sz="1800" b="0" i="0" u="none" strike="noStrike" dirty="0">
                      <a:solidFill>
                        <a:schemeClr val="tx1"/>
                      </a:solidFill>
                      <a:effectLst/>
                      <a:latin typeface="Arial" panose="020B0604020202020204" pitchFamily="34" charset="0"/>
                    </a:rPr>
                    <a:t>འོད་ཀྱི་</a:t>
                  </a:r>
                  <a:r>
                    <a:rPr sz="1800" dirty="0" err="1">
                      <a:solidFill>
                        <a:schemeClr val="tx1"/>
                      </a:solidFill>
                    </a:rPr>
                    <a:t>ལྡོག</a:t>
                  </a:r>
                  <a:r>
                    <a:rPr sz="1800" dirty="0">
                      <a:solidFill>
                        <a:schemeClr val="tx1"/>
                      </a:solidFill>
                    </a:rPr>
                    <a:t>་</a:t>
                  </a:r>
                  <a:r>
                    <a:rPr lang="bo-CN" sz="1800" dirty="0">
                      <a:solidFill>
                        <a:schemeClr val="tx1"/>
                      </a:solidFill>
                    </a:rPr>
                    <a:t>འཕྲོ་</a:t>
                  </a:r>
                  <a:r>
                    <a:rPr sz="1800" dirty="0" err="1">
                      <a:solidFill>
                        <a:schemeClr val="tx1"/>
                      </a:solidFill>
                    </a:rPr>
                    <a:t>བྱེད་པ</a:t>
                  </a:r>
                  <a:r>
                    <a:rPr sz="1800" dirty="0">
                      <a:solidFill>
                        <a:schemeClr val="tx1"/>
                      </a:solidFill>
                    </a:rPr>
                    <a:t>་</a:t>
                  </a:r>
                  <a:r>
                    <a:rPr lang="en-IN" sz="1800" dirty="0">
                      <a:solidFill>
                        <a:schemeClr val="tx1"/>
                      </a:solidFill>
                    </a:rPr>
                    <a:t>   </a:t>
                  </a:r>
                  <a:r>
                    <a:rPr sz="1800" dirty="0" err="1">
                      <a:solidFill>
                        <a:schemeClr val="tx1"/>
                      </a:solidFill>
                    </a:rPr>
                    <a:t>ཉམས་པ་དང</a:t>
                  </a:r>
                  <a:r>
                    <a:rPr sz="1800" dirty="0">
                      <a:solidFill>
                        <a:schemeClr val="tx1"/>
                      </a:solidFill>
                    </a:rPr>
                    <a:t>་། </a:t>
                  </a:r>
                  <a:r>
                    <a:rPr lang="bo-CN" sz="1800" dirty="0">
                      <a:solidFill>
                        <a:schemeClr val="tx1"/>
                      </a:solidFill>
                    </a:rPr>
                    <a:t>མཚོ་ངོས་ཀྱི་མཐོ་ཚད་</a:t>
                  </a:r>
                  <a:endParaRPr lang="en-IN" sz="1800" dirty="0">
                    <a:solidFill>
                      <a:schemeClr val="tx1"/>
                    </a:solidFill>
                  </a:endParaRPr>
                </a:p>
                <a:p>
                  <a:r>
                    <a:rPr sz="1800" dirty="0" err="1">
                      <a:solidFill>
                        <a:schemeClr val="tx1"/>
                      </a:solidFill>
                    </a:rPr>
                    <a:t>འཕར་བས་ཚོ་དྲོད་མང་དུ་རྔུབ་པ</a:t>
                  </a:r>
                  <a:r>
                    <a:rPr sz="2000" dirty="0">
                      <a:solidFill>
                        <a:schemeClr val="tx1"/>
                      </a:solidFill>
                    </a:rPr>
                    <a:t>།</a:t>
                  </a:r>
                </a:p>
              </p:txBody>
            </p:sp>
            <p:sp>
              <p:nvSpPr>
                <p:cNvPr id="730" name="Shape 730"/>
                <p:cNvSpPr/>
                <p:nvPr/>
              </p:nvSpPr>
              <p:spPr>
                <a:xfrm>
                  <a:off x="0" y="463549"/>
                  <a:ext cx="22731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1900"/>
                    </a:lnSpc>
                    <a:tabLst>
                      <a:tab pos="838200" algn="l"/>
                    </a:tabLst>
                    <a:defRPr sz="1600"/>
                  </a:lvl1pPr>
                </a:lstStyle>
                <a:p>
                  <a:r>
                    <a:t>5</a:t>
                  </a:r>
                </a:p>
              </p:txBody>
            </p:sp>
          </p:grpSp>
        </p:grpSp>
      </p:grpSp>
      <p:grpSp>
        <p:nvGrpSpPr>
          <p:cNvPr id="739" name="Group 739"/>
          <p:cNvGrpSpPr/>
          <p:nvPr/>
        </p:nvGrpSpPr>
        <p:grpSpPr>
          <a:xfrm>
            <a:off x="1421001" y="2451387"/>
            <a:ext cx="2962198" cy="1623126"/>
            <a:chOff x="0" y="0"/>
            <a:chExt cx="2962196" cy="1623125"/>
          </a:xfrm>
        </p:grpSpPr>
        <p:grpSp>
          <p:nvGrpSpPr>
            <p:cNvPr id="737" name="Group 737"/>
            <p:cNvGrpSpPr/>
            <p:nvPr/>
          </p:nvGrpSpPr>
          <p:grpSpPr>
            <a:xfrm>
              <a:off x="273859" y="353125"/>
              <a:ext cx="2688338" cy="1270001"/>
              <a:chOff x="0" y="0"/>
              <a:chExt cx="2688337" cy="1270000"/>
            </a:xfrm>
          </p:grpSpPr>
          <p:sp>
            <p:nvSpPr>
              <p:cNvPr id="734" name="Shape 734"/>
              <p:cNvSpPr/>
              <p:nvPr/>
            </p:nvSpPr>
            <p:spPr>
              <a:xfrm>
                <a:off x="278566" y="0"/>
                <a:ext cx="2409772" cy="1270000"/>
              </a:xfrm>
              <a:prstGeom prst="roundRect">
                <a:avLst>
                  <a:gd name="adj" fmla="val 15000"/>
                </a:avLst>
              </a:prstGeom>
              <a:solidFill>
                <a:srgbClr val="DDECFE"/>
              </a:solidFill>
              <a:ln w="25400" cap="flat">
                <a:solidFill>
                  <a:srgbClr val="0533FF"/>
                </a:solidFill>
                <a:prstDash val="solid"/>
                <a:miter lim="400000"/>
              </a:ln>
              <a:effectLst/>
            </p:spPr>
            <p:txBody>
              <a:bodyPr wrap="square" lIns="38100" tIns="38100" rIns="38100" bIns="38100" numCol="1" anchor="ctr">
                <a:noAutofit/>
              </a:bodyP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35" name="Shape 735"/>
              <p:cNvSpPr/>
              <p:nvPr/>
            </p:nvSpPr>
            <p:spPr>
              <a:xfrm>
                <a:off x="278981" y="361949"/>
                <a:ext cx="2408942" cy="546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2600"/>
                  </a:lnSpc>
                  <a:tabLst>
                    <a:tab pos="838200" algn="l"/>
                  </a:tabLst>
                  <a:defRPr sz="2200">
                    <a:solidFill>
                      <a:srgbClr val="011993"/>
                    </a:solidFill>
                    <a:latin typeface="Monlam Uni OuChan2"/>
                    <a:ea typeface="Monlam Uni OuChan2"/>
                    <a:cs typeface="Monlam Uni OuChan2"/>
                    <a:sym typeface="Monlam Uni OuChan2"/>
                  </a:defRPr>
                </a:lvl1pPr>
              </a:lstStyle>
              <a:p>
                <a:r>
                  <a:rPr dirty="0" err="1"/>
                  <a:t>དྲོད་ཚ་ཚད་སྷག་པར་འཕར་བ</a:t>
                </a:r>
                <a:r>
                  <a:rPr dirty="0"/>
                  <a:t>།</a:t>
                </a:r>
              </a:p>
            </p:txBody>
          </p:sp>
          <p:sp>
            <p:nvSpPr>
              <p:cNvPr id="736" name="Shape 736"/>
              <p:cNvSpPr/>
              <p:nvPr/>
            </p:nvSpPr>
            <p:spPr>
              <a:xfrm>
                <a:off x="0" y="463549"/>
                <a:ext cx="22731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1900"/>
                  </a:lnSpc>
                  <a:tabLst>
                    <a:tab pos="838200" algn="l"/>
                  </a:tabLst>
                  <a:defRPr sz="1600"/>
                </a:lvl1pPr>
              </a:lstStyle>
              <a:p>
                <a:r>
                  <a:t>1</a:t>
                </a:r>
              </a:p>
            </p:txBody>
          </p:sp>
        </p:grpSp>
        <p:sp>
          <p:nvSpPr>
            <p:cNvPr id="738" name="Shape 738"/>
            <p:cNvSpPr/>
            <p:nvPr/>
          </p:nvSpPr>
          <p:spPr>
            <a:xfrm>
              <a:off x="0" y="0"/>
              <a:ext cx="578712" cy="418910"/>
            </a:xfrm>
            <a:prstGeom prst="line">
              <a:avLst/>
            </a:prstGeom>
            <a:noFill/>
            <a:ln w="76200" cap="flat">
              <a:solidFill>
                <a:srgbClr val="F62402"/>
              </a:solidFill>
              <a:prstDash val="solid"/>
              <a:miter lim="400000"/>
              <a:tailEnd type="triangle" w="med" len="med"/>
            </a:ln>
            <a:effectLst/>
          </p:spPr>
          <p:txBody>
            <a:bodyPr wrap="square" lIns="50800" tIns="50800" rIns="50800" bIns="508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grpSp>
      <p:grpSp>
        <p:nvGrpSpPr>
          <p:cNvPr id="745" name="Group 745"/>
          <p:cNvGrpSpPr/>
          <p:nvPr/>
        </p:nvGrpSpPr>
        <p:grpSpPr>
          <a:xfrm>
            <a:off x="7199390" y="2361842"/>
            <a:ext cx="2749159" cy="1687273"/>
            <a:chOff x="0" y="76673"/>
            <a:chExt cx="2749157" cy="1687272"/>
          </a:xfrm>
        </p:grpSpPr>
        <p:sp>
          <p:nvSpPr>
            <p:cNvPr id="740" name="Shape 740"/>
            <p:cNvSpPr/>
            <p:nvPr/>
          </p:nvSpPr>
          <p:spPr>
            <a:xfrm rot="8861743">
              <a:off x="805109" y="76673"/>
              <a:ext cx="411952" cy="43162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433FF"/>
            </a:solidFill>
            <a:ln w="25400" cap="flat">
              <a:solidFill>
                <a:srgbClr val="0433FF"/>
              </a:solidFill>
              <a:prstDash val="solid"/>
              <a:miter lim="400000"/>
            </a:ln>
            <a:effectLst/>
          </p:spPr>
          <p:txBody>
            <a:bodyPr wrap="square" lIns="38100" tIns="38100" rIns="38100" bIns="38100" numCol="1" anchor="ctr">
              <a:noAutofit/>
            </a:bodyPr>
            <a:lstStyle/>
            <a:p>
              <a:pPr>
                <a:tabLst>
                  <a:tab pos="838200" algn="l"/>
                </a:tabLst>
                <a:defRPr>
                  <a:solidFill>
                    <a:srgbClr val="F62402"/>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744" name="Group 744"/>
            <p:cNvGrpSpPr/>
            <p:nvPr/>
          </p:nvGrpSpPr>
          <p:grpSpPr>
            <a:xfrm>
              <a:off x="0" y="493943"/>
              <a:ext cx="2749157" cy="1270002"/>
              <a:chOff x="0" y="55311"/>
              <a:chExt cx="2749156" cy="1270001"/>
            </a:xfrm>
          </p:grpSpPr>
          <p:sp>
            <p:nvSpPr>
              <p:cNvPr id="741" name="Shape 741"/>
              <p:cNvSpPr/>
              <p:nvPr/>
            </p:nvSpPr>
            <p:spPr>
              <a:xfrm>
                <a:off x="270938" y="55311"/>
                <a:ext cx="2409772" cy="1270001"/>
              </a:xfrm>
              <a:prstGeom prst="roundRect">
                <a:avLst>
                  <a:gd name="adj" fmla="val 15000"/>
                </a:avLst>
              </a:prstGeom>
              <a:solidFill>
                <a:srgbClr val="DDECFE"/>
              </a:solidFill>
              <a:ln w="25400" cap="flat">
                <a:solidFill>
                  <a:srgbClr val="0533FF"/>
                </a:solidFill>
                <a:prstDash val="solid"/>
                <a:miter lim="400000"/>
              </a:ln>
              <a:effectLst/>
            </p:spPr>
            <p:txBody>
              <a:bodyPr wrap="square" lIns="38100" tIns="38100" rIns="38100" bIns="38100" numCol="1" anchor="ctr">
                <a:noAutofit/>
              </a:bodyPr>
              <a:lstStyle/>
              <a:p>
                <a:pPr>
                  <a:tabLst>
                    <a:tab pos="838200" algn="l"/>
                  </a:tabLst>
                  <a:defRPr>
                    <a:solidFill>
                      <a:srgbClr val="DDECFE"/>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742" name="Shape 742"/>
              <p:cNvSpPr/>
              <p:nvPr/>
            </p:nvSpPr>
            <p:spPr>
              <a:xfrm>
                <a:off x="202493" y="149836"/>
                <a:ext cx="2546663" cy="10259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100000"/>
                  </a:lnSpc>
                  <a:tabLst/>
                  <a:defRPr sz="1800">
                    <a:latin typeface="Monlam Uni OuChan2"/>
                    <a:ea typeface="Monlam Uni OuChan2"/>
                    <a:cs typeface="Monlam Uni OuChan2"/>
                    <a:sym typeface="Monlam Uni OuChan2"/>
                  </a:defRPr>
                </a:lvl1pPr>
              </a:lstStyle>
              <a:p>
                <a:r>
                  <a:rPr sz="2000" dirty="0"/>
                  <a:t>ཆུའི་རླངས་པ་དེ་ལྗང་ཁང་ནུས་འབྲས་ཐོག་མཐུན་སྦྱོར་བྱེད་པོ་གཙོ་བོ་ཞིག་ཡིན། </a:t>
                </a:r>
              </a:p>
            </p:txBody>
          </p:sp>
          <p:sp>
            <p:nvSpPr>
              <p:cNvPr id="743" name="Shape 743"/>
              <p:cNvSpPr/>
              <p:nvPr/>
            </p:nvSpPr>
            <p:spPr>
              <a:xfrm>
                <a:off x="0" y="544261"/>
                <a:ext cx="22731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1900"/>
                  </a:lnSpc>
                  <a:tabLst>
                    <a:tab pos="838200" algn="l"/>
                  </a:tabLst>
                  <a:defRPr sz="1600"/>
                </a:lvl1pPr>
              </a:lstStyle>
              <a:p>
                <a:r>
                  <a:t>3</a:t>
                </a:r>
              </a:p>
            </p:txBody>
          </p:sp>
        </p:gr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7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7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3" animBg="1" advAuto="0"/>
      <p:bldP spid="713" grpId="1" animBg="1" advAuto="0"/>
      <p:bldP spid="719" grpId="4" animBg="1" advAuto="0"/>
      <p:bldP spid="725" grpId="6" animBg="1" advAuto="0"/>
      <p:bldP spid="733" grpId="7" animBg="1" advAuto="0"/>
      <p:bldP spid="739" grpId="2" animBg="1" advAuto="0"/>
      <p:bldP spid="745" grpId="5"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84</a:t>
            </a:fld>
            <a:endParaRPr/>
          </a:p>
        </p:txBody>
      </p:sp>
      <p:sp>
        <p:nvSpPr>
          <p:cNvPr id="750" name="Shape 750"/>
          <p:cNvSpPr>
            <a:spLocks noGrp="1"/>
          </p:cNvSpPr>
          <p:nvPr>
            <p:ph type="body" idx="4294967295"/>
          </p:nvPr>
        </p:nvSpPr>
        <p:spPr>
          <a:xfrm>
            <a:off x="705200" y="1457618"/>
            <a:ext cx="8849431" cy="5613974"/>
          </a:xfrm>
          <a:prstGeom prst="rect">
            <a:avLst/>
          </a:prstGeom>
        </p:spPr>
        <p:txBody>
          <a:bodyPr>
            <a:normAutofit lnSpcReduction="10000"/>
          </a:bodyPr>
          <a:lstStyle/>
          <a:p>
            <a:pPr marL="380454" indent="-342900" defTabSz="406400">
              <a:lnSpc>
                <a:spcPct val="120000"/>
              </a:lnSpc>
              <a:spcBef>
                <a:spcPts val="1400"/>
              </a:spcBef>
              <a:buClrTx/>
              <a:buSzPct val="171429"/>
              <a:buFont typeface="Arial"/>
              <a:buChar char="•"/>
              <a:tabLst>
                <a:tab pos="177800" algn="l"/>
              </a:tabLst>
              <a:defRPr sz="2240">
                <a:latin typeface="Helvetica"/>
                <a:ea typeface="Helvetica"/>
                <a:cs typeface="Helvetica"/>
                <a:sym typeface="Helvetica"/>
              </a:defRPr>
            </a:pPr>
            <a:r>
              <a:rPr dirty="0" err="1"/>
              <a:t>དོན་གོ་འཕེར་བའི་ཐོག་རྡོ་སྣུམ་འབར་སྲེག་མ་བྱེད་ནས་གློག་སྐྲུན་པ</a:t>
            </a:r>
            <a:r>
              <a:rPr dirty="0"/>
              <a:t>།</a:t>
            </a:r>
            <a:br>
              <a:rPr dirty="0"/>
            </a:br>
            <a:r>
              <a:rPr dirty="0"/>
              <a:t>Produce electricity efficiently without burning fossil fuels</a:t>
            </a:r>
          </a:p>
          <a:p>
            <a:pPr marL="380454" indent="-342900" defTabSz="406400">
              <a:lnSpc>
                <a:spcPct val="120000"/>
              </a:lnSpc>
              <a:spcBef>
                <a:spcPts val="1400"/>
              </a:spcBef>
              <a:buClrTx/>
              <a:buSzPct val="171429"/>
              <a:buFont typeface="Arial"/>
              <a:buChar char="•"/>
              <a:defRPr sz="2240">
                <a:latin typeface="Helvetica"/>
                <a:ea typeface="Helvetica"/>
                <a:cs typeface="Helvetica"/>
                <a:sym typeface="Helvetica"/>
              </a:defRPr>
            </a:pPr>
            <a:r>
              <a:rPr dirty="0" err="1"/>
              <a:t>དོན་གོ་འཕེར་བའི་ཐོག་གློག་བེད་སྤྱོད་བྱེད་པ</a:t>
            </a:r>
            <a:r>
              <a:rPr dirty="0"/>
              <a:t>།</a:t>
            </a:r>
            <a:br>
              <a:rPr dirty="0"/>
            </a:br>
            <a:r>
              <a:rPr dirty="0"/>
              <a:t>Use electricity efficiently</a:t>
            </a:r>
          </a:p>
          <a:p>
            <a:pPr marL="380454" indent="-342900" defTabSz="406400">
              <a:lnSpc>
                <a:spcPct val="120000"/>
              </a:lnSpc>
              <a:spcBef>
                <a:spcPts val="1400"/>
              </a:spcBef>
              <a:buClrTx/>
              <a:buSzPct val="171429"/>
              <a:buFont typeface="Arial"/>
              <a:buChar char="•"/>
              <a:defRPr sz="2240">
                <a:latin typeface="Helvetica"/>
                <a:ea typeface="Helvetica"/>
                <a:cs typeface="Helvetica"/>
                <a:sym typeface="Helvetica"/>
              </a:defRPr>
            </a:pPr>
            <a:r>
              <a:rPr dirty="0" err="1"/>
              <a:t>དོན་གོ་འཕེར་བའི་ཐོག་སྣུམ་འཁོར་བེད་སྤྱོད་བྱེད་པ</a:t>
            </a:r>
            <a:r>
              <a:rPr dirty="0"/>
              <a:t>།</a:t>
            </a:r>
            <a:br>
              <a:rPr dirty="0"/>
            </a:br>
            <a:r>
              <a:rPr dirty="0"/>
              <a:t>Use vehicle efficiency</a:t>
            </a:r>
          </a:p>
          <a:p>
            <a:pPr marL="380454" indent="-342900" defTabSz="406400">
              <a:lnSpc>
                <a:spcPct val="120000"/>
              </a:lnSpc>
              <a:spcBef>
                <a:spcPts val="1400"/>
              </a:spcBef>
              <a:buClrTx/>
              <a:buSzPct val="171429"/>
              <a:buFont typeface="Arial"/>
              <a:buChar char="•"/>
              <a:defRPr sz="2240">
                <a:latin typeface="Helvetica"/>
                <a:ea typeface="Helvetica"/>
                <a:cs typeface="Helvetica"/>
                <a:sym typeface="Helvetica"/>
              </a:defRPr>
            </a:pPr>
            <a:r>
              <a:rPr dirty="0"/>
              <a:t>ཉི་འོད་དང་རླུང་གི་ནུས་པ་བེད་སྤྱོད་བྱེད་པ།</a:t>
            </a:r>
            <a:br>
              <a:rPr dirty="0"/>
            </a:br>
            <a:r>
              <a:rPr dirty="0"/>
              <a:t>Use Solar and Wind Power</a:t>
            </a:r>
          </a:p>
          <a:p>
            <a:pPr marL="380454" indent="-342900" defTabSz="406400">
              <a:lnSpc>
                <a:spcPct val="120000"/>
              </a:lnSpc>
              <a:spcBef>
                <a:spcPts val="1400"/>
              </a:spcBef>
              <a:buClrTx/>
              <a:buSzPct val="171429"/>
              <a:buFont typeface="Arial"/>
              <a:buChar char="•"/>
              <a:defRPr sz="2240">
                <a:latin typeface="Helvetica"/>
                <a:ea typeface="Helvetica"/>
                <a:cs typeface="Helvetica"/>
                <a:sym typeface="Helvetica"/>
              </a:defRPr>
            </a:pPr>
            <a:r>
              <a:rPr dirty="0"/>
              <a:t>བརྒྱུད་ཁྲིད་མི་བྱེད་པའི་ཁང་པ་བཟོ་དགོས།</a:t>
            </a:r>
            <a:br>
              <a:rPr dirty="0"/>
            </a:br>
            <a:r>
              <a:rPr lang="de-CH" dirty="0">
                <a:solidFill>
                  <a:schemeClr val="tx1"/>
                </a:solidFill>
              </a:rPr>
              <a:t>I</a:t>
            </a:r>
            <a:r>
              <a:rPr lang="en-IN" dirty="0">
                <a:solidFill>
                  <a:schemeClr val="tx1"/>
                </a:solidFill>
              </a:rPr>
              <a:t>nsulation</a:t>
            </a:r>
            <a:r>
              <a:rPr dirty="0">
                <a:solidFill>
                  <a:srgbClr val="FF0000"/>
                </a:solidFill>
              </a:rPr>
              <a:t> </a:t>
            </a:r>
            <a:r>
              <a:rPr dirty="0"/>
              <a:t>of houses</a:t>
            </a:r>
          </a:p>
          <a:p>
            <a:pPr marL="380454" indent="-342900" defTabSz="406400">
              <a:lnSpc>
                <a:spcPct val="120000"/>
              </a:lnSpc>
              <a:spcBef>
                <a:spcPts val="1400"/>
              </a:spcBef>
              <a:buClrTx/>
              <a:buSzPct val="171429"/>
              <a:buFont typeface="Arial"/>
              <a:buChar char="•"/>
              <a:defRPr sz="2240">
                <a:latin typeface="Helvetica"/>
                <a:ea typeface="Helvetica"/>
                <a:cs typeface="Helvetica"/>
                <a:sym typeface="Helvetica"/>
              </a:defRPr>
            </a:pPr>
            <a:r>
              <a:rPr dirty="0"/>
              <a:t>བེད་མེད་ལོངས་གཅོད་མ་བྱེད།</a:t>
            </a:r>
            <a:br>
              <a:rPr dirty="0"/>
            </a:br>
            <a:r>
              <a:rPr dirty="0"/>
              <a:t>Reduction of consumes</a:t>
            </a:r>
          </a:p>
        </p:txBody>
      </p:sp>
      <p:sp>
        <p:nvSpPr>
          <p:cNvPr id="751" name="Shape 751"/>
          <p:cNvSpPr/>
          <p:nvPr/>
        </p:nvSpPr>
        <p:spPr>
          <a:xfrm>
            <a:off x="2536354" y="-274889"/>
            <a:ext cx="5130110" cy="12721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50000"/>
              </a:lnSpc>
              <a:tabLst>
                <a:tab pos="838200" algn="l"/>
              </a:tabLst>
              <a:defRPr sz="2800" b="1"/>
            </a:pPr>
            <a:r>
              <a:rPr b="1" dirty="0">
                <a:latin typeface="Monlam Uni OuChan2"/>
                <a:ea typeface="Monlam Uni OuChan2"/>
                <a:cs typeface="Monlam Uni OuChan2"/>
                <a:sym typeface="Monlam Uni OuChan2"/>
              </a:rPr>
              <a:t>ང་ཚོས་གོ་ལ་ཚ་འགྱུར་དེ་ཇི་ལྟར་འགོག་ཐུབ་བམ།   </a:t>
            </a:r>
            <a:r>
              <a:rPr b="1" dirty="0"/>
              <a:t>  </a:t>
            </a:r>
            <a:r>
              <a:rPr dirty="0"/>
              <a:t/>
            </a:r>
            <a:br>
              <a:rPr dirty="0"/>
            </a:br>
            <a:r>
              <a:rPr sz="2400" dirty="0">
                <a:latin typeface="Arial"/>
                <a:ea typeface="Arial"/>
                <a:cs typeface="Arial"/>
                <a:sym typeface="Arial"/>
              </a:rPr>
              <a:t>How can we stop global warming?</a:t>
            </a:r>
          </a:p>
        </p:txBody>
      </p:sp>
      <p:sp>
        <p:nvSpPr>
          <p:cNvPr id="5"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5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1" build="p" bldLvl="5" animBg="1" advAuto="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 name="Shape 75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85</a:t>
            </a:fld>
            <a:endParaRPr/>
          </a:p>
        </p:txBody>
      </p:sp>
      <p:grpSp>
        <p:nvGrpSpPr>
          <p:cNvPr id="760" name="Group 760"/>
          <p:cNvGrpSpPr/>
          <p:nvPr/>
        </p:nvGrpSpPr>
        <p:grpSpPr>
          <a:xfrm>
            <a:off x="3217333" y="1942042"/>
            <a:ext cx="3048001" cy="5269031"/>
            <a:chOff x="0" y="0"/>
            <a:chExt cx="3048000" cy="5269029"/>
          </a:xfrm>
        </p:grpSpPr>
        <p:pic>
          <p:nvPicPr>
            <p:cNvPr id="758" name="image29.jpg" descr="smud"/>
            <p:cNvPicPr>
              <a:picLocks noChangeAspect="1"/>
            </p:cNvPicPr>
            <p:nvPr/>
          </p:nvPicPr>
          <p:blipFill>
            <a:blip r:embed="rId2"/>
            <a:stretch>
              <a:fillRect/>
            </a:stretch>
          </p:blipFill>
          <p:spPr>
            <a:xfrm>
              <a:off x="0" y="0"/>
              <a:ext cx="3048001" cy="4556115"/>
            </a:xfrm>
            <a:prstGeom prst="rect">
              <a:avLst/>
            </a:prstGeom>
            <a:ln w="12700" cap="flat">
              <a:noFill/>
              <a:miter lim="400000"/>
            </a:ln>
            <a:effectLst/>
          </p:spPr>
        </p:pic>
        <p:sp>
          <p:nvSpPr>
            <p:cNvPr id="759" name="Shape 759"/>
            <p:cNvSpPr/>
            <p:nvPr/>
          </p:nvSpPr>
          <p:spPr>
            <a:xfrm>
              <a:off x="490965" y="4748093"/>
              <a:ext cx="2295377"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016000">
                <a:lnSpc>
                  <a:spcPct val="100000"/>
                </a:lnSpc>
                <a:tabLst/>
                <a:defRPr sz="3000">
                  <a:latin typeface="Arial"/>
                  <a:ea typeface="Arial"/>
                  <a:cs typeface="Arial"/>
                  <a:sym typeface="Arial"/>
                </a:defRPr>
              </a:pPr>
              <a:r>
                <a:t>Solar Power</a:t>
              </a:r>
              <a:r>
                <a:rPr>
                  <a:solidFill>
                    <a:srgbClr val="FFFFFF"/>
                  </a:solidFill>
                </a:rPr>
                <a:t> </a:t>
              </a:r>
            </a:p>
          </p:txBody>
        </p:sp>
      </p:grpSp>
      <p:grpSp>
        <p:nvGrpSpPr>
          <p:cNvPr id="763" name="Group 763"/>
          <p:cNvGrpSpPr/>
          <p:nvPr/>
        </p:nvGrpSpPr>
        <p:grpSpPr>
          <a:xfrm>
            <a:off x="84666" y="1905000"/>
            <a:ext cx="2963334" cy="5306073"/>
            <a:chOff x="0" y="0"/>
            <a:chExt cx="2963333" cy="5306072"/>
          </a:xfrm>
        </p:grpSpPr>
        <p:pic>
          <p:nvPicPr>
            <p:cNvPr id="761" name="image28.jpg" descr="wind-farm siw"/>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2963334" cy="4572001"/>
            </a:xfrm>
            <a:prstGeom prst="rect">
              <a:avLst/>
            </a:prstGeom>
            <a:ln w="12700" cap="flat">
              <a:noFill/>
              <a:miter lim="400000"/>
            </a:ln>
            <a:effectLst/>
          </p:spPr>
        </p:pic>
        <p:sp>
          <p:nvSpPr>
            <p:cNvPr id="762" name="Shape 762"/>
            <p:cNvSpPr/>
            <p:nvPr/>
          </p:nvSpPr>
          <p:spPr>
            <a:xfrm>
              <a:off x="488443" y="4785136"/>
              <a:ext cx="2168129"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1016000">
                <a:lnSpc>
                  <a:spcPct val="100000"/>
                </a:lnSpc>
                <a:tabLst/>
                <a:defRPr sz="3000">
                  <a:latin typeface="Arial"/>
                  <a:ea typeface="Arial"/>
                  <a:cs typeface="Arial"/>
                  <a:sym typeface="Arial"/>
                </a:defRPr>
              </a:lvl1pPr>
            </a:lstStyle>
            <a:p>
              <a:r>
                <a:t>Wind Power</a:t>
              </a:r>
            </a:p>
          </p:txBody>
        </p:sp>
      </p:grpSp>
      <p:grpSp>
        <p:nvGrpSpPr>
          <p:cNvPr id="766" name="Group 766"/>
          <p:cNvGrpSpPr/>
          <p:nvPr/>
        </p:nvGrpSpPr>
        <p:grpSpPr>
          <a:xfrm>
            <a:off x="6482291" y="1904999"/>
            <a:ext cx="3593043" cy="5306074"/>
            <a:chOff x="0" y="0"/>
            <a:chExt cx="3593041" cy="5306072"/>
          </a:xfrm>
        </p:grpSpPr>
        <p:pic>
          <p:nvPicPr>
            <p:cNvPr id="764" name="image30.jpeg" descr="Toyota Prius manufacturi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3593042" cy="4572001"/>
            </a:xfrm>
            <a:prstGeom prst="rect">
              <a:avLst/>
            </a:prstGeom>
            <a:ln w="12700" cap="flat">
              <a:noFill/>
              <a:miter lim="400000"/>
            </a:ln>
            <a:effectLst/>
          </p:spPr>
        </p:pic>
        <p:sp>
          <p:nvSpPr>
            <p:cNvPr id="765" name="Shape 765"/>
            <p:cNvSpPr/>
            <p:nvPr/>
          </p:nvSpPr>
          <p:spPr>
            <a:xfrm>
              <a:off x="444186" y="4785136"/>
              <a:ext cx="2711724" cy="520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1016000">
                <a:lnSpc>
                  <a:spcPct val="100000"/>
                </a:lnSpc>
                <a:tabLst/>
                <a:defRPr sz="3000">
                  <a:latin typeface="Arial"/>
                  <a:ea typeface="Arial"/>
                  <a:cs typeface="Arial"/>
                  <a:sym typeface="Arial"/>
                </a:defRPr>
              </a:pPr>
              <a:r>
                <a:t>Fuel-Efficiency</a:t>
              </a:r>
              <a:r>
                <a:rPr>
                  <a:solidFill>
                    <a:srgbClr val="FFFFFF"/>
                  </a:solidFill>
                </a:rPr>
                <a:t> </a:t>
              </a:r>
            </a:p>
          </p:txBody>
        </p:sp>
      </p:grpSp>
      <p:sp>
        <p:nvSpPr>
          <p:cNvPr id="767" name="Shape 767"/>
          <p:cNvSpPr/>
          <p:nvPr/>
        </p:nvSpPr>
        <p:spPr>
          <a:xfrm>
            <a:off x="444742" y="127121"/>
            <a:ext cx="9313335" cy="533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nSpc>
                <a:spcPct val="100000"/>
              </a:lnSpc>
              <a:tabLst/>
              <a:defRPr sz="2800">
                <a:latin typeface="Monlam Uni OuChan2"/>
                <a:ea typeface="Monlam Uni OuChan2"/>
                <a:cs typeface="Monlam Uni OuChan2"/>
                <a:sym typeface="Monlam Uni OuChan2"/>
              </a:defRPr>
            </a:lvl1pPr>
          </a:lstStyle>
          <a:p>
            <a:r>
              <a:rPr b="1" dirty="0"/>
              <a:t>ང་ཚོས་དུ་རླངས་སྙིགས་ཐོན་ཉུང་དུ་གཏོང་བར་ད་ལྟ་གང་བྱེད་དོགོས་ཀྱི་ཡོད</a:t>
            </a:r>
            <a:r>
              <a:rPr lang="bo-CN" b="1" dirty="0">
                <a:solidFill>
                  <a:schemeClr val="tx1"/>
                </a:solidFill>
              </a:rPr>
              <a:t>་དམ</a:t>
            </a:r>
            <a:r>
              <a:rPr b="1" dirty="0">
                <a:solidFill>
                  <a:schemeClr val="tx1"/>
                </a:solidFill>
              </a:rPr>
              <a:t>།</a:t>
            </a:r>
          </a:p>
        </p:txBody>
      </p:sp>
      <p:sp>
        <p:nvSpPr>
          <p:cNvPr id="768" name="Shape 768"/>
          <p:cNvSpPr/>
          <p:nvPr/>
        </p:nvSpPr>
        <p:spPr>
          <a:xfrm>
            <a:off x="1637516" y="826622"/>
            <a:ext cx="6826188" cy="4633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2800"/>
              </a:lnSpc>
              <a:tabLst>
                <a:tab pos="838200" algn="l"/>
              </a:tabLst>
              <a:defRPr sz="2400">
                <a:latin typeface="Arial"/>
                <a:ea typeface="Arial"/>
                <a:cs typeface="Arial"/>
                <a:sym typeface="Arial"/>
              </a:defRPr>
            </a:lvl1pPr>
          </a:lstStyle>
          <a:p>
            <a:r>
              <a:rPr dirty="0"/>
              <a:t>What’s being </a:t>
            </a:r>
            <a:r>
              <a:rPr lang="de-CH" dirty="0" err="1"/>
              <a:t>done</a:t>
            </a:r>
            <a:r>
              <a:rPr lang="en-IN" dirty="0">
                <a:solidFill>
                  <a:srgbClr val="FF0000"/>
                </a:solidFill>
              </a:rPr>
              <a:t> </a:t>
            </a:r>
            <a:r>
              <a:rPr dirty="0"/>
              <a:t>now to reduce our emissions?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0" grpId="2" animBg="1" advAuto="0"/>
      <p:bldP spid="763" grpId="1" animBg="1" advAuto="0"/>
      <p:bldP spid="766" grpId="3" animBg="1" advAuto="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0" name="Shape 770"/>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86</a:t>
            </a:fld>
            <a:endParaRPr/>
          </a:p>
        </p:txBody>
      </p:sp>
      <p:sp>
        <p:nvSpPr>
          <p:cNvPr id="771" name="Shape 771"/>
          <p:cNvSpPr>
            <a:spLocks noGrp="1"/>
          </p:cNvSpPr>
          <p:nvPr>
            <p:ph type="body" sz="half" idx="4294967295"/>
          </p:nvPr>
        </p:nvSpPr>
        <p:spPr>
          <a:xfrm>
            <a:off x="590346" y="4528625"/>
            <a:ext cx="9531635" cy="2204088"/>
          </a:xfrm>
          <a:prstGeom prst="rect">
            <a:avLst/>
          </a:prstGeom>
        </p:spPr>
        <p:txBody>
          <a:bodyPr>
            <a:normAutofit lnSpcReduction="10000"/>
          </a:bodyPr>
          <a:lstStyle/>
          <a:p>
            <a:pPr marL="8254" indent="-8254" defTabSz="457200">
              <a:lnSpc>
                <a:spcPct val="150000"/>
              </a:lnSpc>
              <a:spcBef>
                <a:spcPts val="0"/>
              </a:spcBef>
              <a:buClrTx/>
              <a:buSzTx/>
              <a:buFontTx/>
              <a:buNone/>
              <a:defRPr sz="2800"/>
            </a:pPr>
            <a:r>
              <a:rPr dirty="0" err="1">
                <a:latin typeface="Monlam Uni OuChan2"/>
                <a:ea typeface="Monlam Uni OuChan2"/>
                <a:cs typeface="Monlam Uni OuChan2"/>
                <a:sym typeface="Monlam Uni OuChan2"/>
              </a:rPr>
              <a:t>གཟུགས་པོ་མགྱོགས་ཏུ་ཁྲུས</a:t>
            </a:r>
            <a:r>
              <a:rPr dirty="0">
                <a:latin typeface="Monlam Uni OuChan2"/>
                <a:ea typeface="Monlam Uni OuChan2"/>
                <a:cs typeface="Monlam Uni OuChan2"/>
                <a:sym typeface="Monlam Uni OuChan2"/>
              </a:rPr>
              <a:t>།</a:t>
            </a:r>
            <a:br>
              <a:rPr dirty="0">
                <a:latin typeface="Monlam Uni OuChan2"/>
                <a:ea typeface="Monlam Uni OuChan2"/>
                <a:cs typeface="Monlam Uni OuChan2"/>
                <a:sym typeface="Monlam Uni OuChan2"/>
              </a:rPr>
            </a:br>
            <a:r>
              <a:rPr dirty="0" err="1">
                <a:latin typeface="Monlam Uni OuChan2"/>
                <a:ea typeface="Monlam Uni OuChan2"/>
                <a:cs typeface="Monlam Uni OuChan2"/>
                <a:sym typeface="Monlam Uni OuChan2"/>
              </a:rPr>
              <a:t>ཆུ་ཚ་པོ་བཟོ་སྐབས་ནུས་པ་བེད་སྤྱོད་བྱེད་ཀྱི་ཡོད</a:t>
            </a:r>
            <a:r>
              <a:rPr dirty="0">
                <a:latin typeface="Monlam Uni OuChan2"/>
                <a:ea typeface="Monlam Uni OuChan2"/>
                <a:cs typeface="Monlam Uni OuChan2"/>
                <a:sym typeface="Monlam Uni OuChan2"/>
              </a:rPr>
              <a:t>།         </a:t>
            </a:r>
            <a:r>
              <a:rPr dirty="0">
                <a:latin typeface="Helvetica"/>
                <a:ea typeface="Helvetica"/>
                <a:cs typeface="Helvetica"/>
                <a:sym typeface="Helvetica"/>
              </a:rPr>
              <a:t>   </a:t>
            </a:r>
            <a:endParaRPr sz="2400" dirty="0"/>
          </a:p>
          <a:p>
            <a:pPr marL="22079" indent="-22079">
              <a:lnSpc>
                <a:spcPct val="220000"/>
              </a:lnSpc>
              <a:buSzTx/>
              <a:buNone/>
              <a:defRPr sz="2400">
                <a:latin typeface="Arial"/>
                <a:ea typeface="Arial"/>
                <a:cs typeface="Arial"/>
                <a:sym typeface="Arial"/>
              </a:defRPr>
            </a:pPr>
            <a:r>
              <a:rPr dirty="0"/>
              <a:t>Take shorter showers. Heating water uses energy</a:t>
            </a:r>
          </a:p>
        </p:txBody>
      </p:sp>
      <p:pic>
        <p:nvPicPr>
          <p:cNvPr id="772" name="image33.pdf" descr="j035118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28143" y="4704274"/>
            <a:ext cx="657932" cy="1573390"/>
          </a:xfrm>
          <a:prstGeom prst="rect">
            <a:avLst/>
          </a:prstGeom>
          <a:ln w="12700">
            <a:miter lim="400000"/>
          </a:ln>
        </p:spPr>
      </p:pic>
      <p:sp>
        <p:nvSpPr>
          <p:cNvPr id="773" name="Shape 773"/>
          <p:cNvSpPr/>
          <p:nvPr/>
        </p:nvSpPr>
        <p:spPr>
          <a:xfrm>
            <a:off x="3123980" y="-231398"/>
            <a:ext cx="3853258" cy="136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pPr>
            <a:r>
              <a:rPr b="1" dirty="0"/>
              <a:t>བྱེད་ཕྱོགས་ལས་སླ་པོ་རིགས།</a:t>
            </a:r>
            <a:r>
              <a:rPr dirty="0"/>
              <a:t/>
            </a:r>
            <a:br>
              <a:rPr dirty="0"/>
            </a:br>
            <a:r>
              <a:rPr sz="2400" b="1" dirty="0">
                <a:latin typeface="Arial"/>
                <a:ea typeface="Arial"/>
                <a:cs typeface="Arial"/>
                <a:sym typeface="Arial"/>
              </a:rPr>
              <a:t>Simple Things to Do</a:t>
            </a:r>
          </a:p>
        </p:txBody>
      </p:sp>
      <p:grpSp>
        <p:nvGrpSpPr>
          <p:cNvPr id="776" name="Group 776"/>
          <p:cNvGrpSpPr/>
          <p:nvPr/>
        </p:nvGrpSpPr>
        <p:grpSpPr>
          <a:xfrm>
            <a:off x="590345" y="1965452"/>
            <a:ext cx="9271185" cy="1995418"/>
            <a:chOff x="0" y="115838"/>
            <a:chExt cx="9271183" cy="1995417"/>
          </a:xfrm>
        </p:grpSpPr>
        <p:pic>
          <p:nvPicPr>
            <p:cNvPr id="774" name="image32.pdf" descr="j019538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08779" y="519997"/>
              <a:ext cx="1162404" cy="1187099"/>
            </a:xfrm>
            <a:prstGeom prst="rect">
              <a:avLst/>
            </a:prstGeom>
            <a:ln w="12700" cap="flat">
              <a:noFill/>
              <a:miter lim="400000"/>
            </a:ln>
            <a:effectLst/>
          </p:spPr>
        </p:pic>
        <p:sp>
          <p:nvSpPr>
            <p:cNvPr id="775" name="Shape 775"/>
            <p:cNvSpPr/>
            <p:nvPr/>
          </p:nvSpPr>
          <p:spPr>
            <a:xfrm>
              <a:off x="0" y="115838"/>
              <a:ext cx="7980664" cy="1995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8889" indent="-8889" algn="l">
                <a:lnSpc>
                  <a:spcPct val="150000"/>
                </a:lnSpc>
                <a:tabLst/>
                <a:defRPr sz="2800">
                  <a:latin typeface="Monlam Uni OuChan2"/>
                  <a:ea typeface="Monlam Uni OuChan2"/>
                  <a:cs typeface="Monlam Uni OuChan2"/>
                  <a:sym typeface="Monlam Uni OuChan2"/>
                </a:defRPr>
              </a:pPr>
              <a:r>
                <a:rPr dirty="0"/>
                <a:t>ཁྱེད་ཀྱི་གློག་ཀླད་དང་གཟུགས་མཐོང་རླུང་འཕྲིན་བེད་སྤྱོད་མི་བྱེད་པའི་ </a:t>
              </a:r>
            </a:p>
            <a:p>
              <a:pPr marL="76200" indent="-8889" algn="l">
                <a:lnSpc>
                  <a:spcPct val="150000"/>
                </a:lnSpc>
                <a:tabLst/>
                <a:defRPr sz="2800">
                  <a:latin typeface="Monlam Uni OuChan2"/>
                  <a:ea typeface="Monlam Uni OuChan2"/>
                  <a:cs typeface="Monlam Uni OuChan2"/>
                  <a:sym typeface="Monlam Uni OuChan2"/>
                </a:defRPr>
              </a:pPr>
              <a:r>
                <a:rPr dirty="0" err="1"/>
                <a:t>སྐབས་སུ་ཁ་རྒྱོབ</a:t>
              </a:r>
              <a:r>
                <a:rPr dirty="0"/>
                <a:t>།</a:t>
              </a:r>
              <a:endParaRPr sz="3600" dirty="0"/>
            </a:p>
            <a:p>
              <a:pPr marL="76200" indent="-8616" algn="l" defTabSz="1016000">
                <a:lnSpc>
                  <a:spcPct val="150000"/>
                </a:lnSpc>
                <a:spcBef>
                  <a:spcPts val="600"/>
                </a:spcBef>
                <a:buClr>
                  <a:srgbClr val="FE8637"/>
                </a:buClr>
                <a:buFont typeface="Wingdings"/>
                <a:tabLst/>
                <a:defRPr sz="2400">
                  <a:latin typeface="Arial"/>
                  <a:ea typeface="Arial"/>
                  <a:cs typeface="Arial"/>
                  <a:sym typeface="Arial"/>
                </a:defRPr>
              </a:pPr>
              <a:r>
                <a:rPr dirty="0"/>
                <a:t>Turn off your computer or the TV when you’re not using it</a:t>
              </a:r>
            </a:p>
          </p:txBody>
        </p:sp>
      </p:grpSp>
      <p:sp>
        <p:nvSpPr>
          <p:cNvPr id="9"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771">
                                            <p:bg/>
                                          </p:spTgt>
                                        </p:tgtEl>
                                        <p:attrNameLst>
                                          <p:attrName>style.visibility</p:attrName>
                                        </p:attrNameLst>
                                      </p:cBhvr>
                                      <p:to>
                                        <p:strVal val="visible"/>
                                      </p:to>
                                    </p:set>
                                  </p:childTnLst>
                                </p:cTn>
                              </p:par>
                              <p:par>
                                <p:cTn id="14" presetID="1" presetClass="entr" presetSubtype="0" fill="hold" grpId="3" nodeType="withEffect">
                                  <p:stCondLst>
                                    <p:cond delay="0"/>
                                  </p:stCondLst>
                                  <p:iterate>
                                    <p:tmAbs val="0"/>
                                  </p:iterate>
                                  <p:childTnLst>
                                    <p:set>
                                      <p:cBhvr>
                                        <p:cTn id="15" fill="hold"/>
                                        <p:tgtEl>
                                          <p:spTgt spid="771">
                                            <p:txEl>
                                              <p:pRg st="0" end="0"/>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3" nodeType="afterEffect">
                                  <p:stCondLst>
                                    <p:cond delay="0"/>
                                  </p:stCondLst>
                                  <p:iterate>
                                    <p:tmAbs val="0"/>
                                  </p:iterate>
                                  <p:childTnLst>
                                    <p:set>
                                      <p:cBhvr>
                                        <p:cTn id="18" fill="hold"/>
                                        <p:tgtEl>
                                          <p:spTgt spid="7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 grpId="3" build="p" animBg="1" advAuto="0"/>
      <p:bldP spid="772" grpId="2" animBg="1" advAuto="0"/>
      <p:bldP spid="776"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 name="Shape 778"/>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87</a:t>
            </a:fld>
            <a:endParaRPr/>
          </a:p>
        </p:txBody>
      </p:sp>
      <p:grpSp>
        <p:nvGrpSpPr>
          <p:cNvPr id="781" name="Group 781"/>
          <p:cNvGrpSpPr/>
          <p:nvPr/>
        </p:nvGrpSpPr>
        <p:grpSpPr>
          <a:xfrm>
            <a:off x="414350" y="4533545"/>
            <a:ext cx="9074755" cy="1432703"/>
            <a:chOff x="-15558" y="-65345"/>
            <a:chExt cx="9074754" cy="1432701"/>
          </a:xfrm>
        </p:grpSpPr>
        <p:sp>
          <p:nvSpPr>
            <p:cNvPr id="779" name="Shape 779"/>
            <p:cNvSpPr/>
            <p:nvPr/>
          </p:nvSpPr>
          <p:spPr>
            <a:xfrm>
              <a:off x="-15559" y="-65346"/>
              <a:ext cx="8974667" cy="12701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l" defTabSz="1016000">
                <a:lnSpc>
                  <a:spcPct val="150000"/>
                </a:lnSpc>
                <a:tabLst/>
                <a:defRPr sz="3400">
                  <a:latin typeface="Arial"/>
                  <a:ea typeface="Arial"/>
                  <a:cs typeface="Arial"/>
                  <a:sym typeface="Arial"/>
                </a:defRPr>
              </a:pPr>
              <a:r>
                <a:rPr sz="2800" dirty="0">
                  <a:latin typeface="Monlam Uni OuChan2"/>
                  <a:ea typeface="Monlam Uni OuChan2"/>
                  <a:cs typeface="Monlam Uni OuChan2"/>
                  <a:sym typeface="Monlam Uni OuChan2"/>
                </a:rPr>
                <a:t>ཤག་ནས་ཕྱི་ལོག་ཕེབས་དུས་གློག་གསོད།</a:t>
              </a:r>
              <a:r>
                <a:rPr dirty="0">
                  <a:latin typeface="Monlam Uni OuChan2"/>
                  <a:ea typeface="Monlam Uni OuChan2"/>
                  <a:cs typeface="Monlam Uni OuChan2"/>
                  <a:sym typeface="Monlam Uni OuChan2"/>
                </a:rPr>
                <a:t/>
              </a:r>
              <a:br>
                <a:rPr dirty="0">
                  <a:latin typeface="Monlam Uni OuChan2"/>
                  <a:ea typeface="Monlam Uni OuChan2"/>
                  <a:cs typeface="Monlam Uni OuChan2"/>
                  <a:sym typeface="Monlam Uni OuChan2"/>
                </a:rPr>
              </a:br>
              <a:r>
                <a:rPr sz="2400" dirty="0"/>
                <a:t>Turn off the lights when you leave a room</a:t>
              </a:r>
            </a:p>
          </p:txBody>
        </p:sp>
        <p:pic>
          <p:nvPicPr>
            <p:cNvPr id="780" name="image34.gif" descr="j0283501"/>
            <p:cNvPicPr>
              <a:picLocks/>
            </p:cNvPicPr>
            <p:nvPr/>
          </p:nvPicPr>
          <p:blipFill>
            <a:blip r:embed="rId2"/>
            <a:stretch>
              <a:fillRect/>
            </a:stretch>
          </p:blipFill>
          <p:spPr>
            <a:xfrm>
              <a:off x="7789195" y="132633"/>
              <a:ext cx="1270001" cy="1234723"/>
            </a:xfrm>
            <a:prstGeom prst="rect">
              <a:avLst/>
            </a:prstGeom>
            <a:ln w="12700" cap="flat">
              <a:noFill/>
              <a:miter lim="400000"/>
            </a:ln>
            <a:effectLst/>
          </p:spPr>
        </p:pic>
      </p:grpSp>
      <p:grpSp>
        <p:nvGrpSpPr>
          <p:cNvPr id="784" name="Group 784"/>
          <p:cNvGrpSpPr/>
          <p:nvPr/>
        </p:nvGrpSpPr>
        <p:grpSpPr>
          <a:xfrm>
            <a:off x="427659" y="1949177"/>
            <a:ext cx="9048137" cy="1450095"/>
            <a:chOff x="0" y="128028"/>
            <a:chExt cx="9048135" cy="1450094"/>
          </a:xfrm>
        </p:grpSpPr>
        <p:pic>
          <p:nvPicPr>
            <p:cNvPr id="782" name="image36.pdf" descr="j035238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2801" y="410427"/>
              <a:ext cx="1185334" cy="1167695"/>
            </a:xfrm>
            <a:prstGeom prst="rect">
              <a:avLst/>
            </a:prstGeom>
            <a:ln w="12700" cap="flat">
              <a:noFill/>
              <a:miter lim="400000"/>
            </a:ln>
            <a:effectLst/>
          </p:spPr>
        </p:pic>
        <p:sp>
          <p:nvSpPr>
            <p:cNvPr id="783" name="Shape 783"/>
            <p:cNvSpPr/>
            <p:nvPr/>
          </p:nvSpPr>
          <p:spPr>
            <a:xfrm>
              <a:off x="0" y="128028"/>
              <a:ext cx="7955100" cy="1374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lnSpc>
                  <a:spcPct val="150000"/>
                </a:lnSpc>
                <a:tabLst/>
                <a:defRPr sz="2800">
                  <a:latin typeface="Monlam Uni OuChan2"/>
                  <a:ea typeface="Monlam Uni OuChan2"/>
                  <a:cs typeface="Monlam Uni OuChan2"/>
                  <a:sym typeface="Monlam Uni OuChan2"/>
                </a:defRPr>
              </a:pPr>
              <a:r>
                <a:rPr dirty="0"/>
                <a:t>སྒོ་རས་དང་སྒྲིབ་གཡོག ཡོལ་བ་བཅས་གོགས་ནས་སྡོད་གནས་བསིལ་པོ་ཉོར།</a:t>
              </a:r>
            </a:p>
            <a:p>
              <a:pPr algn="l" defTabSz="1016000">
                <a:lnSpc>
                  <a:spcPct val="150000"/>
                </a:lnSpc>
                <a:spcBef>
                  <a:spcPts val="800"/>
                </a:spcBef>
                <a:tabLst/>
                <a:defRPr sz="2400">
                  <a:latin typeface="Arial"/>
                  <a:ea typeface="Arial"/>
                  <a:cs typeface="Arial"/>
                  <a:sym typeface="Arial"/>
                </a:defRPr>
              </a:pPr>
              <a:r>
                <a:rPr dirty="0"/>
                <a:t>Keep rooms cool by closing the blinds, shades or curtains</a:t>
              </a:r>
            </a:p>
          </p:txBody>
        </p:sp>
      </p:grpSp>
      <p:sp>
        <p:nvSpPr>
          <p:cNvPr id="10" name="Shape 773"/>
          <p:cNvSpPr/>
          <p:nvPr/>
        </p:nvSpPr>
        <p:spPr>
          <a:xfrm>
            <a:off x="3123980" y="-231398"/>
            <a:ext cx="3853258" cy="136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pPr>
            <a:r>
              <a:rPr b="1" dirty="0"/>
              <a:t>བྱེད་ཕྱོགས་ལས་སླ་པོ་རིགས།</a:t>
            </a:r>
            <a:r>
              <a:rPr dirty="0"/>
              <a:t/>
            </a:r>
            <a:br>
              <a:rPr dirty="0"/>
            </a:br>
            <a:r>
              <a:rPr sz="2400" b="1" dirty="0">
                <a:latin typeface="Arial"/>
                <a:ea typeface="Arial"/>
                <a:cs typeface="Arial"/>
                <a:sym typeface="Arial"/>
              </a:rPr>
              <a:t>Simple Things to Do</a:t>
            </a:r>
          </a:p>
        </p:txBody>
      </p:sp>
      <p:sp>
        <p:nvSpPr>
          <p:cNvPr id="11"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7" name="Shape 787"/>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88</a:t>
            </a:fld>
            <a:endParaRPr/>
          </a:p>
        </p:txBody>
      </p:sp>
      <p:pic>
        <p:nvPicPr>
          <p:cNvPr id="788" name="image37.jpg" descr="CompactFluorescentLightBulb"/>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969005" y="3373390"/>
            <a:ext cx="1793877" cy="2989774"/>
          </a:xfrm>
          <a:prstGeom prst="rect">
            <a:avLst/>
          </a:prstGeom>
          <a:ln w="12700">
            <a:miter lim="400000"/>
          </a:ln>
        </p:spPr>
      </p:pic>
      <p:sp>
        <p:nvSpPr>
          <p:cNvPr id="789" name="Shape 789"/>
          <p:cNvSpPr/>
          <p:nvPr/>
        </p:nvSpPr>
        <p:spPr>
          <a:xfrm>
            <a:off x="997200" y="1694085"/>
            <a:ext cx="2012158" cy="1374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00000"/>
              </a:lnSpc>
              <a:tabLst/>
              <a:defRPr sz="2800">
                <a:latin typeface="Monlam Uni OuChan2"/>
                <a:ea typeface="Monlam Uni OuChan2"/>
                <a:cs typeface="Monlam Uni OuChan2"/>
                <a:sym typeface="Monlam Uni OuChan2"/>
              </a:defRPr>
            </a:pPr>
            <a:r>
              <a:t>ཚ་འོད་ཤེལ་ཏོག </a:t>
            </a:r>
          </a:p>
          <a:p>
            <a:pPr defTabSz="1016000">
              <a:lnSpc>
                <a:spcPct val="100000"/>
              </a:lnSpc>
              <a:tabLst/>
              <a:defRPr sz="2400">
                <a:latin typeface="Arial"/>
                <a:ea typeface="Arial"/>
                <a:cs typeface="Arial"/>
                <a:sym typeface="Arial"/>
              </a:defRPr>
            </a:pPr>
            <a:r>
              <a:t>Incandescent </a:t>
            </a:r>
            <a:br/>
            <a:r>
              <a:t>bulb</a:t>
            </a:r>
          </a:p>
        </p:txBody>
      </p:sp>
      <p:sp>
        <p:nvSpPr>
          <p:cNvPr id="790" name="Shape 790"/>
          <p:cNvSpPr/>
          <p:nvPr/>
        </p:nvSpPr>
        <p:spPr>
          <a:xfrm>
            <a:off x="4672854" y="1694085"/>
            <a:ext cx="2386179" cy="1374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00000"/>
              </a:lnSpc>
              <a:tabLst/>
              <a:defRPr sz="2800">
                <a:latin typeface="Monlam Uni OuChan2"/>
                <a:ea typeface="Monlam Uni OuChan2"/>
                <a:cs typeface="Monlam Uni OuChan2"/>
                <a:sym typeface="Monlam Uni OuChan2"/>
              </a:defRPr>
            </a:pPr>
            <a:r>
              <a:t>ཐད་འཚེར་གློག་སྒྲོན།</a:t>
            </a:r>
          </a:p>
          <a:p>
            <a:pPr defTabSz="1016000">
              <a:lnSpc>
                <a:spcPct val="100000"/>
              </a:lnSpc>
              <a:tabLst/>
              <a:defRPr sz="2400">
                <a:latin typeface="Arial"/>
                <a:ea typeface="Arial"/>
                <a:cs typeface="Arial"/>
                <a:sym typeface="Arial"/>
              </a:defRPr>
            </a:pPr>
            <a:r>
              <a:t>Fluorescent Lamps</a:t>
            </a:r>
          </a:p>
        </p:txBody>
      </p:sp>
      <p:pic>
        <p:nvPicPr>
          <p:cNvPr id="791" name="image38.jpg" descr="C:\Users\A300\Desktop\global warming collections\bulb.jpg"/>
          <p:cNvPicPr>
            <a:picLocks noChangeAspect="1"/>
          </p:cNvPicPr>
          <p:nvPr/>
        </p:nvPicPr>
        <p:blipFill>
          <a:blip r:embed="rId3"/>
          <a:stretch>
            <a:fillRect/>
          </a:stretch>
        </p:blipFill>
        <p:spPr>
          <a:xfrm>
            <a:off x="1156612" y="3471333"/>
            <a:ext cx="1693334" cy="2804584"/>
          </a:xfrm>
          <a:prstGeom prst="rect">
            <a:avLst/>
          </a:prstGeom>
          <a:ln w="12700">
            <a:miter lim="400000"/>
          </a:ln>
        </p:spPr>
      </p:pic>
      <p:sp>
        <p:nvSpPr>
          <p:cNvPr id="792" name="Shape 792"/>
          <p:cNvSpPr/>
          <p:nvPr/>
        </p:nvSpPr>
        <p:spPr>
          <a:xfrm>
            <a:off x="733279" y="3640666"/>
            <a:ext cx="2540000" cy="2455335"/>
          </a:xfrm>
          <a:prstGeom prst="line">
            <a:avLst/>
          </a:prstGeom>
          <a:ln w="50800">
            <a:solidFill>
              <a:srgbClr val="FF0000"/>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sp>
        <p:nvSpPr>
          <p:cNvPr id="793" name="Shape 793"/>
          <p:cNvSpPr/>
          <p:nvPr/>
        </p:nvSpPr>
        <p:spPr>
          <a:xfrm flipH="1">
            <a:off x="479279" y="3809999"/>
            <a:ext cx="2624667" cy="2201335"/>
          </a:xfrm>
          <a:prstGeom prst="line">
            <a:avLst/>
          </a:prstGeom>
          <a:ln w="50800">
            <a:solidFill>
              <a:srgbClr val="FF0000"/>
            </a:solidFill>
          </a:ln>
        </p:spPr>
        <p:txBody>
          <a:bodyPr lIns="50800" tIns="50800" rIns="50800" bIns="50800"/>
          <a:lstStyle/>
          <a:p>
            <a:pPr algn="l" defTabSz="1016000">
              <a:lnSpc>
                <a:spcPct val="110000"/>
              </a:lnSpc>
              <a:spcBef>
                <a:spcPts val="800"/>
              </a:spcBef>
              <a:tabLst/>
              <a:defRPr sz="3400">
                <a:latin typeface="Century Schoolbook"/>
                <a:ea typeface="Century Schoolbook"/>
                <a:cs typeface="Century Schoolbook"/>
                <a:sym typeface="Century Schoolbook"/>
              </a:defRPr>
            </a:pPr>
            <a:endParaRPr/>
          </a:p>
        </p:txBody>
      </p:sp>
      <p:pic>
        <p:nvPicPr>
          <p:cNvPr id="794" name="past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2783">
            <a:off x="7035617" y="3676448"/>
            <a:ext cx="2975389" cy="2383771"/>
          </a:xfrm>
          <a:prstGeom prst="rect">
            <a:avLst/>
          </a:prstGeom>
          <a:ln w="12700">
            <a:miter lim="400000"/>
          </a:ln>
        </p:spPr>
      </p:pic>
      <p:sp>
        <p:nvSpPr>
          <p:cNvPr id="795" name="Shape 795"/>
          <p:cNvSpPr/>
          <p:nvPr/>
        </p:nvSpPr>
        <p:spPr>
          <a:xfrm>
            <a:off x="7330222" y="1694085"/>
            <a:ext cx="2386179" cy="13743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00000"/>
              </a:lnSpc>
              <a:tabLst/>
              <a:defRPr sz="2800">
                <a:latin typeface="Monlam Uni OuChan2"/>
                <a:ea typeface="Monlam Uni OuChan2"/>
                <a:cs typeface="Monlam Uni OuChan2"/>
                <a:sym typeface="Monlam Uni OuChan2"/>
              </a:defRPr>
            </a:pPr>
            <a:r>
              <a:t>ཨེལ་ཨི་ཌི་གློག་སྒྲོན།</a:t>
            </a:r>
          </a:p>
          <a:p>
            <a:pPr defTabSz="1016000">
              <a:lnSpc>
                <a:spcPct val="100000"/>
              </a:lnSpc>
              <a:tabLst/>
              <a:defRPr sz="2400">
                <a:latin typeface="Arial"/>
                <a:ea typeface="Arial"/>
                <a:cs typeface="Arial"/>
                <a:sym typeface="Arial"/>
              </a:defRPr>
            </a:pPr>
            <a:r>
              <a:t>LED </a:t>
            </a:r>
            <a:br/>
            <a:r>
              <a:t>Lamps</a:t>
            </a:r>
          </a:p>
        </p:txBody>
      </p:sp>
      <p:sp>
        <p:nvSpPr>
          <p:cNvPr id="796" name="Shape 796"/>
          <p:cNvSpPr/>
          <p:nvPr/>
        </p:nvSpPr>
        <p:spPr>
          <a:xfrm>
            <a:off x="3616656" y="4436533"/>
            <a:ext cx="855961"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ts val="6000"/>
              </a:lnSpc>
              <a:tabLst>
                <a:tab pos="838200" algn="l"/>
              </a:tabLst>
              <a:defRPr sz="5000" b="1"/>
            </a:lvl1pPr>
          </a:lstStyle>
          <a:p>
            <a:r>
              <a:t>=&gt;</a:t>
            </a:r>
          </a:p>
        </p:txBody>
      </p:sp>
      <p:sp>
        <p:nvSpPr>
          <p:cNvPr id="13" name="Shape 773"/>
          <p:cNvSpPr/>
          <p:nvPr/>
        </p:nvSpPr>
        <p:spPr>
          <a:xfrm>
            <a:off x="3123980" y="-231398"/>
            <a:ext cx="3853258" cy="136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pPr>
            <a:r>
              <a:rPr dirty="0"/>
              <a:t>བྱེད་ཕྱོགས་ལས་སླ་པོ་རིགས།</a:t>
            </a:r>
            <a:br>
              <a:rPr dirty="0"/>
            </a:br>
            <a:r>
              <a:rPr sz="2400" b="1" dirty="0">
                <a:latin typeface="Arial"/>
                <a:ea typeface="Arial"/>
                <a:cs typeface="Arial"/>
                <a:sym typeface="Arial"/>
              </a:rPr>
              <a:t>Simple Things to Do</a:t>
            </a:r>
          </a:p>
        </p:txBody>
      </p:sp>
    </p:spTree>
  </p:cSld>
  <p:clrMapOvr>
    <a:masterClrMapping/>
  </p:clrMapOvr>
  <p:transition xmlns:p14="http://schemas.microsoft.com/office/powerpoint/2010/mai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89</a:t>
            </a:fld>
            <a:endParaRPr/>
          </a:p>
        </p:txBody>
      </p:sp>
      <p:sp>
        <p:nvSpPr>
          <p:cNvPr id="800" name="Shape 800"/>
          <p:cNvSpPr>
            <a:spLocks noGrp="1"/>
          </p:cNvSpPr>
          <p:nvPr>
            <p:ph type="body" sz="half" idx="4294967295"/>
          </p:nvPr>
        </p:nvSpPr>
        <p:spPr>
          <a:xfrm>
            <a:off x="533621" y="1697222"/>
            <a:ext cx="8974668" cy="1739551"/>
          </a:xfrm>
          <a:prstGeom prst="rect">
            <a:avLst/>
          </a:prstGeom>
        </p:spPr>
        <p:txBody>
          <a:bodyPr/>
          <a:lstStyle/>
          <a:p>
            <a:pPr marL="0" indent="4846">
              <a:lnSpc>
                <a:spcPct val="108000"/>
              </a:lnSpc>
              <a:buSzTx/>
              <a:buNone/>
              <a:defRPr sz="3200">
                <a:latin typeface="Helvetica"/>
                <a:ea typeface="Helvetica"/>
                <a:cs typeface="Helvetica"/>
                <a:sym typeface="Helvetica"/>
              </a:defRPr>
            </a:pPr>
            <a:r>
              <a:rPr sz="2800">
                <a:latin typeface="Monlam Uni OuChan2"/>
                <a:ea typeface="Monlam Uni OuChan2"/>
                <a:cs typeface="Monlam Uni OuChan2"/>
                <a:sym typeface="Monlam Uni OuChan2"/>
              </a:rPr>
              <a:t>བགྲོད་རྒྱང་ཐུང་བར་སྣུམ་འཁོར་བསྐྱོད་པ་ལས་གོམ་པ་རྒྱོབ།  </a:t>
            </a:r>
            <a:r>
              <a:t>  </a:t>
            </a:r>
          </a:p>
          <a:p>
            <a:pPr marL="0" indent="4846">
              <a:lnSpc>
                <a:spcPct val="135000"/>
              </a:lnSpc>
              <a:buSzTx/>
              <a:buNone/>
              <a:defRPr sz="2400">
                <a:latin typeface="Arial"/>
                <a:ea typeface="Arial"/>
                <a:cs typeface="Arial"/>
                <a:sym typeface="Arial"/>
              </a:defRPr>
            </a:pPr>
            <a:r>
              <a:t>Walk short distances instead of asking for a ride in the car.</a:t>
            </a:r>
          </a:p>
        </p:txBody>
      </p:sp>
      <p:pic>
        <p:nvPicPr>
          <p:cNvPr id="801" name="image44.gif" descr="j0236383"/>
          <p:cNvPicPr>
            <a:picLocks/>
          </p:cNvPicPr>
          <p:nvPr/>
        </p:nvPicPr>
        <p:blipFill>
          <a:blip r:embed="rId2"/>
          <a:stretch>
            <a:fillRect/>
          </a:stretch>
        </p:blipFill>
        <p:spPr>
          <a:xfrm>
            <a:off x="8981922" y="1437239"/>
            <a:ext cx="783167" cy="1322917"/>
          </a:xfrm>
          <a:prstGeom prst="rect">
            <a:avLst/>
          </a:prstGeom>
          <a:ln w="12700">
            <a:miter lim="400000"/>
          </a:ln>
        </p:spPr>
      </p:pic>
      <p:grpSp>
        <p:nvGrpSpPr>
          <p:cNvPr id="804" name="Group 804"/>
          <p:cNvGrpSpPr/>
          <p:nvPr/>
        </p:nvGrpSpPr>
        <p:grpSpPr>
          <a:xfrm>
            <a:off x="533621" y="5271589"/>
            <a:ext cx="9137421" cy="1333502"/>
            <a:chOff x="0" y="0"/>
            <a:chExt cx="9137419" cy="1333501"/>
          </a:xfrm>
        </p:grpSpPr>
        <p:pic>
          <p:nvPicPr>
            <p:cNvPr id="802" name="image42.png" descr="recycl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8085" y="0"/>
              <a:ext cx="1439334" cy="1333501"/>
            </a:xfrm>
            <a:prstGeom prst="rect">
              <a:avLst/>
            </a:prstGeom>
            <a:ln w="12700" cap="flat">
              <a:noFill/>
              <a:miter lim="400000"/>
            </a:ln>
            <a:effectLst/>
          </p:spPr>
        </p:pic>
        <p:sp>
          <p:nvSpPr>
            <p:cNvPr id="803" name="Shape 803"/>
            <p:cNvSpPr/>
            <p:nvPr/>
          </p:nvSpPr>
          <p:spPr>
            <a:xfrm>
              <a:off x="0" y="349579"/>
              <a:ext cx="4751374" cy="542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381000" indent="-381000" algn="l" defTabSz="1016000">
                <a:lnSpc>
                  <a:spcPct val="110000"/>
                </a:lnSpc>
                <a:spcBef>
                  <a:spcPts val="600"/>
                </a:spcBef>
                <a:tabLst/>
                <a:defRPr sz="2600">
                  <a:latin typeface="Arial"/>
                  <a:ea typeface="Arial"/>
                  <a:cs typeface="Arial"/>
                  <a:sym typeface="Arial"/>
                </a:defRPr>
              </a:pPr>
              <a:r>
                <a:rPr dirty="0" err="1">
                  <a:latin typeface="Monlam Uni OuChan2"/>
                  <a:ea typeface="Monlam Uni OuChan2"/>
                  <a:cs typeface="Monlam Uni OuChan2"/>
                  <a:sym typeface="Monlam Uni OuChan2"/>
                </a:rPr>
                <a:t>བསྐྱར་བསྐོར་བྱེད</a:t>
              </a:r>
              <a:r>
                <a:rPr dirty="0">
                  <a:latin typeface="Monlam Uni OuChan2"/>
                  <a:ea typeface="Monlam Uni OuChan2"/>
                  <a:cs typeface="Monlam Uni OuChan2"/>
                  <a:sym typeface="Monlam Uni OuChan2"/>
                </a:rPr>
                <a:t>། </a:t>
              </a:r>
              <a:r>
                <a:rPr dirty="0"/>
                <a:t>      </a:t>
              </a:r>
              <a:r>
                <a:rPr dirty="0">
                  <a:latin typeface="Helvetica"/>
                  <a:ea typeface="Helvetica"/>
                  <a:cs typeface="Helvetica"/>
                  <a:sym typeface="Helvetica"/>
                </a:rPr>
                <a:t>  </a:t>
              </a:r>
              <a:r>
                <a:rPr sz="2400" dirty="0"/>
                <a:t>Recycle</a:t>
              </a:r>
            </a:p>
          </p:txBody>
        </p:sp>
      </p:grpSp>
      <p:grpSp>
        <p:nvGrpSpPr>
          <p:cNvPr id="807" name="Group 807"/>
          <p:cNvGrpSpPr/>
          <p:nvPr/>
        </p:nvGrpSpPr>
        <p:grpSpPr>
          <a:xfrm>
            <a:off x="533621" y="3457332"/>
            <a:ext cx="9349086" cy="1608668"/>
            <a:chOff x="0" y="0"/>
            <a:chExt cx="9349084" cy="1608666"/>
          </a:xfrm>
        </p:grpSpPr>
        <p:pic>
          <p:nvPicPr>
            <p:cNvPr id="805" name="image41.pdf" descr="j039837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6418" y="0"/>
              <a:ext cx="1862667" cy="1608667"/>
            </a:xfrm>
            <a:prstGeom prst="rect">
              <a:avLst/>
            </a:prstGeom>
            <a:ln w="12700" cap="flat">
              <a:noFill/>
              <a:miter lim="400000"/>
            </a:ln>
            <a:effectLst/>
          </p:spPr>
        </p:pic>
        <p:sp>
          <p:nvSpPr>
            <p:cNvPr id="806" name="Shape 806"/>
            <p:cNvSpPr/>
            <p:nvPr/>
          </p:nvSpPr>
          <p:spPr>
            <a:xfrm>
              <a:off x="0" y="596084"/>
              <a:ext cx="4306410"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marL="304800" indent="-304800" algn="l" defTabSz="1016000">
                <a:lnSpc>
                  <a:spcPct val="189000"/>
                </a:lnSpc>
                <a:spcBef>
                  <a:spcPts val="600"/>
                </a:spcBef>
                <a:buClr>
                  <a:srgbClr val="FE8637"/>
                </a:buClr>
                <a:buFont typeface="Wingdings"/>
                <a:tabLst/>
                <a:defRPr sz="2600">
                  <a:latin typeface="Century Schoolbook"/>
                  <a:ea typeface="Century Schoolbook"/>
                  <a:cs typeface="Century Schoolbook"/>
                  <a:sym typeface="Century Schoolbook"/>
                </a:defRPr>
              </a:pPr>
              <a:r>
                <a:rPr sz="3200" dirty="0" err="1">
                  <a:latin typeface="Monlam Uni OuChan2"/>
                  <a:ea typeface="Monlam Uni OuChan2"/>
                  <a:cs typeface="Monlam Uni OuChan2"/>
                  <a:sym typeface="Monlam Uni OuChan2"/>
                </a:rPr>
                <a:t>རྩི་ཤིང་འདེབས</a:t>
              </a:r>
              <a:r>
                <a:rPr sz="3200" dirty="0">
                  <a:latin typeface="Monlam Uni OuChan2"/>
                  <a:ea typeface="Monlam Uni OuChan2"/>
                  <a:cs typeface="Monlam Uni OuChan2"/>
                  <a:sym typeface="Monlam Uni OuChan2"/>
                </a:rPr>
                <a:t>།</a:t>
              </a:r>
              <a:r>
                <a:rPr dirty="0"/>
                <a:t>     </a:t>
              </a:r>
              <a:r>
                <a:rPr sz="2800" dirty="0">
                  <a:latin typeface="Helvetica"/>
                  <a:ea typeface="Helvetica"/>
                  <a:cs typeface="Helvetica"/>
                  <a:sym typeface="Helvetica"/>
                </a:rPr>
                <a:t>   </a:t>
              </a:r>
              <a:r>
                <a:rPr sz="2400" dirty="0">
                  <a:latin typeface="Arial"/>
                  <a:ea typeface="Arial"/>
                  <a:cs typeface="Arial"/>
                  <a:sym typeface="Arial"/>
                </a:rPr>
                <a:t>Plant a tree</a:t>
              </a:r>
              <a:r>
                <a:rPr sz="2800" dirty="0">
                  <a:latin typeface="Helvetica"/>
                  <a:ea typeface="Helvetica"/>
                  <a:cs typeface="Helvetica"/>
                  <a:sym typeface="Helvetica"/>
                </a:rPr>
                <a:t> </a:t>
              </a:r>
            </a:p>
          </p:txBody>
        </p:sp>
      </p:grpSp>
      <p:sp>
        <p:nvSpPr>
          <p:cNvPr id="12" name="Shape 773"/>
          <p:cNvSpPr/>
          <p:nvPr/>
        </p:nvSpPr>
        <p:spPr>
          <a:xfrm>
            <a:off x="3123980" y="-231398"/>
            <a:ext cx="3853258" cy="13644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nSpc>
                <a:spcPct val="150000"/>
              </a:lnSpc>
              <a:tabLst/>
            </a:pPr>
            <a:r>
              <a:rPr dirty="0"/>
              <a:t>བྱེད་ཕྱོགས་ལས་སླ་པོ་རིགས།</a:t>
            </a:r>
            <a:br>
              <a:rPr dirty="0"/>
            </a:br>
            <a:r>
              <a:rPr sz="2400" b="1" dirty="0">
                <a:latin typeface="Arial"/>
                <a:ea typeface="Arial"/>
                <a:cs typeface="Arial"/>
                <a:sym typeface="Arial"/>
              </a:rPr>
              <a:t>Simple Things to Do</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0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80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2" nodeType="clickEffect">
                                  <p:stCondLst>
                                    <p:cond delay="0"/>
                                  </p:stCondLst>
                                  <p:iterate>
                                    <p:tmAbs val="0"/>
                                  </p:iterate>
                                  <p:childTnLst>
                                    <p:set>
                                      <p:cBhvr>
                                        <p:cTn id="15" fill="hold"/>
                                        <p:tgtEl>
                                          <p:spTgt spid="8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iterate>
                                    <p:tmAbs val="0"/>
                                  </p:iterate>
                                  <p:childTnLst>
                                    <p:set>
                                      <p:cBhvr>
                                        <p:cTn id="19" fill="hold"/>
                                        <p:tgtEl>
                                          <p:spTgt spid="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 grpId="1" build="p" animBg="1" advAuto="0"/>
      <p:bldP spid="804" grpId="3" animBg="1" advAuto="0"/>
      <p:bldP spid="807"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 name="Shape 155"/>
          <p:cNvSpPr>
            <a:spLocks noGrp="1"/>
          </p:cNvSpPr>
          <p:nvPr>
            <p:ph type="sldNum" sz="quarter" idx="2"/>
          </p:nvPr>
        </p:nvSpPr>
        <p:spPr>
          <a:xfrm>
            <a:off x="4997663" y="7353300"/>
            <a:ext cx="207492"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a:t>
            </a:fld>
            <a:endParaRPr/>
          </a:p>
        </p:txBody>
      </p:sp>
      <p:pic>
        <p:nvPicPr>
          <p:cNvPr id="156" name="Bildschirmfoto 2017-08-27 um 18.31.12.png"/>
          <p:cNvPicPr>
            <a:picLocks noChangeAspect="1"/>
          </p:cNvPicPr>
          <p:nvPr/>
        </p:nvPicPr>
        <p:blipFill>
          <a:blip r:embed="rId2"/>
          <a:stretch>
            <a:fillRect/>
          </a:stretch>
        </p:blipFill>
        <p:spPr>
          <a:xfrm>
            <a:off x="-4237" y="-5153"/>
            <a:ext cx="10160001" cy="6797184"/>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90</a:t>
            </a:fld>
            <a:endParaRPr/>
          </a:p>
        </p:txBody>
      </p:sp>
      <p:pic>
        <p:nvPicPr>
          <p:cNvPr id="811" name="image45.png" descr="GlobalWarming"/>
          <p:cNvPicPr>
            <a:picLocks noChangeAspect="1"/>
          </p:cNvPicPr>
          <p:nvPr/>
        </p:nvPicPr>
        <p:blipFill>
          <a:blip r:embed="rId2"/>
          <a:stretch>
            <a:fillRect/>
          </a:stretch>
        </p:blipFill>
        <p:spPr>
          <a:xfrm>
            <a:off x="18366" y="-966"/>
            <a:ext cx="10175606" cy="7297657"/>
          </a:xfrm>
          <a:prstGeom prst="rect">
            <a:avLst/>
          </a:prstGeom>
          <a:ln w="12700">
            <a:miter lim="400000"/>
          </a:ln>
        </p:spPr>
      </p:pic>
    </p:spTree>
  </p:cSld>
  <p:clrMapOvr>
    <a:masterClrMapping/>
  </p:clrMapOvr>
  <p:transition xmlns:p14="http://schemas.microsoft.com/office/powerpoint/2010/mai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3" name="Shape 813"/>
          <p:cNvSpPr/>
          <p:nvPr/>
        </p:nvSpPr>
        <p:spPr>
          <a:xfrm>
            <a:off x="0" y="-114300"/>
            <a:ext cx="10248900" cy="7734300"/>
          </a:xfrm>
          <a:prstGeom prst="rect">
            <a:avLst/>
          </a:prstGeom>
          <a:solidFill>
            <a:srgbClr val="000000"/>
          </a:solidFill>
          <a:ln w="25400">
            <a:solidFill>
              <a:srgbClr val="0000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14" name="Shape 814"/>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91</a:t>
            </a:fld>
            <a:endParaRPr/>
          </a:p>
        </p:txBody>
      </p:sp>
      <p:sp>
        <p:nvSpPr>
          <p:cNvPr id="815" name="Shape 815"/>
          <p:cNvSpPr/>
          <p:nvPr/>
        </p:nvSpPr>
        <p:spPr>
          <a:xfrm>
            <a:off x="1305024" y="3733800"/>
            <a:ext cx="8661401"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2800"/>
              </a:lnSpc>
              <a:tabLst>
                <a:tab pos="838200" algn="l"/>
              </a:tabLst>
              <a:defRPr sz="2400" b="1">
                <a:solidFill>
                  <a:srgbClr val="FFFFFF"/>
                </a:solidFill>
                <a:latin typeface="Arial"/>
                <a:ea typeface="Arial"/>
                <a:cs typeface="Arial"/>
                <a:sym typeface="Arial"/>
              </a:defRPr>
            </a:pPr>
            <a:r>
              <a:t>Biggest impacts for the change of the biosphere:</a:t>
            </a:r>
          </a:p>
          <a:p>
            <a:pPr algn="l">
              <a:lnSpc>
                <a:spcPct val="100000"/>
              </a:lnSpc>
              <a:tabLst/>
              <a:defRPr sz="2800">
                <a:solidFill>
                  <a:srgbClr val="FFFFFF"/>
                </a:solidFill>
                <a:latin typeface="Monlam Uni OuChan2"/>
                <a:ea typeface="Monlam Uni OuChan2"/>
                <a:cs typeface="Monlam Uni OuChan2"/>
                <a:sym typeface="Monlam Uni OuChan2"/>
              </a:defRPr>
            </a:pPr>
            <a:r>
              <a:t>འགྲོ་བ་མི་ནི་སྐྱེ་འཁོར་ནང་ཤུགས་རྐྱེན་ཆེ་ཤོས་སྤྲོད་མཁན་དེ་ཆགས་ཡོད།</a:t>
            </a:r>
          </a:p>
        </p:txBody>
      </p:sp>
      <p:sp>
        <p:nvSpPr>
          <p:cNvPr id="816" name="Shape 816"/>
          <p:cNvSpPr/>
          <p:nvPr/>
        </p:nvSpPr>
        <p:spPr>
          <a:xfrm>
            <a:off x="1309935" y="4965700"/>
            <a:ext cx="2222501" cy="931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2800"/>
              </a:lnSpc>
              <a:tabLst>
                <a:tab pos="838200" algn="l"/>
              </a:tabLst>
              <a:defRPr sz="2400" b="1">
                <a:solidFill>
                  <a:srgbClr val="FFFFFF"/>
                </a:solidFill>
                <a:latin typeface="Arial"/>
                <a:ea typeface="Arial"/>
                <a:cs typeface="Arial"/>
                <a:sym typeface="Arial"/>
              </a:defRPr>
            </a:pPr>
            <a:r>
              <a:rPr dirty="0"/>
              <a:t>1. Use of fire</a:t>
            </a:r>
          </a:p>
          <a:p>
            <a:pPr algn="l">
              <a:lnSpc>
                <a:spcPct val="100000"/>
              </a:lnSpc>
              <a:spcBef>
                <a:spcPts val="300"/>
              </a:spcBef>
              <a:tabLst/>
              <a:defRPr sz="2800">
                <a:solidFill>
                  <a:srgbClr val="FFFFFF"/>
                </a:solidFill>
                <a:latin typeface="Monlam Uni OuChan2"/>
                <a:ea typeface="Monlam Uni OuChan2"/>
                <a:cs typeface="Monlam Uni OuChan2"/>
                <a:sym typeface="Monlam Uni OuChan2"/>
              </a:defRPr>
            </a:pPr>
            <a:r>
              <a:rPr dirty="0" err="1"/>
              <a:t>མེ་བེད་སྤྱོད་བྱེད་པ</a:t>
            </a:r>
            <a:r>
              <a:rPr dirty="0"/>
              <a:t>།</a:t>
            </a:r>
          </a:p>
        </p:txBody>
      </p:sp>
      <p:sp>
        <p:nvSpPr>
          <p:cNvPr id="817" name="Shape 817"/>
          <p:cNvSpPr/>
          <p:nvPr/>
        </p:nvSpPr>
        <p:spPr>
          <a:xfrm>
            <a:off x="1306115" y="6159500"/>
            <a:ext cx="8572501" cy="8925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2800"/>
              </a:lnSpc>
              <a:tabLst>
                <a:tab pos="838200" algn="l"/>
              </a:tabLst>
              <a:defRPr sz="2400" b="1">
                <a:solidFill>
                  <a:srgbClr val="FFFFFF"/>
                </a:solidFill>
              </a:defRPr>
            </a:pPr>
            <a:r>
              <a:rPr dirty="0"/>
              <a:t>2. Invention of steam-engine/petrol engine</a:t>
            </a:r>
          </a:p>
          <a:p>
            <a:pPr algn="l">
              <a:lnSpc>
                <a:spcPct val="100000"/>
              </a:lnSpc>
              <a:tabLst/>
              <a:defRPr sz="2800">
                <a:solidFill>
                  <a:srgbClr val="FFFFFF"/>
                </a:solidFill>
                <a:latin typeface="Monlam Uni OuChan2"/>
                <a:ea typeface="Monlam Uni OuChan2"/>
                <a:cs typeface="Monlam Uni OuChan2"/>
                <a:sym typeface="Monlam Uni OuChan2"/>
              </a:defRPr>
            </a:pPr>
            <a:r>
              <a:rPr dirty="0" err="1"/>
              <a:t>རླང</a:t>
            </a:r>
            <a:r>
              <a:rPr lang="bo-CN" dirty="0"/>
              <a:t>ས</a:t>
            </a:r>
            <a:r>
              <a:rPr dirty="0"/>
              <a:t>་ཤུགས་ཀྱི་འཕྲུལ་འཁོར་དང་རྡོ་སྣུམ་གྱི་འཕྲུལ་འཁོར་གསར་གཏོད་བྱེད་པ།</a:t>
            </a:r>
          </a:p>
        </p:txBody>
      </p:sp>
      <p:grpSp>
        <p:nvGrpSpPr>
          <p:cNvPr id="830" name="Group 830"/>
          <p:cNvGrpSpPr/>
          <p:nvPr/>
        </p:nvGrpSpPr>
        <p:grpSpPr>
          <a:xfrm>
            <a:off x="406400" y="368300"/>
            <a:ext cx="3251200" cy="3251200"/>
            <a:chOff x="0" y="0"/>
            <a:chExt cx="3251200" cy="3251200"/>
          </a:xfrm>
        </p:grpSpPr>
        <p:sp>
          <p:nvSpPr>
            <p:cNvPr id="818" name="Shape 818"/>
            <p:cNvSpPr/>
            <p:nvPr/>
          </p:nvSpPr>
          <p:spPr>
            <a:xfrm>
              <a:off x="0" y="0"/>
              <a:ext cx="3251200" cy="3251200"/>
            </a:xfrm>
            <a:prstGeom prst="ellipse">
              <a:avLst/>
            </a:prstGeom>
            <a:solidFill>
              <a:srgbClr val="0433FF"/>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solidFill>
                    <a:srgbClr val="B0FE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829" name="Group 829"/>
            <p:cNvGrpSpPr/>
            <p:nvPr/>
          </p:nvGrpSpPr>
          <p:grpSpPr>
            <a:xfrm>
              <a:off x="1079500" y="571500"/>
              <a:ext cx="1092201" cy="2133600"/>
              <a:chOff x="0" y="0"/>
              <a:chExt cx="1092200" cy="2133599"/>
            </a:xfrm>
          </p:grpSpPr>
          <p:sp>
            <p:nvSpPr>
              <p:cNvPr id="819" name="Shape 819"/>
              <p:cNvSpPr/>
              <p:nvPr/>
            </p:nvSpPr>
            <p:spPr>
              <a:xfrm>
                <a:off x="179729" y="0"/>
                <a:ext cx="774218" cy="786063"/>
              </a:xfrm>
              <a:prstGeom prst="ellipse">
                <a:avLst/>
              </a:prstGeom>
              <a:solidFill>
                <a:srgbClr val="FF2600"/>
              </a:solidFill>
              <a:ln w="101600" cap="flat">
                <a:solidFill>
                  <a:srgbClr val="FF26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20" name="Shape 820"/>
              <p:cNvSpPr/>
              <p:nvPr/>
            </p:nvSpPr>
            <p:spPr>
              <a:xfrm flipH="1">
                <a:off x="566838" y="842210"/>
                <a:ext cx="1" cy="729917"/>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1" name="Shape 821"/>
              <p:cNvSpPr/>
              <p:nvPr/>
            </p:nvSpPr>
            <p:spPr>
              <a:xfrm flipH="1" flipV="1">
                <a:off x="0" y="786062"/>
                <a:ext cx="525363" cy="196516"/>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2" name="Shape 822"/>
              <p:cNvSpPr/>
              <p:nvPr/>
            </p:nvSpPr>
            <p:spPr>
              <a:xfrm flipH="1">
                <a:off x="110602" y="1572125"/>
                <a:ext cx="442411" cy="561475"/>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3" name="Shape 823"/>
              <p:cNvSpPr/>
              <p:nvPr/>
            </p:nvSpPr>
            <p:spPr>
              <a:xfrm flipH="1">
                <a:off x="566838" y="787601"/>
                <a:ext cx="525363" cy="196516"/>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4" name="Shape 824"/>
              <p:cNvSpPr/>
              <p:nvPr/>
            </p:nvSpPr>
            <p:spPr>
              <a:xfrm flipH="1" flipV="1">
                <a:off x="553013" y="1558086"/>
                <a:ext cx="442411" cy="561475"/>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5" name="Shape 825"/>
              <p:cNvSpPr/>
              <p:nvPr/>
            </p:nvSpPr>
            <p:spPr>
              <a:xfrm>
                <a:off x="325966" y="245533"/>
                <a:ext cx="152401"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54" y="16200"/>
                    </a:lnTo>
                    <a:lnTo>
                      <a:pt x="8308" y="21600"/>
                    </a:lnTo>
                    <a:lnTo>
                      <a:pt x="13292" y="21600"/>
                    </a:lnTo>
                    <a:lnTo>
                      <a:pt x="17446" y="21600"/>
                    </a:lnTo>
                    <a:lnTo>
                      <a:pt x="21600" y="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sp>
            <p:nvSpPr>
              <p:cNvPr id="826" name="Shape 826"/>
              <p:cNvSpPr/>
              <p:nvPr/>
            </p:nvSpPr>
            <p:spPr>
              <a:xfrm flipH="1">
                <a:off x="673100" y="241300"/>
                <a:ext cx="152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54" y="16200"/>
                    </a:lnTo>
                    <a:lnTo>
                      <a:pt x="8308" y="21600"/>
                    </a:lnTo>
                    <a:lnTo>
                      <a:pt x="13292" y="21600"/>
                    </a:lnTo>
                    <a:lnTo>
                      <a:pt x="17446" y="21600"/>
                    </a:lnTo>
                    <a:lnTo>
                      <a:pt x="21600" y="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sp>
            <p:nvSpPr>
              <p:cNvPr id="827" name="Shape 827"/>
              <p:cNvSpPr/>
              <p:nvPr/>
            </p:nvSpPr>
            <p:spPr>
              <a:xfrm>
                <a:off x="571500" y="330200"/>
                <a:ext cx="0" cy="1651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28" name="Shape 828"/>
              <p:cNvSpPr/>
              <p:nvPr/>
            </p:nvSpPr>
            <p:spPr>
              <a:xfrm>
                <a:off x="381000" y="635000"/>
                <a:ext cx="368300" cy="38100"/>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1543" y="0"/>
                    </a:lnTo>
                    <a:lnTo>
                      <a:pt x="4937" y="12000"/>
                    </a:lnTo>
                    <a:lnTo>
                      <a:pt x="8949" y="19200"/>
                    </a:lnTo>
                    <a:lnTo>
                      <a:pt x="12960" y="21600"/>
                    </a:lnTo>
                    <a:lnTo>
                      <a:pt x="16971" y="12000"/>
                    </a:lnTo>
                    <a:lnTo>
                      <a:pt x="20366" y="0"/>
                    </a:lnTo>
                    <a:lnTo>
                      <a:pt x="21600" y="960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grpSp>
      </p:grpSp>
      <p:sp>
        <p:nvSpPr>
          <p:cNvPr id="831" name="Shape 831"/>
          <p:cNvSpPr/>
          <p:nvPr/>
        </p:nvSpPr>
        <p:spPr>
          <a:xfrm>
            <a:off x="4074641" y="1460500"/>
            <a:ext cx="3124201" cy="15016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300"/>
              </a:lnSpc>
              <a:tabLst>
                <a:tab pos="838200" algn="l"/>
              </a:tabLst>
              <a:defRPr sz="2800" b="1">
                <a:solidFill>
                  <a:srgbClr val="FFFFFF"/>
                </a:solidFill>
                <a:latin typeface="Arial"/>
                <a:ea typeface="Arial"/>
                <a:cs typeface="Arial"/>
                <a:sym typeface="Arial"/>
              </a:defRPr>
            </a:pPr>
            <a:r>
              <a:rPr dirty="0"/>
              <a:t>Homo Sapiens</a:t>
            </a:r>
          </a:p>
          <a:p>
            <a:pPr>
              <a:tabLst>
                <a:tab pos="838200" algn="l"/>
              </a:tabLst>
              <a:defRPr b="1">
                <a:solidFill>
                  <a:srgbClr val="FFFFFF"/>
                </a:solidFill>
              </a:defRPr>
            </a:pPr>
            <a:r>
              <a:rPr lang="en-IN" sz="2800" dirty="0">
                <a:latin typeface="Arial"/>
                <a:ea typeface="Arial"/>
                <a:cs typeface="Arial"/>
                <a:sym typeface="Arial"/>
              </a:rPr>
              <a:t>(</a:t>
            </a:r>
            <a:r>
              <a:rPr sz="2800" dirty="0">
                <a:latin typeface="Arial"/>
                <a:ea typeface="Arial"/>
                <a:cs typeface="Arial"/>
                <a:sym typeface="Arial"/>
              </a:rPr>
              <a:t>Human Being</a:t>
            </a:r>
            <a:r>
              <a:rPr lang="en-IN" sz="2800" dirty="0">
                <a:latin typeface="Arial"/>
                <a:ea typeface="Arial"/>
                <a:cs typeface="Arial"/>
                <a:sym typeface="Arial"/>
              </a:rPr>
              <a:t>)</a:t>
            </a:r>
            <a:r>
              <a:rPr dirty="0"/>
              <a:t/>
            </a:r>
            <a:br>
              <a:rPr dirty="0"/>
            </a:br>
            <a:r>
              <a:rPr b="0" dirty="0" err="1">
                <a:latin typeface="Monlam Uni OuChan2"/>
                <a:ea typeface="Monlam Uni OuChan2"/>
                <a:cs typeface="Monlam Uni OuChan2"/>
                <a:sym typeface="Monlam Uni OuChan2"/>
              </a:rPr>
              <a:t>འགྲོ་བ་མི</a:t>
            </a:r>
            <a:r>
              <a:rPr b="0" dirty="0">
                <a:latin typeface="Monlam Uni OuChan2"/>
                <a:ea typeface="Monlam Uni OuChan2"/>
                <a:cs typeface="Monlam Uni OuChan2"/>
                <a:sym typeface="Monlam Uni OuChan2"/>
              </a:rPr>
              <a:t>།</a:t>
            </a:r>
          </a:p>
        </p:txBody>
      </p:sp>
      <p:pic>
        <p:nvPicPr>
          <p:cNvPr id="832" name="droppedImage.png"/>
          <p:cNvPicPr>
            <a:picLocks noChangeAspect="1"/>
          </p:cNvPicPr>
          <p:nvPr/>
        </p:nvPicPr>
        <p:blipFill>
          <a:blip r:embed="rId2"/>
          <a:stretch>
            <a:fillRect/>
          </a:stretch>
        </p:blipFill>
        <p:spPr>
          <a:xfrm>
            <a:off x="7366000" y="952500"/>
            <a:ext cx="2070100" cy="20701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1" animBg="1" advAuto="0"/>
      <p:bldP spid="816" grpId="2" animBg="1" advAuto="0"/>
      <p:bldP spid="817" grpId="3" animBg="1" advAuto="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4" name="Shape 834"/>
          <p:cNvSpPr/>
          <p:nvPr/>
        </p:nvSpPr>
        <p:spPr>
          <a:xfrm>
            <a:off x="0" y="-114300"/>
            <a:ext cx="10248900" cy="7734300"/>
          </a:xfrm>
          <a:prstGeom prst="rect">
            <a:avLst/>
          </a:prstGeom>
          <a:solidFill>
            <a:srgbClr val="000000"/>
          </a:solidFill>
          <a:ln w="25400">
            <a:solidFill>
              <a:srgbClr val="000000"/>
            </a:solidFill>
            <a:miter lim="400000"/>
          </a:ln>
        </p:spPr>
        <p:txBody>
          <a:bodyPr lIns="38100" tIns="38100" rIns="38100" bIns="381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35" name="Shape 835"/>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92</a:t>
            </a:fld>
            <a:endParaRPr/>
          </a:p>
        </p:txBody>
      </p:sp>
      <p:grpSp>
        <p:nvGrpSpPr>
          <p:cNvPr id="848" name="Group 848"/>
          <p:cNvGrpSpPr/>
          <p:nvPr/>
        </p:nvGrpSpPr>
        <p:grpSpPr>
          <a:xfrm>
            <a:off x="406400" y="368300"/>
            <a:ext cx="3251200" cy="3251200"/>
            <a:chOff x="0" y="0"/>
            <a:chExt cx="3251200" cy="3251200"/>
          </a:xfrm>
        </p:grpSpPr>
        <p:sp>
          <p:nvSpPr>
            <p:cNvPr id="836" name="Shape 836"/>
            <p:cNvSpPr/>
            <p:nvPr/>
          </p:nvSpPr>
          <p:spPr>
            <a:xfrm>
              <a:off x="0" y="0"/>
              <a:ext cx="3251200" cy="3251200"/>
            </a:xfrm>
            <a:prstGeom prst="ellipse">
              <a:avLst/>
            </a:prstGeom>
            <a:solidFill>
              <a:srgbClr val="0433FF"/>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solidFill>
                    <a:srgbClr val="B0FEFF"/>
                  </a:solidFill>
                  <a:effectLst>
                    <a:outerShdw blurRad="38100" dist="12700" dir="5400000" rotWithShape="0">
                      <a:srgbClr val="000000">
                        <a:alpha val="50000"/>
                      </a:srgbClr>
                    </a:outerShdw>
                  </a:effectLst>
                  <a:latin typeface="+mn-lt"/>
                  <a:ea typeface="+mn-ea"/>
                  <a:cs typeface="+mn-cs"/>
                  <a:sym typeface="Gill Sans"/>
                </a:defRPr>
              </a:pPr>
              <a:endParaRPr/>
            </a:p>
          </p:txBody>
        </p:sp>
        <p:grpSp>
          <p:nvGrpSpPr>
            <p:cNvPr id="847" name="Group 847"/>
            <p:cNvGrpSpPr/>
            <p:nvPr/>
          </p:nvGrpSpPr>
          <p:grpSpPr>
            <a:xfrm>
              <a:off x="1079500" y="571500"/>
              <a:ext cx="1092201" cy="2133600"/>
              <a:chOff x="0" y="0"/>
              <a:chExt cx="1092200" cy="2133599"/>
            </a:xfrm>
          </p:grpSpPr>
          <p:sp>
            <p:nvSpPr>
              <p:cNvPr id="837" name="Shape 837"/>
              <p:cNvSpPr/>
              <p:nvPr/>
            </p:nvSpPr>
            <p:spPr>
              <a:xfrm>
                <a:off x="179729" y="0"/>
                <a:ext cx="774218" cy="786063"/>
              </a:xfrm>
              <a:prstGeom prst="ellipse">
                <a:avLst/>
              </a:prstGeom>
              <a:solidFill>
                <a:srgbClr val="FF2600"/>
              </a:solidFill>
              <a:ln w="101600" cap="flat">
                <a:solidFill>
                  <a:srgbClr val="FF26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38" name="Shape 838"/>
              <p:cNvSpPr/>
              <p:nvPr/>
            </p:nvSpPr>
            <p:spPr>
              <a:xfrm flipH="1">
                <a:off x="566838" y="842210"/>
                <a:ext cx="1" cy="729917"/>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39" name="Shape 839"/>
              <p:cNvSpPr/>
              <p:nvPr/>
            </p:nvSpPr>
            <p:spPr>
              <a:xfrm flipH="1" flipV="1">
                <a:off x="0" y="786062"/>
                <a:ext cx="525363" cy="196516"/>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40" name="Shape 840"/>
              <p:cNvSpPr/>
              <p:nvPr/>
            </p:nvSpPr>
            <p:spPr>
              <a:xfrm flipH="1">
                <a:off x="110602" y="1572125"/>
                <a:ext cx="442411" cy="561475"/>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41" name="Shape 841"/>
              <p:cNvSpPr/>
              <p:nvPr/>
            </p:nvSpPr>
            <p:spPr>
              <a:xfrm flipH="1">
                <a:off x="566838" y="787601"/>
                <a:ext cx="525363" cy="196516"/>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42" name="Shape 842"/>
              <p:cNvSpPr/>
              <p:nvPr/>
            </p:nvSpPr>
            <p:spPr>
              <a:xfrm flipH="1" flipV="1">
                <a:off x="553013" y="1558086"/>
                <a:ext cx="442411" cy="561475"/>
              </a:xfrm>
              <a:prstGeom prst="line">
                <a:avLst/>
              </a:prstGeom>
              <a:solidFill>
                <a:srgbClr val="FF2600"/>
              </a:solidFill>
              <a:ln w="101600" cap="flat">
                <a:solidFill>
                  <a:srgbClr val="FF26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43" name="Shape 843"/>
              <p:cNvSpPr/>
              <p:nvPr/>
            </p:nvSpPr>
            <p:spPr>
              <a:xfrm>
                <a:off x="325966" y="245533"/>
                <a:ext cx="152401" cy="25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54" y="16200"/>
                    </a:lnTo>
                    <a:lnTo>
                      <a:pt x="8308" y="21600"/>
                    </a:lnTo>
                    <a:lnTo>
                      <a:pt x="13292" y="21600"/>
                    </a:lnTo>
                    <a:lnTo>
                      <a:pt x="17446" y="21600"/>
                    </a:lnTo>
                    <a:lnTo>
                      <a:pt x="21600" y="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sp>
            <p:nvSpPr>
              <p:cNvPr id="844" name="Shape 844"/>
              <p:cNvSpPr/>
              <p:nvPr/>
            </p:nvSpPr>
            <p:spPr>
              <a:xfrm flipH="1">
                <a:off x="673100" y="241300"/>
                <a:ext cx="152400" cy="25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154" y="16200"/>
                    </a:lnTo>
                    <a:lnTo>
                      <a:pt x="8308" y="21600"/>
                    </a:lnTo>
                    <a:lnTo>
                      <a:pt x="13292" y="21600"/>
                    </a:lnTo>
                    <a:lnTo>
                      <a:pt x="17446" y="21600"/>
                    </a:lnTo>
                    <a:lnTo>
                      <a:pt x="21600" y="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sp>
            <p:nvSpPr>
              <p:cNvPr id="845" name="Shape 845"/>
              <p:cNvSpPr/>
              <p:nvPr/>
            </p:nvSpPr>
            <p:spPr>
              <a:xfrm>
                <a:off x="571500" y="330200"/>
                <a:ext cx="0" cy="165100"/>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l">
                  <a:lnSpc>
                    <a:spcPct val="100000"/>
                  </a:lnSpc>
                  <a:tabLst/>
                  <a:defRPr sz="1200"/>
                </a:pPr>
                <a:endParaRPr/>
              </a:p>
            </p:txBody>
          </p:sp>
          <p:sp>
            <p:nvSpPr>
              <p:cNvPr id="846" name="Shape 846"/>
              <p:cNvSpPr/>
              <p:nvPr/>
            </p:nvSpPr>
            <p:spPr>
              <a:xfrm>
                <a:off x="381000" y="635000"/>
                <a:ext cx="368300" cy="38100"/>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1543" y="0"/>
                    </a:lnTo>
                    <a:lnTo>
                      <a:pt x="4937" y="12000"/>
                    </a:lnTo>
                    <a:lnTo>
                      <a:pt x="8949" y="19200"/>
                    </a:lnTo>
                    <a:lnTo>
                      <a:pt x="12960" y="21600"/>
                    </a:lnTo>
                    <a:lnTo>
                      <a:pt x="16971" y="12000"/>
                    </a:lnTo>
                    <a:lnTo>
                      <a:pt x="20366" y="0"/>
                    </a:lnTo>
                    <a:lnTo>
                      <a:pt x="21600" y="9600"/>
                    </a:lnTo>
                  </a:path>
                </a:pathLst>
              </a:custGeom>
              <a:noFill/>
              <a:ln w="25400" cap="flat">
                <a:solidFill>
                  <a:srgbClr val="000000"/>
                </a:solidFill>
                <a:prstDash val="solid"/>
                <a:miter lim="400000"/>
              </a:ln>
              <a:effectLst/>
            </p:spPr>
            <p:txBody>
              <a:bodyPr wrap="square" lIns="50800" tIns="50800" rIns="50800" bIns="50800" numCol="1" anchor="t">
                <a:noAutofit/>
              </a:bodyPr>
              <a:lstStyle/>
              <a:p>
                <a:pPr>
                  <a:tabLst>
                    <a:tab pos="838200" algn="l"/>
                  </a:tabLst>
                  <a:defRPr>
                    <a:latin typeface="+mn-lt"/>
                    <a:ea typeface="+mn-ea"/>
                    <a:cs typeface="+mn-cs"/>
                    <a:sym typeface="Gill Sans"/>
                  </a:defRPr>
                </a:pPr>
                <a:endParaRPr/>
              </a:p>
            </p:txBody>
          </p:sp>
        </p:grpSp>
      </p:grpSp>
      <p:sp>
        <p:nvSpPr>
          <p:cNvPr id="849" name="Shape 849"/>
          <p:cNvSpPr/>
          <p:nvPr/>
        </p:nvSpPr>
        <p:spPr>
          <a:xfrm>
            <a:off x="1854200" y="4292600"/>
            <a:ext cx="6553200" cy="1206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4300"/>
              </a:lnSpc>
              <a:tabLst>
                <a:tab pos="838200" algn="l"/>
              </a:tabLst>
              <a:defRPr sz="3600" b="1">
                <a:solidFill>
                  <a:srgbClr val="FF2600"/>
                </a:solidFill>
              </a:defRPr>
            </a:pPr>
            <a:r>
              <a:rPr sz="3200" dirty="0"/>
              <a:t>What are the consequences?</a:t>
            </a:r>
            <a:r>
              <a:rPr dirty="0"/>
              <a:t/>
            </a:r>
            <a:br>
              <a:rPr dirty="0"/>
            </a:br>
            <a:r>
              <a:rPr lang="bo-CN" sz="3600" b="0" i="0" u="none" strike="noStrike" dirty="0">
                <a:solidFill>
                  <a:srgbClr val="FF0000"/>
                </a:solidFill>
                <a:effectLst/>
                <a:highlight>
                  <a:srgbClr val="FFFF00"/>
                </a:highlight>
                <a:latin typeface="Monlam Uni OuChan2"/>
              </a:rPr>
              <a:t>མཇུག་འབྲས་</a:t>
            </a:r>
            <a:r>
              <a:rPr sz="3600" b="0" dirty="0" err="1">
                <a:latin typeface="Monlam Uni OuChan2"/>
                <a:ea typeface="Monlam Uni OuChan2"/>
                <a:cs typeface="Monlam Uni OuChan2"/>
                <a:sym typeface="Monlam Uni OuChan2"/>
              </a:rPr>
              <a:t>གང་</a:t>
            </a:r>
            <a:r>
              <a:rPr b="0" dirty="0" err="1">
                <a:latin typeface="Monlam Uni OuChan2"/>
                <a:ea typeface="Monlam Uni OuChan2"/>
                <a:cs typeface="Monlam Uni OuChan2"/>
                <a:sym typeface="Monlam Uni OuChan2"/>
              </a:rPr>
              <a:t>བྱུང་ངམ</a:t>
            </a:r>
            <a:r>
              <a:rPr b="0" dirty="0">
                <a:latin typeface="Monlam Uni OuChan2"/>
                <a:ea typeface="Monlam Uni OuChan2"/>
                <a:cs typeface="Monlam Uni OuChan2"/>
                <a:sym typeface="Monlam Uni OuChan2"/>
              </a:rPr>
              <a:t>།</a:t>
            </a:r>
          </a:p>
        </p:txBody>
      </p:sp>
      <p:pic>
        <p:nvPicPr>
          <p:cNvPr id="850" name="droppedImage.png"/>
          <p:cNvPicPr>
            <a:picLocks noChangeAspect="1"/>
          </p:cNvPicPr>
          <p:nvPr/>
        </p:nvPicPr>
        <p:blipFill>
          <a:blip r:embed="rId2"/>
          <a:stretch>
            <a:fillRect/>
          </a:stretch>
        </p:blipFill>
        <p:spPr>
          <a:xfrm>
            <a:off x="7366000" y="952500"/>
            <a:ext cx="2070100" cy="2070100"/>
          </a:xfrm>
          <a:prstGeom prst="rect">
            <a:avLst/>
          </a:prstGeom>
          <a:ln w="12700">
            <a:miter lim="400000"/>
          </a:ln>
        </p:spPr>
      </p:pic>
      <p:sp>
        <p:nvSpPr>
          <p:cNvPr id="851" name="Shape 851"/>
          <p:cNvSpPr/>
          <p:nvPr/>
        </p:nvSpPr>
        <p:spPr>
          <a:xfrm>
            <a:off x="4074641" y="1460500"/>
            <a:ext cx="3124201" cy="15016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300"/>
              </a:lnSpc>
              <a:tabLst>
                <a:tab pos="838200" algn="l"/>
              </a:tabLst>
              <a:defRPr sz="2800" b="1">
                <a:solidFill>
                  <a:srgbClr val="FFFFFF"/>
                </a:solidFill>
                <a:latin typeface="Arial"/>
                <a:ea typeface="Arial"/>
                <a:cs typeface="Arial"/>
                <a:sym typeface="Arial"/>
              </a:defRPr>
            </a:pPr>
            <a:r>
              <a:rPr dirty="0"/>
              <a:t>Homo Sapiens</a:t>
            </a:r>
          </a:p>
          <a:p>
            <a:pPr>
              <a:tabLst>
                <a:tab pos="838200" algn="l"/>
              </a:tabLst>
              <a:defRPr b="1">
                <a:solidFill>
                  <a:srgbClr val="FFFFFF"/>
                </a:solidFill>
              </a:defRPr>
            </a:pPr>
            <a:r>
              <a:rPr lang="en-IN" sz="2800" dirty="0">
                <a:latin typeface="Arial"/>
                <a:ea typeface="Arial"/>
                <a:cs typeface="Arial"/>
                <a:sym typeface="Arial"/>
              </a:rPr>
              <a:t>(</a:t>
            </a:r>
            <a:r>
              <a:rPr sz="2800" dirty="0">
                <a:latin typeface="Arial"/>
                <a:ea typeface="Arial"/>
                <a:cs typeface="Arial"/>
                <a:sym typeface="Arial"/>
              </a:rPr>
              <a:t>Human Being</a:t>
            </a:r>
            <a:r>
              <a:rPr lang="en-IN" sz="2800" dirty="0">
                <a:latin typeface="Arial"/>
                <a:ea typeface="Arial"/>
                <a:cs typeface="Arial"/>
                <a:sym typeface="Arial"/>
              </a:rPr>
              <a:t>)</a:t>
            </a:r>
            <a:r>
              <a:rPr dirty="0"/>
              <a:t/>
            </a:r>
            <a:br>
              <a:rPr dirty="0"/>
            </a:br>
            <a:r>
              <a:rPr b="0" dirty="0" err="1">
                <a:latin typeface="Monlam Uni OuChan2"/>
                <a:ea typeface="Monlam Uni OuChan2"/>
                <a:cs typeface="Monlam Uni OuChan2"/>
                <a:sym typeface="Monlam Uni OuChan2"/>
              </a:rPr>
              <a:t>འགྲོ་བ་མི</a:t>
            </a:r>
            <a:r>
              <a:rPr b="0" dirty="0">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3" name="Shape 853"/>
          <p:cNvSpPr>
            <a:spLocks noGrp="1"/>
          </p:cNvSpPr>
          <p:nvPr>
            <p:ph type="sldNum" sz="quarter" idx="2"/>
          </p:nvPr>
        </p:nvSpPr>
        <p:spPr>
          <a:xfrm>
            <a:off x="4918689" y="736813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93</a:t>
            </a:fld>
            <a:endParaRPr dirty="0"/>
          </a:p>
        </p:txBody>
      </p:sp>
      <p:sp>
        <p:nvSpPr>
          <p:cNvPr id="854" name="Shape 854"/>
          <p:cNvSpPr/>
          <p:nvPr/>
        </p:nvSpPr>
        <p:spPr>
          <a:xfrm>
            <a:off x="1600730" y="-43792"/>
            <a:ext cx="6583006" cy="101822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a:lnSpc>
                <a:spcPts val="3300"/>
              </a:lnSpc>
              <a:tabLst>
                <a:tab pos="838200" algn="l"/>
              </a:tabLst>
              <a:defRPr sz="2800" b="1"/>
            </a:pPr>
            <a:r>
              <a:rPr dirty="0"/>
              <a:t>Control over the Ecosystem</a:t>
            </a:r>
          </a:p>
          <a:p>
            <a:pPr>
              <a:lnSpc>
                <a:spcPct val="100000"/>
              </a:lnSpc>
              <a:tabLst/>
              <a:defRPr>
                <a:latin typeface="Monlam Uni OuChan2"/>
                <a:ea typeface="Monlam Uni OuChan2"/>
                <a:cs typeface="Monlam Uni OuChan2"/>
                <a:sym typeface="Monlam Uni OuChan2"/>
              </a:defRPr>
            </a:pPr>
            <a:r>
              <a:rPr b="1" dirty="0" err="1">
                <a:solidFill>
                  <a:schemeClr val="tx1"/>
                </a:solidFill>
              </a:rPr>
              <a:t>སྣོད་བཅུད</a:t>
            </a:r>
            <a:r>
              <a:rPr b="1" dirty="0">
                <a:solidFill>
                  <a:schemeClr val="tx1"/>
                </a:solidFill>
              </a:rPr>
              <a:t>་</a:t>
            </a:r>
            <a:r>
              <a:rPr lang="bo-CN" b="1" i="0" u="none" strike="noStrike" dirty="0">
                <a:solidFill>
                  <a:schemeClr val="tx1"/>
                </a:solidFill>
                <a:effectLst/>
                <a:latin typeface="Arial" panose="020B0604020202020204" pitchFamily="34" charset="0"/>
              </a:rPr>
              <a:t>མ་ལག་</a:t>
            </a:r>
            <a:r>
              <a:rPr b="1" dirty="0" err="1">
                <a:solidFill>
                  <a:schemeClr val="tx1"/>
                </a:solidFill>
              </a:rPr>
              <a:t>ཐོག་ལ་སྟངས་འཛིན་བྱེད་ཕྱོགས</a:t>
            </a:r>
            <a:r>
              <a:rPr b="1" dirty="0">
                <a:solidFill>
                  <a:schemeClr val="tx1"/>
                </a:solidFill>
              </a:rPr>
              <a:t>།</a:t>
            </a:r>
          </a:p>
        </p:txBody>
      </p:sp>
      <p:grpSp>
        <p:nvGrpSpPr>
          <p:cNvPr id="861" name="Group 861"/>
          <p:cNvGrpSpPr/>
          <p:nvPr/>
        </p:nvGrpSpPr>
        <p:grpSpPr>
          <a:xfrm>
            <a:off x="165100" y="3086100"/>
            <a:ext cx="9829800" cy="2806700"/>
            <a:chOff x="0" y="0"/>
            <a:chExt cx="9829800" cy="2806700"/>
          </a:xfrm>
        </p:grpSpPr>
        <p:sp>
          <p:nvSpPr>
            <p:cNvPr id="855" name="Shape 855"/>
            <p:cNvSpPr/>
            <p:nvPr/>
          </p:nvSpPr>
          <p:spPr>
            <a:xfrm>
              <a:off x="8178800" y="0"/>
              <a:ext cx="1651000" cy="28067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56" name="Shape 856"/>
            <p:cNvSpPr/>
            <p:nvPr/>
          </p:nvSpPr>
          <p:spPr>
            <a:xfrm>
              <a:off x="0" y="0"/>
              <a:ext cx="1651000" cy="2806700"/>
            </a:xfrm>
            <a:prstGeom prst="rect">
              <a:avLst/>
            </a:prstGeom>
            <a:solidFill>
              <a:srgbClr val="D4FB79"/>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57" name="Shape 857"/>
            <p:cNvSpPr/>
            <p:nvPr/>
          </p:nvSpPr>
          <p:spPr>
            <a:xfrm>
              <a:off x="3594100" y="0"/>
              <a:ext cx="2628900" cy="2806700"/>
            </a:xfrm>
            <a:prstGeom prst="rect">
              <a:avLst/>
            </a:prstGeom>
            <a:solidFill>
              <a:srgbClr val="FFD479"/>
            </a:solidFill>
            <a:ln w="25400" cap="flat">
              <a:solidFill>
                <a:srgbClr val="000000"/>
              </a:solidFill>
              <a:prstDash val="solid"/>
              <a:miter lim="400000"/>
            </a:ln>
            <a:effectLst/>
          </p:spPr>
          <p:txBody>
            <a:bodyPr wrap="square" lIns="38100" tIns="38100" rIns="38100" bIns="38100" numCol="1" anchor="ctr">
              <a:noAutofit/>
            </a:bodyP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
          <p:nvSpPr>
            <p:cNvPr id="858" name="Shape 858"/>
            <p:cNvSpPr/>
            <p:nvPr/>
          </p:nvSpPr>
          <p:spPr>
            <a:xfrm>
              <a:off x="24308" y="965200"/>
              <a:ext cx="1621632"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3300"/>
                </a:lnSpc>
                <a:tabLst>
                  <a:tab pos="838200" algn="l"/>
                </a:tabLst>
                <a:defRPr sz="2400" b="1"/>
              </a:pPr>
              <a:r>
                <a:t>SOURCES</a:t>
              </a:r>
              <a:br/>
              <a:r>
                <a:rPr sz="2800" b="0">
                  <a:latin typeface="Monlam Uni OuChan2"/>
                  <a:ea typeface="Monlam Uni OuChan2"/>
                  <a:cs typeface="Monlam Uni OuChan2"/>
                  <a:sym typeface="Monlam Uni OuChan2"/>
                </a:rPr>
                <a:t>འབྱུང་ཁུངས།</a:t>
              </a:r>
            </a:p>
          </p:txBody>
        </p:sp>
        <p:sp>
          <p:nvSpPr>
            <p:cNvPr id="859" name="Shape 859"/>
            <p:cNvSpPr/>
            <p:nvPr/>
          </p:nvSpPr>
          <p:spPr>
            <a:xfrm>
              <a:off x="8492058" y="914400"/>
              <a:ext cx="1045816"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3300"/>
                </a:lnSpc>
                <a:tabLst>
                  <a:tab pos="838200" algn="l"/>
                </a:tabLst>
                <a:defRPr sz="2400" b="1"/>
              </a:pPr>
              <a:r>
                <a:t>SINKS</a:t>
              </a:r>
              <a:br/>
              <a:r>
                <a:rPr sz="2800" b="0">
                  <a:latin typeface="Monlam Uni OuChan2"/>
                  <a:ea typeface="Monlam Uni OuChan2"/>
                  <a:cs typeface="Monlam Uni OuChan2"/>
                  <a:sym typeface="Monlam Uni OuChan2"/>
                </a:rPr>
                <a:t>ཐིམ་ས།</a:t>
              </a:r>
            </a:p>
          </p:txBody>
        </p:sp>
        <p:sp>
          <p:nvSpPr>
            <p:cNvPr id="860" name="Shape 860"/>
            <p:cNvSpPr/>
            <p:nvPr/>
          </p:nvSpPr>
          <p:spPr>
            <a:xfrm>
              <a:off x="3980760" y="901700"/>
              <a:ext cx="1898095" cy="1041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3300"/>
                </a:lnSpc>
                <a:tabLst>
                  <a:tab pos="838200" algn="l"/>
                </a:tabLst>
                <a:defRPr sz="2400" b="1"/>
              </a:pPr>
              <a:r>
                <a:t>SOCIETY</a:t>
              </a:r>
              <a:br/>
              <a:r>
                <a:rPr sz="2800" b="0">
                  <a:latin typeface="Monlam Uni OuChan2"/>
                  <a:ea typeface="Monlam Uni OuChan2"/>
                  <a:cs typeface="Monlam Uni OuChan2"/>
                  <a:sym typeface="Monlam Uni OuChan2"/>
                </a:rPr>
                <a:t>   སྤྱི་ཚོགས། </a:t>
              </a:r>
              <a:r>
                <a:t>    </a:t>
              </a:r>
            </a:p>
          </p:txBody>
        </p:sp>
      </p:grpSp>
      <p:sp>
        <p:nvSpPr>
          <p:cNvPr id="862" name="Shape 862"/>
          <p:cNvSpPr/>
          <p:nvPr/>
        </p:nvSpPr>
        <p:spPr>
          <a:xfrm>
            <a:off x="1718754" y="1663700"/>
            <a:ext cx="2146524" cy="102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2800"/>
              </a:lnSpc>
              <a:tabLst>
                <a:tab pos="838200" algn="l"/>
              </a:tabLst>
              <a:defRPr sz="2400" b="1"/>
            </a:pPr>
            <a:r>
              <a:t>INPUT</a:t>
            </a:r>
            <a:br/>
            <a:r>
              <a:rPr sz="1800"/>
              <a:t>from environment</a:t>
            </a:r>
            <a:br>
              <a:rPr sz="1800"/>
            </a:br>
            <a:endParaRPr sz="1800"/>
          </a:p>
        </p:txBody>
      </p:sp>
      <p:sp>
        <p:nvSpPr>
          <p:cNvPr id="863" name="Shape 863"/>
          <p:cNvSpPr/>
          <p:nvPr/>
        </p:nvSpPr>
        <p:spPr>
          <a:xfrm>
            <a:off x="6286624" y="1625600"/>
            <a:ext cx="2057450" cy="1028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2800"/>
              </a:lnSpc>
              <a:tabLst>
                <a:tab pos="838200" algn="l"/>
              </a:tabLst>
              <a:defRPr sz="2400" b="1"/>
            </a:pPr>
            <a:r>
              <a:t>OUTPUT</a:t>
            </a:r>
            <a:br/>
            <a:r>
              <a:rPr sz="1800"/>
              <a:t>into environment</a:t>
            </a:r>
            <a:br>
              <a:rPr sz="1800"/>
            </a:br>
            <a:endParaRPr sz="1800"/>
          </a:p>
        </p:txBody>
      </p:sp>
      <p:grpSp>
        <p:nvGrpSpPr>
          <p:cNvPr id="869" name="Group 869"/>
          <p:cNvGrpSpPr/>
          <p:nvPr/>
        </p:nvGrpSpPr>
        <p:grpSpPr>
          <a:xfrm>
            <a:off x="3676811" y="2387600"/>
            <a:ext cx="2782268" cy="4432300"/>
            <a:chOff x="44449" y="0"/>
            <a:chExt cx="2782267" cy="4432300"/>
          </a:xfrm>
        </p:grpSpPr>
        <p:grpSp>
          <p:nvGrpSpPr>
            <p:cNvPr id="866" name="Group 866"/>
            <p:cNvGrpSpPr/>
            <p:nvPr/>
          </p:nvGrpSpPr>
          <p:grpSpPr>
            <a:xfrm>
              <a:off x="44449" y="0"/>
              <a:ext cx="2782269" cy="4432300"/>
              <a:chOff x="44449" y="0"/>
              <a:chExt cx="2782267" cy="4432300"/>
            </a:xfrm>
          </p:grpSpPr>
          <p:sp>
            <p:nvSpPr>
              <p:cNvPr id="864" name="Shape 864"/>
              <p:cNvSpPr/>
              <p:nvPr/>
            </p:nvSpPr>
            <p:spPr>
              <a:xfrm>
                <a:off x="145392" y="0"/>
                <a:ext cx="2604791" cy="66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Accelerating energy flow</a:t>
                </a:r>
                <a:br/>
                <a:endParaRPr/>
              </a:p>
            </p:txBody>
          </p:sp>
          <p:sp>
            <p:nvSpPr>
              <p:cNvPr id="865" name="Shape 865"/>
              <p:cNvSpPr/>
              <p:nvPr/>
            </p:nvSpPr>
            <p:spPr>
              <a:xfrm>
                <a:off x="44449" y="3771900"/>
                <a:ext cx="2782269" cy="66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Accelerating matter cycles</a:t>
                </a:r>
                <a:br/>
                <a:endParaRPr/>
              </a:p>
            </p:txBody>
          </p:sp>
        </p:grpSp>
        <p:sp>
          <p:nvSpPr>
            <p:cNvPr id="867" name="Shape 867"/>
            <p:cNvSpPr/>
            <p:nvPr/>
          </p:nvSpPr>
          <p:spPr>
            <a:xfrm flipH="1">
              <a:off x="215738" y="393700"/>
              <a:ext cx="2425701" cy="1273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sp>
          <p:nvSpPr>
            <p:cNvPr id="868" name="Shape 868"/>
            <p:cNvSpPr/>
            <p:nvPr/>
          </p:nvSpPr>
          <p:spPr>
            <a:xfrm flipH="1">
              <a:off x="215738" y="3810000"/>
              <a:ext cx="2425701" cy="12730"/>
            </a:xfrm>
            <a:prstGeom prst="line">
              <a:avLst/>
            </a:prstGeom>
            <a:noFill/>
            <a:ln w="381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72" name="Group 872"/>
          <p:cNvGrpSpPr/>
          <p:nvPr/>
        </p:nvGrpSpPr>
        <p:grpSpPr>
          <a:xfrm>
            <a:off x="1816100" y="5113473"/>
            <a:ext cx="1930400" cy="1048537"/>
            <a:chOff x="0" y="6400"/>
            <a:chExt cx="1930400" cy="1048536"/>
          </a:xfrm>
        </p:grpSpPr>
        <p:sp>
          <p:nvSpPr>
            <p:cNvPr id="870" name="Shape 870"/>
            <p:cNvSpPr/>
            <p:nvPr/>
          </p:nvSpPr>
          <p:spPr>
            <a:xfrm rot="21103251">
              <a:off x="293999" y="98868"/>
              <a:ext cx="134682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Atmosphere</a:t>
              </a:r>
              <a:br/>
              <a:r>
                <a:rPr sz="1600"/>
                <a:t>(Air)</a:t>
              </a:r>
              <a:br>
                <a:rPr sz="1600"/>
              </a:br>
              <a:endParaRPr sz="1600"/>
            </a:p>
          </p:txBody>
        </p:sp>
        <p:sp>
          <p:nvSpPr>
            <p:cNvPr id="871" name="Shape 871"/>
            <p:cNvSpPr/>
            <p:nvPr/>
          </p:nvSpPr>
          <p:spPr>
            <a:xfrm flipH="1">
              <a:off x="0" y="315827"/>
              <a:ext cx="1930400" cy="304804"/>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75" name="Group 875"/>
          <p:cNvGrpSpPr/>
          <p:nvPr/>
        </p:nvGrpSpPr>
        <p:grpSpPr>
          <a:xfrm>
            <a:off x="1803400" y="4460692"/>
            <a:ext cx="1975125" cy="933683"/>
            <a:chOff x="43000" y="1615"/>
            <a:chExt cx="1975124" cy="933682"/>
          </a:xfrm>
        </p:grpSpPr>
        <p:sp>
          <p:nvSpPr>
            <p:cNvPr id="873" name="Shape 873"/>
            <p:cNvSpPr/>
            <p:nvPr/>
          </p:nvSpPr>
          <p:spPr>
            <a:xfrm rot="21475005">
              <a:off x="59474" y="36656"/>
              <a:ext cx="1943598"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Biosphere</a:t>
              </a:r>
              <a:br/>
              <a:r>
                <a:rPr sz="1600"/>
                <a:t>(Agriculture, wildlife)</a:t>
              </a:r>
              <a:br>
                <a:rPr sz="1600"/>
              </a:br>
              <a:endParaRPr sz="1600"/>
            </a:p>
          </p:txBody>
        </p:sp>
        <p:sp>
          <p:nvSpPr>
            <p:cNvPr id="874" name="Shape 874"/>
            <p:cNvSpPr/>
            <p:nvPr/>
          </p:nvSpPr>
          <p:spPr>
            <a:xfrm flipH="1">
              <a:off x="43000" y="341523"/>
              <a:ext cx="1955801" cy="101606"/>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78" name="Group 878"/>
          <p:cNvGrpSpPr/>
          <p:nvPr/>
        </p:nvGrpSpPr>
        <p:grpSpPr>
          <a:xfrm>
            <a:off x="1803399" y="3700624"/>
            <a:ext cx="1955801" cy="954916"/>
            <a:chOff x="0" y="2910"/>
            <a:chExt cx="1955800" cy="954914"/>
          </a:xfrm>
        </p:grpSpPr>
        <p:sp>
          <p:nvSpPr>
            <p:cNvPr id="876" name="Shape 876"/>
            <p:cNvSpPr/>
            <p:nvPr/>
          </p:nvSpPr>
          <p:spPr>
            <a:xfrm rot="225231">
              <a:off x="247460" y="48567"/>
              <a:ext cx="1423058"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Hydrosphere</a:t>
              </a:r>
              <a:br/>
              <a:r>
                <a:rPr sz="1600"/>
                <a:t>(Water)</a:t>
              </a:r>
              <a:br>
                <a:rPr sz="1600"/>
              </a:br>
              <a:endParaRPr sz="1600"/>
            </a:p>
          </p:txBody>
        </p:sp>
        <p:sp>
          <p:nvSpPr>
            <p:cNvPr id="877" name="Shape 877"/>
            <p:cNvSpPr/>
            <p:nvPr/>
          </p:nvSpPr>
          <p:spPr>
            <a:xfrm flipH="1" flipV="1">
              <a:off x="0" y="378992"/>
              <a:ext cx="1955801" cy="101594"/>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81" name="Group 881"/>
          <p:cNvGrpSpPr/>
          <p:nvPr/>
        </p:nvGrpSpPr>
        <p:grpSpPr>
          <a:xfrm>
            <a:off x="1803400" y="2896772"/>
            <a:ext cx="1981200" cy="1113044"/>
            <a:chOff x="39352" y="6540"/>
            <a:chExt cx="1981199" cy="1113042"/>
          </a:xfrm>
        </p:grpSpPr>
        <p:sp>
          <p:nvSpPr>
            <p:cNvPr id="879" name="Shape 879"/>
            <p:cNvSpPr/>
            <p:nvPr/>
          </p:nvSpPr>
          <p:spPr>
            <a:xfrm rot="507645">
              <a:off x="97924" y="131261"/>
              <a:ext cx="1759249"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Lithosphere</a:t>
              </a:r>
              <a:br/>
              <a:r>
                <a:rPr sz="1600"/>
                <a:t>(Energy, minerals)</a:t>
              </a:r>
              <a:br>
                <a:rPr sz="1600"/>
              </a:br>
              <a:endParaRPr sz="1600"/>
            </a:p>
          </p:txBody>
        </p:sp>
        <p:sp>
          <p:nvSpPr>
            <p:cNvPr id="880" name="Shape 880"/>
            <p:cNvSpPr/>
            <p:nvPr/>
          </p:nvSpPr>
          <p:spPr>
            <a:xfrm flipH="1" flipV="1">
              <a:off x="39352" y="360969"/>
              <a:ext cx="1981201" cy="317499"/>
            </a:xfrm>
            <a:prstGeom prst="line">
              <a:avLst/>
            </a:prstGeom>
            <a:noFill/>
            <a:ln w="25400" cap="flat">
              <a:solidFill>
                <a:srgbClr val="000000"/>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84" name="Group 884"/>
          <p:cNvGrpSpPr/>
          <p:nvPr/>
        </p:nvGrpSpPr>
        <p:grpSpPr>
          <a:xfrm>
            <a:off x="6393000" y="5116770"/>
            <a:ext cx="1930401" cy="1052577"/>
            <a:chOff x="0" y="6547"/>
            <a:chExt cx="1930400" cy="1052575"/>
          </a:xfrm>
        </p:grpSpPr>
        <p:sp>
          <p:nvSpPr>
            <p:cNvPr id="882" name="Shape 882"/>
            <p:cNvSpPr/>
            <p:nvPr/>
          </p:nvSpPr>
          <p:spPr>
            <a:xfrm rot="508257">
              <a:off x="251701" y="101035"/>
              <a:ext cx="134682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Atmosphere</a:t>
              </a:r>
              <a:br/>
              <a:r>
                <a:rPr sz="1600"/>
                <a:t>(Air pollution)</a:t>
              </a:r>
              <a:br>
                <a:rPr sz="1600"/>
              </a:br>
              <a:endParaRPr sz="1600"/>
            </a:p>
          </p:txBody>
        </p:sp>
        <p:sp>
          <p:nvSpPr>
            <p:cNvPr id="883" name="Shape 883"/>
            <p:cNvSpPr/>
            <p:nvPr/>
          </p:nvSpPr>
          <p:spPr>
            <a:xfrm flipH="1" flipV="1">
              <a:off x="0" y="330744"/>
              <a:ext cx="1930400" cy="304804"/>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87" name="Group 887"/>
          <p:cNvGrpSpPr/>
          <p:nvPr/>
        </p:nvGrpSpPr>
        <p:grpSpPr>
          <a:xfrm>
            <a:off x="6380300" y="4469253"/>
            <a:ext cx="1955801" cy="927198"/>
            <a:chOff x="0" y="2115"/>
            <a:chExt cx="1955800" cy="927197"/>
          </a:xfrm>
        </p:grpSpPr>
        <p:sp>
          <p:nvSpPr>
            <p:cNvPr id="885" name="Shape 885"/>
            <p:cNvSpPr/>
            <p:nvPr/>
          </p:nvSpPr>
          <p:spPr>
            <a:xfrm rot="163691">
              <a:off x="275984" y="33914"/>
              <a:ext cx="1356718"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Biosphere</a:t>
              </a:r>
              <a:br/>
              <a:r>
                <a:rPr sz="1600"/>
                <a:t>(Degradation)</a:t>
              </a:r>
              <a:br>
                <a:rPr sz="1600"/>
              </a:br>
              <a:endParaRPr sz="1600"/>
            </a:p>
          </p:txBody>
        </p:sp>
        <p:sp>
          <p:nvSpPr>
            <p:cNvPr id="886" name="Shape 886"/>
            <p:cNvSpPr/>
            <p:nvPr/>
          </p:nvSpPr>
          <p:spPr>
            <a:xfrm flipH="1" flipV="1">
              <a:off x="0" y="351529"/>
              <a:ext cx="1955800" cy="101606"/>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90" name="Group 890"/>
          <p:cNvGrpSpPr/>
          <p:nvPr/>
        </p:nvGrpSpPr>
        <p:grpSpPr>
          <a:xfrm>
            <a:off x="6380300" y="3749395"/>
            <a:ext cx="1955801" cy="944477"/>
            <a:chOff x="0" y="2281"/>
            <a:chExt cx="1955800" cy="944475"/>
          </a:xfrm>
        </p:grpSpPr>
        <p:sp>
          <p:nvSpPr>
            <p:cNvPr id="888" name="Shape 888"/>
            <p:cNvSpPr/>
            <p:nvPr/>
          </p:nvSpPr>
          <p:spPr>
            <a:xfrm rot="21423433">
              <a:off x="184797" y="42719"/>
              <a:ext cx="159752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Hydrosphere</a:t>
              </a:r>
              <a:br/>
              <a:r>
                <a:rPr sz="1600"/>
                <a:t>(Water pollution)</a:t>
              </a:r>
              <a:br>
                <a:rPr sz="1600"/>
              </a:br>
              <a:endParaRPr sz="1600"/>
            </a:p>
          </p:txBody>
        </p:sp>
        <p:sp>
          <p:nvSpPr>
            <p:cNvPr id="889" name="Shape 889"/>
            <p:cNvSpPr/>
            <p:nvPr/>
          </p:nvSpPr>
          <p:spPr>
            <a:xfrm flipH="1">
              <a:off x="-1" y="347660"/>
              <a:ext cx="1955802" cy="101594"/>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893" name="Group 893"/>
          <p:cNvGrpSpPr/>
          <p:nvPr/>
        </p:nvGrpSpPr>
        <p:grpSpPr>
          <a:xfrm>
            <a:off x="6380301" y="2981108"/>
            <a:ext cx="1981200" cy="1056452"/>
            <a:chOff x="0" y="6904"/>
            <a:chExt cx="1981199" cy="1056450"/>
          </a:xfrm>
        </p:grpSpPr>
        <p:sp>
          <p:nvSpPr>
            <p:cNvPr id="891" name="Shape 891"/>
            <p:cNvSpPr/>
            <p:nvPr/>
          </p:nvSpPr>
          <p:spPr>
            <a:xfrm rot="21063818">
              <a:off x="289037" y="103330"/>
              <a:ext cx="130898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nSpc>
                  <a:spcPts val="2100"/>
                </a:lnSpc>
                <a:tabLst>
                  <a:tab pos="838200" algn="l"/>
                </a:tabLst>
                <a:defRPr sz="1800"/>
              </a:pPr>
              <a:r>
                <a:t>Lithosphere</a:t>
              </a:r>
              <a:br/>
              <a:r>
                <a:rPr sz="1600"/>
                <a:t>(Solid waste)</a:t>
              </a:r>
              <a:br>
                <a:rPr sz="1600"/>
              </a:br>
              <a:endParaRPr sz="1600"/>
            </a:p>
          </p:txBody>
        </p:sp>
        <p:sp>
          <p:nvSpPr>
            <p:cNvPr id="892" name="Shape 892"/>
            <p:cNvSpPr/>
            <p:nvPr/>
          </p:nvSpPr>
          <p:spPr>
            <a:xfrm flipH="1">
              <a:off x="-1" y="295065"/>
              <a:ext cx="1981201" cy="317499"/>
            </a:xfrm>
            <a:prstGeom prst="line">
              <a:avLst/>
            </a:prstGeom>
            <a:noFill/>
            <a:ln w="25400" cap="flat">
              <a:solidFill>
                <a:srgbClr val="000000"/>
              </a:solidFill>
              <a:prstDash val="solid"/>
              <a:miter lim="400000"/>
              <a:headEnd type="triangle" w="med" len="med"/>
            </a:ln>
            <a:effectLst/>
          </p:spPr>
          <p:txBody>
            <a:bodyPr wrap="square" lIns="50800" tIns="50800" rIns="50800" bIns="50800" numCol="1" anchor="ctr">
              <a:noAutofit/>
            </a:bodyPr>
            <a:lstStyle/>
            <a:p>
              <a:pPr algn="l">
                <a:lnSpc>
                  <a:spcPct val="100000"/>
                </a:lnSpc>
                <a:tabLst/>
                <a:defRPr sz="1200"/>
              </a:pPr>
              <a:endParaRPr/>
            </a:p>
          </p:txBody>
        </p:sp>
      </p:grpSp>
      <p:sp>
        <p:nvSpPr>
          <p:cNvPr id="894" name="Shape 894"/>
          <p:cNvSpPr/>
          <p:nvPr/>
        </p:nvSpPr>
        <p:spPr>
          <a:xfrm>
            <a:off x="1693974" y="6819900"/>
            <a:ext cx="2111376"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Depletion Problems</a:t>
            </a:r>
            <a:br/>
            <a:endParaRPr/>
          </a:p>
        </p:txBody>
      </p:sp>
      <p:sp>
        <p:nvSpPr>
          <p:cNvPr id="895" name="Shape 895"/>
          <p:cNvSpPr/>
          <p:nvPr/>
        </p:nvSpPr>
        <p:spPr>
          <a:xfrm>
            <a:off x="4126473" y="6819900"/>
            <a:ext cx="1894750" cy="5899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pPr>
            <a:r>
              <a:rPr dirty="0"/>
              <a:t>Social </a:t>
            </a:r>
            <a:r>
              <a:rPr lang="en-IN" dirty="0"/>
              <a:t>"</a:t>
            </a:r>
            <a:r>
              <a:rPr dirty="0"/>
              <a:t>Solutions</a:t>
            </a:r>
            <a:r>
              <a:rPr lang="en-IN" dirty="0"/>
              <a:t>"</a:t>
            </a:r>
            <a:r>
              <a:rPr dirty="0"/>
              <a:t/>
            </a:r>
            <a:br>
              <a:rPr dirty="0"/>
            </a:br>
            <a:endParaRPr dirty="0"/>
          </a:p>
        </p:txBody>
      </p:sp>
      <p:sp>
        <p:nvSpPr>
          <p:cNvPr id="896" name="Shape 896"/>
          <p:cNvSpPr/>
          <p:nvPr/>
        </p:nvSpPr>
        <p:spPr>
          <a:xfrm>
            <a:off x="1701800" y="6819900"/>
            <a:ext cx="2111375"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Depletion Problems</a:t>
            </a:r>
            <a:br/>
            <a:endParaRPr/>
          </a:p>
        </p:txBody>
      </p:sp>
      <p:sp>
        <p:nvSpPr>
          <p:cNvPr id="897" name="Shape 897"/>
          <p:cNvSpPr/>
          <p:nvPr/>
        </p:nvSpPr>
        <p:spPr>
          <a:xfrm>
            <a:off x="1701800" y="6819900"/>
            <a:ext cx="2111375"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Depletion Problems</a:t>
            </a:r>
            <a:br/>
            <a:endParaRPr/>
          </a:p>
        </p:txBody>
      </p:sp>
      <p:sp>
        <p:nvSpPr>
          <p:cNvPr id="898" name="Shape 898"/>
          <p:cNvSpPr/>
          <p:nvPr/>
        </p:nvSpPr>
        <p:spPr>
          <a:xfrm>
            <a:off x="1701800" y="6819900"/>
            <a:ext cx="2111375"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Depletion Problems</a:t>
            </a:r>
            <a:br/>
            <a:endParaRPr/>
          </a:p>
        </p:txBody>
      </p:sp>
      <p:sp>
        <p:nvSpPr>
          <p:cNvPr id="899" name="Shape 899"/>
          <p:cNvSpPr/>
          <p:nvPr/>
        </p:nvSpPr>
        <p:spPr>
          <a:xfrm>
            <a:off x="6340226" y="6819900"/>
            <a:ext cx="205472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Pollution Problems</a:t>
            </a:r>
            <a:br/>
            <a:endParaRPr/>
          </a:p>
        </p:txBody>
      </p:sp>
      <p:sp>
        <p:nvSpPr>
          <p:cNvPr id="900" name="Shape 900"/>
          <p:cNvSpPr/>
          <p:nvPr/>
        </p:nvSpPr>
        <p:spPr>
          <a:xfrm>
            <a:off x="6340226" y="6819900"/>
            <a:ext cx="205472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Pollution Problems</a:t>
            </a:r>
            <a:br/>
            <a:endParaRPr/>
          </a:p>
        </p:txBody>
      </p:sp>
      <p:sp>
        <p:nvSpPr>
          <p:cNvPr id="901" name="Shape 901"/>
          <p:cNvSpPr/>
          <p:nvPr/>
        </p:nvSpPr>
        <p:spPr>
          <a:xfrm>
            <a:off x="6340226" y="6819900"/>
            <a:ext cx="205472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Pollution Problems</a:t>
            </a:r>
            <a:br/>
            <a:endParaRPr/>
          </a:p>
        </p:txBody>
      </p:sp>
      <p:sp>
        <p:nvSpPr>
          <p:cNvPr id="902" name="Shape 902"/>
          <p:cNvSpPr/>
          <p:nvPr/>
        </p:nvSpPr>
        <p:spPr>
          <a:xfrm>
            <a:off x="6340226" y="6819900"/>
            <a:ext cx="2054723"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nSpc>
                <a:spcPts val="1900"/>
              </a:lnSpc>
              <a:tabLst>
                <a:tab pos="838200" algn="l"/>
              </a:tabLst>
              <a:defRPr sz="1600" b="1">
                <a:solidFill>
                  <a:srgbClr val="FF2600"/>
                </a:solidFill>
              </a:defRPr>
            </a:pPr>
            <a:r>
              <a:t>Pollution Problems</a:t>
            </a:r>
            <a:br/>
            <a:endParaRPr/>
          </a:p>
        </p:txBody>
      </p:sp>
      <p:sp>
        <p:nvSpPr>
          <p:cNvPr id="52" name="Shape 329"/>
          <p:cNvSpPr/>
          <p:nvPr/>
        </p:nvSpPr>
        <p:spPr>
          <a:xfrm>
            <a:off x="-63716" y="1267155"/>
            <a:ext cx="10228650" cy="1"/>
          </a:xfrm>
          <a:prstGeom prst="line">
            <a:avLst/>
          </a:prstGeom>
          <a:ln w="25400">
            <a:solidFill>
              <a:srgbClr val="000000"/>
            </a:solidFill>
            <a:miter lim="400000"/>
          </a:ln>
        </p:spPr>
        <p:txBody>
          <a:bodyPr lIns="50800" tIns="50800" rIns="50800" bIns="50800" anchor="ctr"/>
          <a:lstStyle/>
          <a:p>
            <a:pPr>
              <a:tabLst>
                <a:tab pos="838200" algn="l"/>
              </a:tabLst>
              <a:defRPr>
                <a:effectLst>
                  <a:outerShdw blurRad="38100" dist="12700" dir="5400000" rotWithShape="0">
                    <a:srgbClr val="000000">
                      <a:alpha val="50000"/>
                    </a:srgbClr>
                  </a:outerShdw>
                </a:effectLst>
                <a:latin typeface="+mn-lt"/>
                <a:ea typeface="+mn-ea"/>
                <a:cs typeface="+mn-c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8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8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8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8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9" presetClass="entr" fill="hold" grpId="13" nodeType="clickEffect">
                                  <p:stCondLst>
                                    <p:cond delay="0"/>
                                  </p:stCondLst>
                                  <p:iterate>
                                    <p:tmAbs val="0"/>
                                  </p:iterate>
                                  <p:childTnLst>
                                    <p:set>
                                      <p:cBhvr>
                                        <p:cTn id="54" fill="hold"/>
                                        <p:tgtEl>
                                          <p:spTgt spid="894"/>
                                        </p:tgtEl>
                                        <p:attrNameLst>
                                          <p:attrName>style.visibility</p:attrName>
                                        </p:attrNameLst>
                                      </p:cBhvr>
                                      <p:to>
                                        <p:strVal val="visible"/>
                                      </p:to>
                                    </p:set>
                                    <p:animEffect transition="in" filter="dissolve">
                                      <p:cBhvr>
                                        <p:cTn id="55" dur="500"/>
                                        <p:tgtEl>
                                          <p:spTgt spid="894"/>
                                        </p:tgtEl>
                                      </p:cBhvr>
                                    </p:animEffect>
                                  </p:childTnLst>
                                </p:cTn>
                              </p:par>
                            </p:childTnLst>
                          </p:cTn>
                        </p:par>
                        <p:par>
                          <p:cTn id="56" fill="hold">
                            <p:stCondLst>
                              <p:cond delay="500"/>
                            </p:stCondLst>
                            <p:childTnLst>
                              <p:par>
                                <p:cTn id="57" presetID="9" presetClass="exit" fill="hold" grpId="14" nodeType="afterEffect">
                                  <p:stCondLst>
                                    <p:cond delay="0"/>
                                  </p:stCondLst>
                                  <p:iterate>
                                    <p:tmAbs val="0"/>
                                  </p:iterate>
                                  <p:childTnLst>
                                    <p:animEffect transition="out" filter="dissolve">
                                      <p:cBhvr>
                                        <p:cTn id="58" dur="1000" fill="hold"/>
                                        <p:tgtEl>
                                          <p:spTgt spid="894"/>
                                        </p:tgtEl>
                                      </p:cBhvr>
                                    </p:animEffect>
                                    <p:set>
                                      <p:cBhvr>
                                        <p:cTn id="59" fill="hold">
                                          <p:stCondLst>
                                            <p:cond delay="999"/>
                                          </p:stCondLst>
                                        </p:cTn>
                                        <p:tgtEl>
                                          <p:spTgt spid="894"/>
                                        </p:tgtEl>
                                        <p:attrNameLst>
                                          <p:attrName>style.visibility</p:attrName>
                                        </p:attrNameLst>
                                      </p:cBhvr>
                                      <p:to>
                                        <p:strVal val="hidden"/>
                                      </p:to>
                                    </p:set>
                                  </p:childTnLst>
                                </p:cTn>
                              </p:par>
                            </p:childTnLst>
                          </p:cTn>
                        </p:par>
                        <p:par>
                          <p:cTn id="60" fill="hold">
                            <p:stCondLst>
                              <p:cond delay="1500"/>
                            </p:stCondLst>
                            <p:childTnLst>
                              <p:par>
                                <p:cTn id="61" presetID="9" presetClass="entr" fill="hold" grpId="15" nodeType="afterEffect">
                                  <p:stCondLst>
                                    <p:cond delay="0"/>
                                  </p:stCondLst>
                                  <p:iterate>
                                    <p:tmAbs val="0"/>
                                  </p:iterate>
                                  <p:childTnLst>
                                    <p:set>
                                      <p:cBhvr>
                                        <p:cTn id="62" fill="hold"/>
                                        <p:tgtEl>
                                          <p:spTgt spid="896"/>
                                        </p:tgtEl>
                                        <p:attrNameLst>
                                          <p:attrName>style.visibility</p:attrName>
                                        </p:attrNameLst>
                                      </p:cBhvr>
                                      <p:to>
                                        <p:strVal val="visible"/>
                                      </p:to>
                                    </p:set>
                                    <p:animEffect transition="in" filter="dissolve">
                                      <p:cBhvr>
                                        <p:cTn id="63" dur="500"/>
                                        <p:tgtEl>
                                          <p:spTgt spid="896"/>
                                        </p:tgtEl>
                                      </p:cBhvr>
                                    </p:animEffect>
                                  </p:childTnLst>
                                </p:cTn>
                              </p:par>
                            </p:childTnLst>
                          </p:cTn>
                        </p:par>
                        <p:par>
                          <p:cTn id="64" fill="hold">
                            <p:stCondLst>
                              <p:cond delay="2000"/>
                            </p:stCondLst>
                            <p:childTnLst>
                              <p:par>
                                <p:cTn id="65" presetID="9" presetClass="exit" fill="hold" grpId="16" nodeType="afterEffect">
                                  <p:stCondLst>
                                    <p:cond delay="0"/>
                                  </p:stCondLst>
                                  <p:iterate>
                                    <p:tmAbs val="0"/>
                                  </p:iterate>
                                  <p:childTnLst>
                                    <p:animEffect transition="out" filter="dissolve">
                                      <p:cBhvr>
                                        <p:cTn id="66" dur="1000" fill="hold"/>
                                        <p:tgtEl>
                                          <p:spTgt spid="896"/>
                                        </p:tgtEl>
                                      </p:cBhvr>
                                    </p:animEffect>
                                    <p:set>
                                      <p:cBhvr>
                                        <p:cTn id="67" fill="hold">
                                          <p:stCondLst>
                                            <p:cond delay="999"/>
                                          </p:stCondLst>
                                        </p:cTn>
                                        <p:tgtEl>
                                          <p:spTgt spid="896"/>
                                        </p:tgtEl>
                                        <p:attrNameLst>
                                          <p:attrName>style.visibility</p:attrName>
                                        </p:attrNameLst>
                                      </p:cBhvr>
                                      <p:to>
                                        <p:strVal val="hidden"/>
                                      </p:to>
                                    </p:set>
                                  </p:childTnLst>
                                </p:cTn>
                              </p:par>
                            </p:childTnLst>
                          </p:cTn>
                        </p:par>
                        <p:par>
                          <p:cTn id="68" fill="hold">
                            <p:stCondLst>
                              <p:cond delay="3000"/>
                            </p:stCondLst>
                            <p:childTnLst>
                              <p:par>
                                <p:cTn id="69" presetID="9" presetClass="entr" fill="hold" grpId="17" nodeType="afterEffect">
                                  <p:stCondLst>
                                    <p:cond delay="0"/>
                                  </p:stCondLst>
                                  <p:iterate>
                                    <p:tmAbs val="0"/>
                                  </p:iterate>
                                  <p:childTnLst>
                                    <p:set>
                                      <p:cBhvr>
                                        <p:cTn id="70" fill="hold"/>
                                        <p:tgtEl>
                                          <p:spTgt spid="897"/>
                                        </p:tgtEl>
                                        <p:attrNameLst>
                                          <p:attrName>style.visibility</p:attrName>
                                        </p:attrNameLst>
                                      </p:cBhvr>
                                      <p:to>
                                        <p:strVal val="visible"/>
                                      </p:to>
                                    </p:set>
                                    <p:animEffect transition="in" filter="dissolve">
                                      <p:cBhvr>
                                        <p:cTn id="71" dur="500"/>
                                        <p:tgtEl>
                                          <p:spTgt spid="897"/>
                                        </p:tgtEl>
                                      </p:cBhvr>
                                    </p:animEffect>
                                  </p:childTnLst>
                                </p:cTn>
                              </p:par>
                            </p:childTnLst>
                          </p:cTn>
                        </p:par>
                        <p:par>
                          <p:cTn id="72" fill="hold">
                            <p:stCondLst>
                              <p:cond delay="3500"/>
                            </p:stCondLst>
                            <p:childTnLst>
                              <p:par>
                                <p:cTn id="73" presetID="9" presetClass="exit" fill="hold" grpId="18" nodeType="afterEffect">
                                  <p:stCondLst>
                                    <p:cond delay="0"/>
                                  </p:stCondLst>
                                  <p:iterate>
                                    <p:tmAbs val="0"/>
                                  </p:iterate>
                                  <p:childTnLst>
                                    <p:animEffect transition="out" filter="dissolve">
                                      <p:cBhvr>
                                        <p:cTn id="74" dur="1000" fill="hold"/>
                                        <p:tgtEl>
                                          <p:spTgt spid="897"/>
                                        </p:tgtEl>
                                      </p:cBhvr>
                                    </p:animEffect>
                                    <p:set>
                                      <p:cBhvr>
                                        <p:cTn id="75" fill="hold">
                                          <p:stCondLst>
                                            <p:cond delay="999"/>
                                          </p:stCondLst>
                                        </p:cTn>
                                        <p:tgtEl>
                                          <p:spTgt spid="897"/>
                                        </p:tgtEl>
                                        <p:attrNameLst>
                                          <p:attrName>style.visibility</p:attrName>
                                        </p:attrNameLst>
                                      </p:cBhvr>
                                      <p:to>
                                        <p:strVal val="hidden"/>
                                      </p:to>
                                    </p:set>
                                  </p:childTnLst>
                                </p:cTn>
                              </p:par>
                            </p:childTnLst>
                          </p:cTn>
                        </p:par>
                        <p:par>
                          <p:cTn id="76" fill="hold">
                            <p:stCondLst>
                              <p:cond delay="4500"/>
                            </p:stCondLst>
                            <p:childTnLst>
                              <p:par>
                                <p:cTn id="77" presetID="9" presetClass="entr" fill="hold" grpId="19" nodeType="afterEffect">
                                  <p:stCondLst>
                                    <p:cond delay="0"/>
                                  </p:stCondLst>
                                  <p:iterate>
                                    <p:tmAbs val="0"/>
                                  </p:iterate>
                                  <p:childTnLst>
                                    <p:set>
                                      <p:cBhvr>
                                        <p:cTn id="78" fill="hold"/>
                                        <p:tgtEl>
                                          <p:spTgt spid="898"/>
                                        </p:tgtEl>
                                        <p:attrNameLst>
                                          <p:attrName>style.visibility</p:attrName>
                                        </p:attrNameLst>
                                      </p:cBhvr>
                                      <p:to>
                                        <p:strVal val="visible"/>
                                      </p:to>
                                    </p:set>
                                    <p:animEffect transition="in" filter="dissolve">
                                      <p:cBhvr>
                                        <p:cTn id="79" dur="500"/>
                                        <p:tgtEl>
                                          <p:spTgt spid="898"/>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fill="hold" grpId="20" nodeType="clickEffect">
                                  <p:stCondLst>
                                    <p:cond delay="0"/>
                                  </p:stCondLst>
                                  <p:iterate>
                                    <p:tmAbs val="0"/>
                                  </p:iterate>
                                  <p:childTnLst>
                                    <p:set>
                                      <p:cBhvr>
                                        <p:cTn id="83" fill="hold"/>
                                        <p:tgtEl>
                                          <p:spTgt spid="899"/>
                                        </p:tgtEl>
                                        <p:attrNameLst>
                                          <p:attrName>style.visibility</p:attrName>
                                        </p:attrNameLst>
                                      </p:cBhvr>
                                      <p:to>
                                        <p:strVal val="visible"/>
                                      </p:to>
                                    </p:set>
                                    <p:animEffect transition="in" filter="dissolve">
                                      <p:cBhvr>
                                        <p:cTn id="84" dur="500"/>
                                        <p:tgtEl>
                                          <p:spTgt spid="899"/>
                                        </p:tgtEl>
                                      </p:cBhvr>
                                    </p:animEffect>
                                  </p:childTnLst>
                                </p:cTn>
                              </p:par>
                            </p:childTnLst>
                          </p:cTn>
                        </p:par>
                        <p:par>
                          <p:cTn id="85" fill="hold">
                            <p:stCondLst>
                              <p:cond delay="500"/>
                            </p:stCondLst>
                            <p:childTnLst>
                              <p:par>
                                <p:cTn id="86" presetID="9" presetClass="exit" fill="hold" grpId="21" nodeType="afterEffect">
                                  <p:stCondLst>
                                    <p:cond delay="0"/>
                                  </p:stCondLst>
                                  <p:iterate>
                                    <p:tmAbs val="0"/>
                                  </p:iterate>
                                  <p:childTnLst>
                                    <p:animEffect transition="out" filter="dissolve">
                                      <p:cBhvr>
                                        <p:cTn id="87" dur="1000" fill="hold"/>
                                        <p:tgtEl>
                                          <p:spTgt spid="899"/>
                                        </p:tgtEl>
                                      </p:cBhvr>
                                    </p:animEffect>
                                    <p:set>
                                      <p:cBhvr>
                                        <p:cTn id="88" fill="hold">
                                          <p:stCondLst>
                                            <p:cond delay="999"/>
                                          </p:stCondLst>
                                        </p:cTn>
                                        <p:tgtEl>
                                          <p:spTgt spid="899"/>
                                        </p:tgtEl>
                                        <p:attrNameLst>
                                          <p:attrName>style.visibility</p:attrName>
                                        </p:attrNameLst>
                                      </p:cBhvr>
                                      <p:to>
                                        <p:strVal val="hidden"/>
                                      </p:to>
                                    </p:set>
                                  </p:childTnLst>
                                </p:cTn>
                              </p:par>
                            </p:childTnLst>
                          </p:cTn>
                        </p:par>
                        <p:par>
                          <p:cTn id="89" fill="hold">
                            <p:stCondLst>
                              <p:cond delay="1500"/>
                            </p:stCondLst>
                            <p:childTnLst>
                              <p:par>
                                <p:cTn id="90" presetID="9" presetClass="entr" fill="hold" grpId="22" nodeType="afterEffect">
                                  <p:stCondLst>
                                    <p:cond delay="0"/>
                                  </p:stCondLst>
                                  <p:iterate>
                                    <p:tmAbs val="0"/>
                                  </p:iterate>
                                  <p:childTnLst>
                                    <p:set>
                                      <p:cBhvr>
                                        <p:cTn id="91" fill="hold"/>
                                        <p:tgtEl>
                                          <p:spTgt spid="900"/>
                                        </p:tgtEl>
                                        <p:attrNameLst>
                                          <p:attrName>style.visibility</p:attrName>
                                        </p:attrNameLst>
                                      </p:cBhvr>
                                      <p:to>
                                        <p:strVal val="visible"/>
                                      </p:to>
                                    </p:set>
                                    <p:animEffect transition="in" filter="dissolve">
                                      <p:cBhvr>
                                        <p:cTn id="92" dur="500"/>
                                        <p:tgtEl>
                                          <p:spTgt spid="900"/>
                                        </p:tgtEl>
                                      </p:cBhvr>
                                    </p:animEffect>
                                  </p:childTnLst>
                                </p:cTn>
                              </p:par>
                            </p:childTnLst>
                          </p:cTn>
                        </p:par>
                        <p:par>
                          <p:cTn id="93" fill="hold">
                            <p:stCondLst>
                              <p:cond delay="2000"/>
                            </p:stCondLst>
                            <p:childTnLst>
                              <p:par>
                                <p:cTn id="94" presetID="9" presetClass="exit" fill="hold" grpId="23" nodeType="afterEffect">
                                  <p:stCondLst>
                                    <p:cond delay="0"/>
                                  </p:stCondLst>
                                  <p:iterate>
                                    <p:tmAbs val="0"/>
                                  </p:iterate>
                                  <p:childTnLst>
                                    <p:animEffect transition="out" filter="dissolve">
                                      <p:cBhvr>
                                        <p:cTn id="95" dur="1000" fill="hold"/>
                                        <p:tgtEl>
                                          <p:spTgt spid="900"/>
                                        </p:tgtEl>
                                      </p:cBhvr>
                                    </p:animEffect>
                                    <p:set>
                                      <p:cBhvr>
                                        <p:cTn id="96" fill="hold">
                                          <p:stCondLst>
                                            <p:cond delay="999"/>
                                          </p:stCondLst>
                                        </p:cTn>
                                        <p:tgtEl>
                                          <p:spTgt spid="900"/>
                                        </p:tgtEl>
                                        <p:attrNameLst>
                                          <p:attrName>style.visibility</p:attrName>
                                        </p:attrNameLst>
                                      </p:cBhvr>
                                      <p:to>
                                        <p:strVal val="hidden"/>
                                      </p:to>
                                    </p:set>
                                  </p:childTnLst>
                                </p:cTn>
                              </p:par>
                            </p:childTnLst>
                          </p:cTn>
                        </p:par>
                        <p:par>
                          <p:cTn id="97" fill="hold">
                            <p:stCondLst>
                              <p:cond delay="3000"/>
                            </p:stCondLst>
                            <p:childTnLst>
                              <p:par>
                                <p:cTn id="98" presetID="9" presetClass="entr" fill="hold" grpId="24" nodeType="afterEffect">
                                  <p:stCondLst>
                                    <p:cond delay="0"/>
                                  </p:stCondLst>
                                  <p:iterate>
                                    <p:tmAbs val="0"/>
                                  </p:iterate>
                                  <p:childTnLst>
                                    <p:set>
                                      <p:cBhvr>
                                        <p:cTn id="99" fill="hold"/>
                                        <p:tgtEl>
                                          <p:spTgt spid="901"/>
                                        </p:tgtEl>
                                        <p:attrNameLst>
                                          <p:attrName>style.visibility</p:attrName>
                                        </p:attrNameLst>
                                      </p:cBhvr>
                                      <p:to>
                                        <p:strVal val="visible"/>
                                      </p:to>
                                    </p:set>
                                    <p:animEffect transition="in" filter="dissolve">
                                      <p:cBhvr>
                                        <p:cTn id="100" dur="500"/>
                                        <p:tgtEl>
                                          <p:spTgt spid="901"/>
                                        </p:tgtEl>
                                      </p:cBhvr>
                                    </p:animEffect>
                                  </p:childTnLst>
                                </p:cTn>
                              </p:par>
                            </p:childTnLst>
                          </p:cTn>
                        </p:par>
                        <p:par>
                          <p:cTn id="101" fill="hold">
                            <p:stCondLst>
                              <p:cond delay="3500"/>
                            </p:stCondLst>
                            <p:childTnLst>
                              <p:par>
                                <p:cTn id="102" presetID="9" presetClass="exit" fill="hold" grpId="25" nodeType="afterEffect">
                                  <p:stCondLst>
                                    <p:cond delay="0"/>
                                  </p:stCondLst>
                                  <p:iterate>
                                    <p:tmAbs val="0"/>
                                  </p:iterate>
                                  <p:childTnLst>
                                    <p:animEffect transition="out" filter="dissolve">
                                      <p:cBhvr>
                                        <p:cTn id="103" dur="1000" fill="hold"/>
                                        <p:tgtEl>
                                          <p:spTgt spid="901"/>
                                        </p:tgtEl>
                                      </p:cBhvr>
                                    </p:animEffect>
                                    <p:set>
                                      <p:cBhvr>
                                        <p:cTn id="104" fill="hold">
                                          <p:stCondLst>
                                            <p:cond delay="999"/>
                                          </p:stCondLst>
                                        </p:cTn>
                                        <p:tgtEl>
                                          <p:spTgt spid="901"/>
                                        </p:tgtEl>
                                        <p:attrNameLst>
                                          <p:attrName>style.visibility</p:attrName>
                                        </p:attrNameLst>
                                      </p:cBhvr>
                                      <p:to>
                                        <p:strVal val="hidden"/>
                                      </p:to>
                                    </p:set>
                                  </p:childTnLst>
                                </p:cTn>
                              </p:par>
                            </p:childTnLst>
                          </p:cTn>
                        </p:par>
                        <p:par>
                          <p:cTn id="105" fill="hold">
                            <p:stCondLst>
                              <p:cond delay="4500"/>
                            </p:stCondLst>
                            <p:childTnLst>
                              <p:par>
                                <p:cTn id="106" presetID="9" presetClass="entr" fill="hold" grpId="26" nodeType="afterEffect">
                                  <p:stCondLst>
                                    <p:cond delay="0"/>
                                  </p:stCondLst>
                                  <p:iterate>
                                    <p:tmAbs val="0"/>
                                  </p:iterate>
                                  <p:childTnLst>
                                    <p:set>
                                      <p:cBhvr>
                                        <p:cTn id="107" fill="hold"/>
                                        <p:tgtEl>
                                          <p:spTgt spid="902"/>
                                        </p:tgtEl>
                                        <p:attrNameLst>
                                          <p:attrName>style.visibility</p:attrName>
                                        </p:attrNameLst>
                                      </p:cBhvr>
                                      <p:to>
                                        <p:strVal val="visible"/>
                                      </p:to>
                                    </p:set>
                                    <p:animEffect transition="in" filter="dissolve">
                                      <p:cBhvr>
                                        <p:cTn id="108" dur="5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 grpId="1" animBg="1" advAuto="0"/>
      <p:bldP spid="863" grpId="2" animBg="1" advAuto="0"/>
      <p:bldP spid="869" grpId="7" animBg="1" advAuto="0"/>
      <p:bldP spid="872" grpId="6" animBg="1" advAuto="0"/>
      <p:bldP spid="875" grpId="5" animBg="1" advAuto="0"/>
      <p:bldP spid="878" grpId="4" animBg="1" advAuto="0"/>
      <p:bldP spid="881" grpId="3" animBg="1" advAuto="0"/>
      <p:bldP spid="884" grpId="12" animBg="1" advAuto="0"/>
      <p:bldP spid="887" grpId="11" animBg="1" advAuto="0"/>
      <p:bldP spid="890" grpId="10" animBg="1" advAuto="0"/>
      <p:bldP spid="893" grpId="9" animBg="1" advAuto="0"/>
      <p:bldP spid="894" grpId="13" animBg="1" advAuto="0"/>
      <p:bldP spid="894" grpId="14" animBg="1" advAuto="0"/>
      <p:bldP spid="895" grpId="8" animBg="1" advAuto="0"/>
      <p:bldP spid="896" grpId="15" animBg="1" advAuto="0"/>
      <p:bldP spid="896" grpId="16" animBg="1" advAuto="0"/>
      <p:bldP spid="897" grpId="17" animBg="1" advAuto="0"/>
      <p:bldP spid="897" grpId="18" animBg="1" advAuto="0"/>
      <p:bldP spid="898" grpId="19" animBg="1" advAuto="0"/>
      <p:bldP spid="899" grpId="20" animBg="1" advAuto="0"/>
      <p:bldP spid="899" grpId="21" animBg="1" advAuto="0"/>
      <p:bldP spid="900" grpId="22" animBg="1" advAuto="0"/>
      <p:bldP spid="900" grpId="23" animBg="1" advAuto="0"/>
      <p:bldP spid="901" grpId="24" animBg="1" advAuto="0"/>
      <p:bldP spid="901" grpId="25" animBg="1" advAuto="0"/>
      <p:bldP spid="902" grpId="26" animBg="1" advAuto="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4" name="Shape 904"/>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94</a:t>
            </a:fld>
            <a:endParaRPr/>
          </a:p>
        </p:txBody>
      </p:sp>
      <p:sp>
        <p:nvSpPr>
          <p:cNvPr id="905" name="Shape 905"/>
          <p:cNvSpPr/>
          <p:nvPr/>
        </p:nvSpPr>
        <p:spPr>
          <a:xfrm>
            <a:off x="1298291" y="238788"/>
            <a:ext cx="3772667" cy="11490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tabLst>
                <a:tab pos="838200" algn="l"/>
              </a:tabLst>
              <a:defRPr b="1">
                <a:latin typeface="Arial"/>
                <a:ea typeface="Arial"/>
                <a:cs typeface="Arial"/>
                <a:sym typeface="Arial"/>
              </a:defRPr>
            </a:pPr>
            <a:r>
              <a:rPr dirty="0"/>
              <a:t>Population Growth</a:t>
            </a:r>
          </a:p>
          <a:p>
            <a:pPr>
              <a:lnSpc>
                <a:spcPct val="100000"/>
              </a:lnSpc>
              <a:tabLst/>
              <a:defRPr sz="3600">
                <a:latin typeface="Monlam Uni OuChan2"/>
                <a:ea typeface="Monlam Uni OuChan2"/>
                <a:cs typeface="Monlam Uni OuChan2"/>
                <a:sym typeface="Monlam Uni OuChan2"/>
              </a:defRPr>
            </a:pPr>
            <a:r>
              <a:rPr b="1" dirty="0"/>
              <a:t>མི་འབོར་འཚར་ལོངས།</a:t>
            </a:r>
          </a:p>
        </p:txBody>
      </p:sp>
      <p:sp>
        <p:nvSpPr>
          <p:cNvPr id="906" name="Shape 906"/>
          <p:cNvSpPr/>
          <p:nvPr/>
        </p:nvSpPr>
        <p:spPr>
          <a:xfrm>
            <a:off x="689961" y="1651000"/>
            <a:ext cx="5003801" cy="157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155" marR="45155" defTabSz="1016000">
              <a:lnSpc>
                <a:spcPct val="100000"/>
              </a:lnSpc>
              <a:tabLst/>
              <a:defRPr sz="2400" b="1">
                <a:uFill>
                  <a:solidFill>
                    <a:srgbClr val="000000"/>
                  </a:solidFill>
                </a:uFill>
                <a:latin typeface="Arial"/>
                <a:ea typeface="Arial"/>
                <a:cs typeface="Arial"/>
                <a:sym typeface="Arial"/>
              </a:defRPr>
            </a:lvl1pPr>
          </a:lstStyle>
          <a:p>
            <a:r>
              <a:t>The human population has been growing almost exponentially for three centuries but cannot do so indefinitely</a:t>
            </a:r>
          </a:p>
        </p:txBody>
      </p:sp>
      <p:sp>
        <p:nvSpPr>
          <p:cNvPr id="907" name="Shape 907"/>
          <p:cNvSpPr/>
          <p:nvPr/>
        </p:nvSpPr>
        <p:spPr>
          <a:xfrm>
            <a:off x="1752600" y="3857272"/>
            <a:ext cx="2904306" cy="208280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Human population growth:</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1650 - 500,000,000</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1850 - ONE BILLION</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1930 - TWO BILLION</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1975 - FOUR BILLION</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2010 – SIX BILLION</a:t>
            </a:r>
          </a:p>
          <a:p>
            <a:pPr marL="45155" marR="45155" algn="l" defTabSz="1016000">
              <a:lnSpc>
                <a:spcPct val="100000"/>
              </a:lnSpc>
              <a:buClr>
                <a:srgbClr val="000000"/>
              </a:buClr>
              <a:buFont typeface="Arial"/>
              <a:tabLst/>
              <a:defRPr sz="1800">
                <a:uFill>
                  <a:solidFill>
                    <a:srgbClr val="000000"/>
                  </a:solidFill>
                </a:uFill>
                <a:latin typeface="Arial"/>
                <a:ea typeface="Arial"/>
                <a:cs typeface="Arial"/>
                <a:sym typeface="Arial"/>
              </a:defRPr>
            </a:pPr>
            <a:r>
              <a:t>2017 - EIGHT BILLION</a:t>
            </a:r>
          </a:p>
        </p:txBody>
      </p:sp>
      <p:grpSp>
        <p:nvGrpSpPr>
          <p:cNvPr id="910" name="Group 910"/>
          <p:cNvGrpSpPr/>
          <p:nvPr/>
        </p:nvGrpSpPr>
        <p:grpSpPr>
          <a:xfrm>
            <a:off x="6647744" y="285357"/>
            <a:ext cx="3479801" cy="7035801"/>
            <a:chOff x="0" y="0"/>
            <a:chExt cx="3479800" cy="7035800"/>
          </a:xfrm>
        </p:grpSpPr>
        <p:sp>
          <p:nvSpPr>
            <p:cNvPr id="908" name="Shape 908"/>
            <p:cNvSpPr/>
            <p:nvPr/>
          </p:nvSpPr>
          <p:spPr>
            <a:xfrm>
              <a:off x="0" y="0"/>
              <a:ext cx="3479800" cy="7035800"/>
            </a:xfrm>
            <a:prstGeom prst="rect">
              <a:avLst/>
            </a:prstGeom>
            <a:solidFill>
              <a:srgbClr val="FFFFFF"/>
            </a:solidFill>
            <a:ln w="12700" cap="flat">
              <a:solidFill>
                <a:srgbClr val="FFFFFF"/>
              </a:solidFill>
              <a:prstDash val="solid"/>
              <a:miter lim="400000"/>
            </a:ln>
            <a:effectLst/>
          </p:spPr>
          <p:txBody>
            <a:bodyPr wrap="square" lIns="50800" tIns="50800" rIns="50800" bIns="50800" numCol="1" anchor="ctr">
              <a:noAutofit/>
            </a:bodyPr>
            <a:lstStyle/>
            <a:p>
              <a:pPr marL="45155" marR="45155" algn="l" defTabSz="1016000">
                <a:lnSpc>
                  <a:spcPct val="100000"/>
                </a:lnSpc>
                <a:tabLst/>
                <a:defRPr sz="2600">
                  <a:solidFill>
                    <a:srgbClr val="FEEE00"/>
                  </a:solidFill>
                  <a:uFill>
                    <a:solidFill>
                      <a:srgbClr val="FEEE00"/>
                    </a:solidFill>
                  </a:uFill>
                  <a:latin typeface="Times New Roman"/>
                  <a:ea typeface="Times New Roman"/>
                  <a:cs typeface="Times New Roman"/>
                  <a:sym typeface="Times New Roman"/>
                </a:defRPr>
              </a:pPr>
              <a:endParaRPr/>
            </a:p>
          </p:txBody>
        </p:sp>
        <p:pic>
          <p:nvPicPr>
            <p:cNvPr id="909" name="WorldBank.png"/>
            <p:cNvPicPr>
              <a:picLocks/>
            </p:cNvPicPr>
            <p:nvPr/>
          </p:nvPicPr>
          <p:blipFill>
            <a:blip r:embed="rId2"/>
            <a:stretch>
              <a:fillRect/>
            </a:stretch>
          </p:blipFill>
          <p:spPr>
            <a:xfrm>
              <a:off x="30420" y="0"/>
              <a:ext cx="3415578" cy="6974881"/>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 grpId="1"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95</a:t>
            </a:fld>
            <a:endParaRPr/>
          </a:p>
        </p:txBody>
      </p:sp>
      <p:sp>
        <p:nvSpPr>
          <p:cNvPr id="913" name="Shape 913"/>
          <p:cNvSpPr/>
          <p:nvPr/>
        </p:nvSpPr>
        <p:spPr>
          <a:xfrm>
            <a:off x="2366267" y="431800"/>
            <a:ext cx="5421314"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tabLst>
                <a:tab pos="838200" algn="l"/>
              </a:tabLst>
              <a:defRPr b="1">
                <a:solidFill>
                  <a:srgbClr val="011993"/>
                </a:solidFill>
                <a:latin typeface="Arial"/>
                <a:ea typeface="Arial"/>
                <a:cs typeface="Arial"/>
                <a:sym typeface="Arial"/>
              </a:defRPr>
            </a:lvl1pPr>
          </a:lstStyle>
          <a:p>
            <a:r>
              <a:t>Global ecological problems</a:t>
            </a:r>
          </a:p>
        </p:txBody>
      </p:sp>
      <p:grpSp>
        <p:nvGrpSpPr>
          <p:cNvPr id="917" name="Group 917"/>
          <p:cNvGrpSpPr/>
          <p:nvPr/>
        </p:nvGrpSpPr>
        <p:grpSpPr>
          <a:xfrm>
            <a:off x="152400" y="1054100"/>
            <a:ext cx="4775201" cy="2387600"/>
            <a:chOff x="0" y="0"/>
            <a:chExt cx="4775200" cy="2387599"/>
          </a:xfrm>
        </p:grpSpPr>
        <p:sp>
          <p:nvSpPr>
            <p:cNvPr id="914" name="Shape 914"/>
            <p:cNvSpPr/>
            <p:nvPr/>
          </p:nvSpPr>
          <p:spPr>
            <a:xfrm>
              <a:off x="355600" y="1155699"/>
              <a:ext cx="125730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5861" marR="45861" lvl="1" indent="0" algn="l" defTabSz="1016000">
                <a:lnSpc>
                  <a:spcPct val="100000"/>
                </a:lnSpc>
                <a:spcBef>
                  <a:spcPts val="800"/>
                </a:spcBef>
                <a:buClr>
                  <a:srgbClr val="FEEE00"/>
                </a:buClr>
                <a:buFont typeface="Times New Roman"/>
                <a:tabLst/>
                <a:defRPr sz="1800" b="1">
                  <a:solidFill>
                    <a:srgbClr val="011993"/>
                  </a:solidFill>
                  <a:uFill>
                    <a:solidFill>
                      <a:srgbClr val="011993"/>
                    </a:solidFill>
                  </a:uFill>
                </a:defRPr>
              </a:pPr>
              <a:r>
                <a:t>Energy</a:t>
              </a:r>
              <a:br/>
              <a:r>
                <a:t>- Oil</a:t>
              </a:r>
              <a:br/>
              <a:r>
                <a:t>- Nuclear</a:t>
              </a:r>
              <a:br/>
              <a:r>
                <a:t>- ......</a:t>
              </a:r>
            </a:p>
          </p:txBody>
        </p:sp>
        <p:sp>
          <p:nvSpPr>
            <p:cNvPr id="915" name="Shape 915"/>
            <p:cNvSpPr/>
            <p:nvPr/>
          </p:nvSpPr>
          <p:spPr>
            <a:xfrm>
              <a:off x="0" y="1104899"/>
              <a:ext cx="19431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16" name="Shape 916"/>
            <p:cNvSpPr/>
            <p:nvPr/>
          </p:nvSpPr>
          <p:spPr>
            <a:xfrm flipV="1">
              <a:off x="1016000" y="0"/>
              <a:ext cx="3759201" cy="1028699"/>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21" name="Group 921"/>
          <p:cNvGrpSpPr/>
          <p:nvPr/>
        </p:nvGrpSpPr>
        <p:grpSpPr>
          <a:xfrm>
            <a:off x="2197100" y="1054100"/>
            <a:ext cx="2832100" cy="2387600"/>
            <a:chOff x="0" y="0"/>
            <a:chExt cx="2832099" cy="2387599"/>
          </a:xfrm>
        </p:grpSpPr>
        <p:sp>
          <p:nvSpPr>
            <p:cNvPr id="918" name="Shape 918"/>
            <p:cNvSpPr/>
            <p:nvPr/>
          </p:nvSpPr>
          <p:spPr>
            <a:xfrm>
              <a:off x="317500" y="1155699"/>
              <a:ext cx="1316221"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Waste</a:t>
              </a:r>
              <a:br/>
              <a:r>
                <a:t>- Plastic</a:t>
              </a:r>
              <a:br/>
              <a:r>
                <a:t>- Chemical</a:t>
              </a:r>
              <a:br/>
              <a:r>
                <a:t>- ......</a:t>
              </a:r>
            </a:p>
          </p:txBody>
        </p:sp>
        <p:sp>
          <p:nvSpPr>
            <p:cNvPr id="919" name="Shape 919"/>
            <p:cNvSpPr/>
            <p:nvPr/>
          </p:nvSpPr>
          <p:spPr>
            <a:xfrm>
              <a:off x="0" y="1104899"/>
              <a:ext cx="19558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0" name="Shape 920"/>
            <p:cNvSpPr/>
            <p:nvPr/>
          </p:nvSpPr>
          <p:spPr>
            <a:xfrm flipV="1">
              <a:off x="1092200" y="0"/>
              <a:ext cx="1739900" cy="1014704"/>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25" name="Group 925"/>
          <p:cNvGrpSpPr/>
          <p:nvPr/>
        </p:nvGrpSpPr>
        <p:grpSpPr>
          <a:xfrm>
            <a:off x="4241800" y="1054100"/>
            <a:ext cx="1854200" cy="2387600"/>
            <a:chOff x="0" y="0"/>
            <a:chExt cx="1854200" cy="2387599"/>
          </a:xfrm>
        </p:grpSpPr>
        <p:sp>
          <p:nvSpPr>
            <p:cNvPr id="922" name="Shape 922"/>
            <p:cNvSpPr/>
            <p:nvPr/>
          </p:nvSpPr>
          <p:spPr>
            <a:xfrm>
              <a:off x="228600" y="1155699"/>
              <a:ext cx="1468807"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Water</a:t>
              </a:r>
              <a:br/>
              <a:r>
                <a:t>- Resources</a:t>
              </a:r>
              <a:br/>
              <a:r>
                <a:t>- Pollution</a:t>
              </a:r>
              <a:br/>
              <a:r>
                <a:t>- ......</a:t>
              </a:r>
            </a:p>
          </p:txBody>
        </p:sp>
        <p:sp>
          <p:nvSpPr>
            <p:cNvPr id="923" name="Shape 923"/>
            <p:cNvSpPr/>
            <p:nvPr/>
          </p:nvSpPr>
          <p:spPr>
            <a:xfrm>
              <a:off x="0" y="1104899"/>
              <a:ext cx="18542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4" name="Shape 924"/>
            <p:cNvSpPr/>
            <p:nvPr/>
          </p:nvSpPr>
          <p:spPr>
            <a:xfrm flipV="1">
              <a:off x="901700" y="0"/>
              <a:ext cx="0" cy="1021703"/>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29" name="Group 929"/>
          <p:cNvGrpSpPr/>
          <p:nvPr/>
        </p:nvGrpSpPr>
        <p:grpSpPr>
          <a:xfrm>
            <a:off x="5219699" y="1054100"/>
            <a:ext cx="2857501" cy="2374900"/>
            <a:chOff x="0" y="0"/>
            <a:chExt cx="2857500" cy="2374899"/>
          </a:xfrm>
        </p:grpSpPr>
        <p:sp>
          <p:nvSpPr>
            <p:cNvPr id="926" name="Shape 926"/>
            <p:cNvSpPr/>
            <p:nvPr/>
          </p:nvSpPr>
          <p:spPr>
            <a:xfrm>
              <a:off x="927100" y="1168399"/>
              <a:ext cx="1930401"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Agriculture</a:t>
              </a:r>
              <a:br/>
              <a:r>
                <a:t>- Desertification</a:t>
              </a:r>
              <a:br/>
              <a:r>
                <a:t>- Deforestation</a:t>
              </a:r>
              <a:br/>
              <a:r>
                <a:t>- ......</a:t>
              </a:r>
            </a:p>
          </p:txBody>
        </p:sp>
        <p:sp>
          <p:nvSpPr>
            <p:cNvPr id="927" name="Shape 927"/>
            <p:cNvSpPr/>
            <p:nvPr/>
          </p:nvSpPr>
          <p:spPr>
            <a:xfrm>
              <a:off x="965200" y="1092199"/>
              <a:ext cx="1854201"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8" name="Shape 928"/>
            <p:cNvSpPr/>
            <p:nvPr/>
          </p:nvSpPr>
          <p:spPr>
            <a:xfrm flipH="1" flipV="1">
              <a:off x="0" y="0"/>
              <a:ext cx="2006601" cy="1021703"/>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33" name="Group 933"/>
          <p:cNvGrpSpPr/>
          <p:nvPr/>
        </p:nvGrpSpPr>
        <p:grpSpPr>
          <a:xfrm>
            <a:off x="5321300" y="1054100"/>
            <a:ext cx="4826000" cy="2374900"/>
            <a:chOff x="0" y="0"/>
            <a:chExt cx="4826000" cy="2374900"/>
          </a:xfrm>
        </p:grpSpPr>
        <p:sp>
          <p:nvSpPr>
            <p:cNvPr id="930" name="Shape 930"/>
            <p:cNvSpPr/>
            <p:nvPr/>
          </p:nvSpPr>
          <p:spPr>
            <a:xfrm>
              <a:off x="2984500" y="1155700"/>
              <a:ext cx="1841500" cy="1219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5861" marR="45861" algn="l" defTabSz="1016000">
                <a:lnSpc>
                  <a:spcPct val="100000"/>
                </a:lnSpc>
                <a:buClr>
                  <a:srgbClr val="FEEE00"/>
                </a:buClr>
                <a:buFont typeface="Times New Roman"/>
                <a:tabLst/>
                <a:defRPr sz="1800" b="1">
                  <a:solidFill>
                    <a:srgbClr val="011993"/>
                  </a:solidFill>
                  <a:uFill>
                    <a:solidFill>
                      <a:srgbClr val="011993"/>
                    </a:solidFill>
                  </a:uFill>
                </a:defRPr>
              </a:pPr>
              <a:r>
                <a:t>Air-pollution</a:t>
              </a:r>
              <a:br/>
              <a:r>
                <a:t>- Ozon hole</a:t>
              </a:r>
              <a:br/>
              <a:r>
                <a:t>- Dimming</a:t>
              </a:r>
              <a:br/>
              <a:r>
                <a:t>- ......</a:t>
              </a:r>
            </a:p>
          </p:txBody>
        </p:sp>
        <p:sp>
          <p:nvSpPr>
            <p:cNvPr id="931" name="Shape 931"/>
            <p:cNvSpPr/>
            <p:nvPr/>
          </p:nvSpPr>
          <p:spPr>
            <a:xfrm>
              <a:off x="2806700" y="1079500"/>
              <a:ext cx="1854200" cy="1282700"/>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32" name="Shape 932"/>
            <p:cNvSpPr/>
            <p:nvPr/>
          </p:nvSpPr>
          <p:spPr>
            <a:xfrm flipH="1" flipV="1">
              <a:off x="0" y="0"/>
              <a:ext cx="3848100" cy="1021704"/>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sp>
        <p:nvSpPr>
          <p:cNvPr id="934" name="Shape 934"/>
          <p:cNvSpPr/>
          <p:nvPr/>
        </p:nvSpPr>
        <p:spPr>
          <a:xfrm>
            <a:off x="1472282" y="4279900"/>
            <a:ext cx="7209285" cy="158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spcBef>
                <a:spcPts val="2400"/>
              </a:spcBef>
              <a:tabLst>
                <a:tab pos="838200" algn="l"/>
              </a:tabLst>
              <a:defRPr b="1">
                <a:solidFill>
                  <a:schemeClr val="accent5"/>
                </a:solidFill>
                <a:latin typeface="Arial"/>
                <a:ea typeface="Arial"/>
                <a:cs typeface="Arial"/>
                <a:sym typeface="Arial"/>
              </a:defRPr>
            </a:pPr>
            <a:r>
              <a:t>We need to act urgently !!!</a:t>
            </a:r>
          </a:p>
          <a:p>
            <a:pPr algn="l">
              <a:lnSpc>
                <a:spcPct val="100000"/>
              </a:lnSpc>
              <a:spcBef>
                <a:spcPts val="2400"/>
              </a:spcBef>
              <a:tabLst/>
              <a:defRPr sz="5600">
                <a:solidFill>
                  <a:schemeClr val="accent5"/>
                </a:solidFill>
                <a:latin typeface="Microsoft Himalaya"/>
                <a:ea typeface="Microsoft Himalaya"/>
                <a:cs typeface="Microsoft Himalaya"/>
                <a:sym typeface="Microsoft Himalaya"/>
              </a:defRPr>
            </a:pPr>
            <a:r>
              <a:t>ང་ཚོས་འཕྲལ་དུ་ལག་བསྟར་བྱེད་དགོས་པ་རེད།</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 grpId="1" animBg="1" advAuto="0"/>
      <p:bldP spid="921" grpId="2" animBg="1" advAuto="0"/>
      <p:bldP spid="925" grpId="3" animBg="1" advAuto="0"/>
      <p:bldP spid="929" grpId="4" animBg="1" advAuto="0"/>
      <p:bldP spid="933" grpId="5" animBg="1" advAuto="0"/>
      <p:bldP spid="934" grpId="6"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96</a:t>
            </a:fld>
            <a:endParaRPr/>
          </a:p>
        </p:txBody>
      </p:sp>
      <p:sp>
        <p:nvSpPr>
          <p:cNvPr id="937" name="Shape 937"/>
          <p:cNvSpPr/>
          <p:nvPr/>
        </p:nvSpPr>
        <p:spPr>
          <a:xfrm>
            <a:off x="2366267" y="431800"/>
            <a:ext cx="5421314"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tabLst>
                <a:tab pos="838200" algn="l"/>
              </a:tabLst>
              <a:defRPr b="1">
                <a:solidFill>
                  <a:srgbClr val="011993"/>
                </a:solidFill>
                <a:latin typeface="Arial"/>
                <a:ea typeface="Arial"/>
                <a:cs typeface="Arial"/>
                <a:sym typeface="Arial"/>
              </a:defRPr>
            </a:lvl1pPr>
          </a:lstStyle>
          <a:p>
            <a:r>
              <a:t>Global ecological problems</a:t>
            </a:r>
          </a:p>
        </p:txBody>
      </p:sp>
      <p:grpSp>
        <p:nvGrpSpPr>
          <p:cNvPr id="941" name="Group 941"/>
          <p:cNvGrpSpPr/>
          <p:nvPr/>
        </p:nvGrpSpPr>
        <p:grpSpPr>
          <a:xfrm>
            <a:off x="152400" y="1054100"/>
            <a:ext cx="4775201" cy="2387600"/>
            <a:chOff x="0" y="0"/>
            <a:chExt cx="4775200" cy="2387599"/>
          </a:xfrm>
        </p:grpSpPr>
        <p:sp>
          <p:nvSpPr>
            <p:cNvPr id="938" name="Shape 938"/>
            <p:cNvSpPr/>
            <p:nvPr/>
          </p:nvSpPr>
          <p:spPr>
            <a:xfrm>
              <a:off x="355600" y="1155699"/>
              <a:ext cx="1257300"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5861" marR="45861" lvl="1" indent="0" algn="l" defTabSz="1016000">
                <a:lnSpc>
                  <a:spcPct val="100000"/>
                </a:lnSpc>
                <a:spcBef>
                  <a:spcPts val="800"/>
                </a:spcBef>
                <a:buClr>
                  <a:srgbClr val="FEEE00"/>
                </a:buClr>
                <a:buFont typeface="Times New Roman"/>
                <a:tabLst/>
                <a:defRPr sz="1800" b="1">
                  <a:solidFill>
                    <a:srgbClr val="011993"/>
                  </a:solidFill>
                  <a:uFill>
                    <a:solidFill>
                      <a:srgbClr val="011993"/>
                    </a:solidFill>
                  </a:uFill>
                </a:defRPr>
              </a:pPr>
              <a:r>
                <a:t>Energy</a:t>
              </a:r>
              <a:br/>
              <a:r>
                <a:t>- Oil</a:t>
              </a:r>
              <a:br/>
              <a:r>
                <a:t>- Nuclear</a:t>
              </a:r>
              <a:br/>
              <a:r>
                <a:t>- ......</a:t>
              </a:r>
            </a:p>
          </p:txBody>
        </p:sp>
        <p:sp>
          <p:nvSpPr>
            <p:cNvPr id="939" name="Shape 939"/>
            <p:cNvSpPr/>
            <p:nvPr/>
          </p:nvSpPr>
          <p:spPr>
            <a:xfrm>
              <a:off x="0" y="1104899"/>
              <a:ext cx="19431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0" name="Shape 940"/>
            <p:cNvSpPr/>
            <p:nvPr/>
          </p:nvSpPr>
          <p:spPr>
            <a:xfrm flipV="1">
              <a:off x="1016000" y="0"/>
              <a:ext cx="3759201" cy="1028699"/>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45" name="Group 945"/>
          <p:cNvGrpSpPr/>
          <p:nvPr/>
        </p:nvGrpSpPr>
        <p:grpSpPr>
          <a:xfrm>
            <a:off x="2197100" y="1054100"/>
            <a:ext cx="2832100" cy="2387600"/>
            <a:chOff x="0" y="0"/>
            <a:chExt cx="2832099" cy="2387599"/>
          </a:xfrm>
        </p:grpSpPr>
        <p:sp>
          <p:nvSpPr>
            <p:cNvPr id="942" name="Shape 942"/>
            <p:cNvSpPr/>
            <p:nvPr/>
          </p:nvSpPr>
          <p:spPr>
            <a:xfrm>
              <a:off x="317500" y="1155699"/>
              <a:ext cx="1316221"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Waste</a:t>
              </a:r>
              <a:br/>
              <a:r>
                <a:t>- Plastic</a:t>
              </a:r>
              <a:br/>
              <a:r>
                <a:t>- Chemical</a:t>
              </a:r>
              <a:br/>
              <a:r>
                <a:t>- ......</a:t>
              </a:r>
            </a:p>
          </p:txBody>
        </p:sp>
        <p:sp>
          <p:nvSpPr>
            <p:cNvPr id="943" name="Shape 943"/>
            <p:cNvSpPr/>
            <p:nvPr/>
          </p:nvSpPr>
          <p:spPr>
            <a:xfrm>
              <a:off x="0" y="1104899"/>
              <a:ext cx="19558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4" name="Shape 944"/>
            <p:cNvSpPr/>
            <p:nvPr/>
          </p:nvSpPr>
          <p:spPr>
            <a:xfrm flipV="1">
              <a:off x="1092200" y="0"/>
              <a:ext cx="1739900" cy="1014704"/>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49" name="Group 949"/>
          <p:cNvGrpSpPr/>
          <p:nvPr/>
        </p:nvGrpSpPr>
        <p:grpSpPr>
          <a:xfrm>
            <a:off x="4241800" y="1054100"/>
            <a:ext cx="1854200" cy="2387600"/>
            <a:chOff x="0" y="0"/>
            <a:chExt cx="1854200" cy="2387599"/>
          </a:xfrm>
        </p:grpSpPr>
        <p:sp>
          <p:nvSpPr>
            <p:cNvPr id="946" name="Shape 946"/>
            <p:cNvSpPr/>
            <p:nvPr/>
          </p:nvSpPr>
          <p:spPr>
            <a:xfrm>
              <a:off x="228600" y="1155699"/>
              <a:ext cx="1468807" cy="121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Water</a:t>
              </a:r>
              <a:br/>
              <a:r>
                <a:t>- Resources</a:t>
              </a:r>
              <a:br/>
              <a:r>
                <a:t>- Pollution</a:t>
              </a:r>
              <a:br/>
              <a:r>
                <a:t>- ......</a:t>
              </a:r>
            </a:p>
          </p:txBody>
        </p:sp>
        <p:sp>
          <p:nvSpPr>
            <p:cNvPr id="947" name="Shape 947"/>
            <p:cNvSpPr/>
            <p:nvPr/>
          </p:nvSpPr>
          <p:spPr>
            <a:xfrm>
              <a:off x="0" y="1104899"/>
              <a:ext cx="1854200"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48" name="Shape 948"/>
            <p:cNvSpPr/>
            <p:nvPr/>
          </p:nvSpPr>
          <p:spPr>
            <a:xfrm flipV="1">
              <a:off x="901700" y="0"/>
              <a:ext cx="0" cy="1021703"/>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53" name="Group 953"/>
          <p:cNvGrpSpPr/>
          <p:nvPr/>
        </p:nvGrpSpPr>
        <p:grpSpPr>
          <a:xfrm>
            <a:off x="5219699" y="1054100"/>
            <a:ext cx="2857501" cy="2374900"/>
            <a:chOff x="0" y="0"/>
            <a:chExt cx="2857500" cy="2374899"/>
          </a:xfrm>
        </p:grpSpPr>
        <p:sp>
          <p:nvSpPr>
            <p:cNvPr id="950" name="Shape 950"/>
            <p:cNvSpPr/>
            <p:nvPr/>
          </p:nvSpPr>
          <p:spPr>
            <a:xfrm>
              <a:off x="927100" y="1168399"/>
              <a:ext cx="1930401"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5861" marR="45861" algn="l" defTabSz="1016000">
                <a:lnSpc>
                  <a:spcPct val="100000"/>
                </a:lnSpc>
                <a:spcBef>
                  <a:spcPts val="700"/>
                </a:spcBef>
                <a:buClr>
                  <a:srgbClr val="FEEE00"/>
                </a:buClr>
                <a:buFont typeface="Times New Roman"/>
                <a:tabLst/>
                <a:defRPr sz="1800" b="1">
                  <a:solidFill>
                    <a:srgbClr val="011993"/>
                  </a:solidFill>
                  <a:uFill>
                    <a:solidFill>
                      <a:srgbClr val="011993"/>
                    </a:solidFill>
                  </a:uFill>
                </a:defRPr>
              </a:pPr>
              <a:r>
                <a:t>Agriculture</a:t>
              </a:r>
              <a:br/>
              <a:r>
                <a:t>- Desertification</a:t>
              </a:r>
              <a:br/>
              <a:r>
                <a:t>- Deforestation</a:t>
              </a:r>
              <a:br/>
              <a:r>
                <a:t>- ......</a:t>
              </a:r>
            </a:p>
          </p:txBody>
        </p:sp>
        <p:sp>
          <p:nvSpPr>
            <p:cNvPr id="951" name="Shape 951"/>
            <p:cNvSpPr/>
            <p:nvPr/>
          </p:nvSpPr>
          <p:spPr>
            <a:xfrm>
              <a:off x="965200" y="1092199"/>
              <a:ext cx="1854201" cy="1282701"/>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2" name="Shape 952"/>
            <p:cNvSpPr/>
            <p:nvPr/>
          </p:nvSpPr>
          <p:spPr>
            <a:xfrm flipH="1" flipV="1">
              <a:off x="0" y="0"/>
              <a:ext cx="2006601" cy="1021703"/>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grpSp>
        <p:nvGrpSpPr>
          <p:cNvPr id="957" name="Group 957"/>
          <p:cNvGrpSpPr/>
          <p:nvPr/>
        </p:nvGrpSpPr>
        <p:grpSpPr>
          <a:xfrm>
            <a:off x="5321300" y="1054100"/>
            <a:ext cx="4826000" cy="2374900"/>
            <a:chOff x="0" y="0"/>
            <a:chExt cx="4826000" cy="2374900"/>
          </a:xfrm>
        </p:grpSpPr>
        <p:sp>
          <p:nvSpPr>
            <p:cNvPr id="954" name="Shape 954"/>
            <p:cNvSpPr/>
            <p:nvPr/>
          </p:nvSpPr>
          <p:spPr>
            <a:xfrm>
              <a:off x="2984500" y="1155700"/>
              <a:ext cx="1841500" cy="1219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45861" marR="45861" algn="l" defTabSz="1016000">
                <a:lnSpc>
                  <a:spcPct val="100000"/>
                </a:lnSpc>
                <a:buClr>
                  <a:srgbClr val="FEEE00"/>
                </a:buClr>
                <a:buFont typeface="Times New Roman"/>
                <a:tabLst/>
                <a:defRPr sz="1800" b="1">
                  <a:solidFill>
                    <a:srgbClr val="011993"/>
                  </a:solidFill>
                  <a:uFill>
                    <a:solidFill>
                      <a:srgbClr val="011993"/>
                    </a:solidFill>
                  </a:uFill>
                </a:defRPr>
              </a:pPr>
              <a:r>
                <a:t>Airpollution</a:t>
              </a:r>
              <a:br/>
              <a:r>
                <a:t>- Ozon hole</a:t>
              </a:r>
              <a:br/>
              <a:r>
                <a:t>- Dimming</a:t>
              </a:r>
              <a:br/>
              <a:r>
                <a:t>- ......</a:t>
              </a:r>
            </a:p>
          </p:txBody>
        </p:sp>
        <p:sp>
          <p:nvSpPr>
            <p:cNvPr id="955" name="Shape 955"/>
            <p:cNvSpPr/>
            <p:nvPr/>
          </p:nvSpPr>
          <p:spPr>
            <a:xfrm>
              <a:off x="2806700" y="1079500"/>
              <a:ext cx="1854200" cy="1282700"/>
            </a:xfrm>
            <a:prstGeom prst="rect">
              <a:avLst/>
            </a:prstGeom>
            <a:noFill/>
            <a:ln w="25400" cap="flat">
              <a:solidFill>
                <a:srgbClr val="011993"/>
              </a:solidFill>
              <a:prstDash val="solid"/>
              <a:miter lim="400000"/>
            </a:ln>
            <a:effectLst/>
          </p:spPr>
          <p:txBody>
            <a:bodyPr wrap="square" lIns="38100" tIns="38100" rIns="38100" bIns="38100" numCol="1" anchor="ctr">
              <a:noAutofit/>
            </a:bodyPr>
            <a:lstStyle/>
            <a:p>
              <a:pPr>
                <a:tabLst>
                  <a:tab pos="838200" algn="l"/>
                </a:tabLst>
                <a:defRPr>
                  <a:solidFill>
                    <a:srgbClr val="FF2600"/>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56" name="Shape 956"/>
            <p:cNvSpPr/>
            <p:nvPr/>
          </p:nvSpPr>
          <p:spPr>
            <a:xfrm flipH="1" flipV="1">
              <a:off x="0" y="0"/>
              <a:ext cx="3848100" cy="1021704"/>
            </a:xfrm>
            <a:prstGeom prst="line">
              <a:avLst/>
            </a:prstGeom>
            <a:noFill/>
            <a:ln w="25400" cap="flat">
              <a:solidFill>
                <a:srgbClr val="011993"/>
              </a:solidFill>
              <a:prstDash val="solid"/>
              <a:miter lim="400000"/>
              <a:headEnd type="stealth" w="med" len="med"/>
            </a:ln>
            <a:effectLst/>
          </p:spPr>
          <p:txBody>
            <a:bodyPr wrap="square" lIns="50800" tIns="50800" rIns="50800" bIns="50800" numCol="1" anchor="ctr">
              <a:noAutofit/>
            </a:bodyPr>
            <a:lstStyle/>
            <a:p>
              <a:pPr algn="l">
                <a:lnSpc>
                  <a:spcPct val="100000"/>
                </a:lnSpc>
                <a:tabLst/>
                <a:defRPr sz="1200"/>
              </a:pPr>
              <a:endParaRPr/>
            </a:p>
          </p:txBody>
        </p:sp>
      </p:grpSp>
      <p:sp>
        <p:nvSpPr>
          <p:cNvPr id="958" name="Shape 958"/>
          <p:cNvSpPr/>
          <p:nvPr/>
        </p:nvSpPr>
        <p:spPr>
          <a:xfrm>
            <a:off x="31750" y="3606799"/>
            <a:ext cx="10096500"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ts val="3100"/>
              </a:lnSpc>
              <a:spcBef>
                <a:spcPts val="1200"/>
              </a:spcBef>
              <a:tabLst>
                <a:tab pos="838200" algn="l"/>
              </a:tabLst>
              <a:defRPr sz="2600" b="1">
                <a:solidFill>
                  <a:schemeClr val="accent5"/>
                </a:solidFill>
                <a:latin typeface="Arial"/>
                <a:ea typeface="Arial"/>
                <a:cs typeface="Arial"/>
                <a:sym typeface="Arial"/>
              </a:defRPr>
            </a:pPr>
            <a:r>
              <a:rPr dirty="0"/>
              <a:t>Each individual human being has to take his/her responsibility.</a:t>
            </a:r>
          </a:p>
          <a:p>
            <a:pPr>
              <a:lnSpc>
                <a:spcPct val="100000"/>
              </a:lnSpc>
              <a:spcBef>
                <a:spcPts val="1200"/>
              </a:spcBef>
              <a:tabLst/>
              <a:defRPr>
                <a:solidFill>
                  <a:schemeClr val="accent5"/>
                </a:solidFill>
                <a:latin typeface="Monlam Uni OuChan2"/>
                <a:ea typeface="Monlam Uni OuChan2"/>
                <a:cs typeface="Monlam Uni OuChan2"/>
                <a:sym typeface="Monlam Uni OuChan2"/>
              </a:defRPr>
            </a:pPr>
            <a:r>
              <a:rPr dirty="0"/>
              <a:t>འགྲོ་བ་མི་སྒེར་སོ་སོ་རེ་རེའི་ངོས་ནས་འགན་ལེན་མཉམ་དུ་བླངས་དགོས་པ་རེད།</a:t>
            </a:r>
          </a:p>
        </p:txBody>
      </p:sp>
      <p:sp>
        <p:nvSpPr>
          <p:cNvPr id="959" name="Shape 959"/>
          <p:cNvSpPr/>
          <p:nvPr/>
        </p:nvSpPr>
        <p:spPr>
          <a:xfrm>
            <a:off x="8709" y="4953000"/>
            <a:ext cx="10185401" cy="2183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5155" defTabSz="1016000">
              <a:lnSpc>
                <a:spcPct val="100000"/>
              </a:lnSpc>
              <a:spcBef>
                <a:spcPts val="1200"/>
              </a:spcBef>
              <a:tabLst>
                <a:tab pos="3086100" algn="l"/>
              </a:tabLst>
              <a:defRPr sz="2600" b="1">
                <a:solidFill>
                  <a:schemeClr val="accent5"/>
                </a:solidFill>
                <a:uFill>
                  <a:solidFill>
                    <a:srgbClr val="D51D00"/>
                  </a:solidFill>
                </a:uFill>
              </a:defRPr>
            </a:pPr>
            <a:r>
              <a:rPr dirty="0"/>
              <a:t>We have the unique possibility to decide our fate and the fate of the rest of the biosphere.</a:t>
            </a:r>
          </a:p>
          <a:p>
            <a:pPr>
              <a:lnSpc>
                <a:spcPct val="130000"/>
              </a:lnSpc>
              <a:tabLst/>
              <a:defRPr>
                <a:solidFill>
                  <a:schemeClr val="accent5"/>
                </a:solidFill>
                <a:latin typeface="Monlam Uni OuChan2"/>
                <a:ea typeface="Monlam Uni OuChan2"/>
                <a:cs typeface="Monlam Uni OuChan2"/>
                <a:sym typeface="Monlam Uni OuChan2"/>
              </a:defRPr>
            </a:pPr>
            <a:r>
              <a:rPr dirty="0"/>
              <a:t>འབྱུང་འགྱུར་གྱི་སྐྱེ་འཁོར་གྱི་གནས་ལུགས་དང་། ང་ཚོའི་གནས་ལུགས་གང་བྱུང་བ་དེ་ང་ཚོར་དམིགས་བསལ་གྱི་ཐག་གཅོད་བྱེད་རྒྱུའི་གོ་སྐབས་</a:t>
            </a:r>
            <a:r>
              <a:rPr lang="bo-CN" dirty="0"/>
              <a:t>དེ་ང་ཚོར་</a:t>
            </a:r>
            <a:r>
              <a:rPr dirty="0" err="1"/>
              <a:t>ཡོད</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 grpId="1"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Shape 961"/>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97</a:t>
            </a:fld>
            <a:endParaRPr/>
          </a:p>
        </p:txBody>
      </p:sp>
      <p:sp>
        <p:nvSpPr>
          <p:cNvPr id="962" name="Shape 962"/>
          <p:cNvSpPr/>
          <p:nvPr/>
        </p:nvSpPr>
        <p:spPr>
          <a:xfrm>
            <a:off x="1474886" y="698500"/>
            <a:ext cx="7204076"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tabLst>
                <a:tab pos="838200" algn="l"/>
              </a:tabLst>
              <a:defRPr b="1">
                <a:solidFill>
                  <a:schemeClr val="accent5"/>
                </a:solidFill>
              </a:defRPr>
            </a:lvl1pPr>
          </a:lstStyle>
          <a:p>
            <a:r>
              <a:t>What is your concrete contribution ?</a:t>
            </a:r>
          </a:p>
        </p:txBody>
      </p:sp>
      <p:pic>
        <p:nvPicPr>
          <p:cNvPr id="963" name="droppedImage.png"/>
          <p:cNvPicPr>
            <a:picLocks noChangeAspect="1"/>
          </p:cNvPicPr>
          <p:nvPr/>
        </p:nvPicPr>
        <p:blipFill>
          <a:blip r:embed="rId2"/>
          <a:stretch>
            <a:fillRect/>
          </a:stretch>
        </p:blipFill>
        <p:spPr>
          <a:xfrm>
            <a:off x="2806700" y="2639821"/>
            <a:ext cx="4533900" cy="4622801"/>
          </a:xfrm>
          <a:prstGeom prst="rect">
            <a:avLst/>
          </a:prstGeom>
          <a:ln w="12700">
            <a:miter lim="400000"/>
          </a:ln>
        </p:spPr>
      </p:pic>
      <p:sp>
        <p:nvSpPr>
          <p:cNvPr id="964" name="Shape 964"/>
          <p:cNvSpPr/>
          <p:nvPr/>
        </p:nvSpPr>
        <p:spPr>
          <a:xfrm>
            <a:off x="1273031" y="1412795"/>
            <a:ext cx="7656756"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00000"/>
              </a:lnSpc>
              <a:tabLst/>
              <a:defRPr sz="3600">
                <a:solidFill>
                  <a:schemeClr val="accent5"/>
                </a:solidFill>
                <a:latin typeface="Monlam Uni OuChan2"/>
                <a:ea typeface="Monlam Uni OuChan2"/>
                <a:cs typeface="Monlam Uni OuChan2"/>
                <a:sym typeface="Monlam Uni OuChan2"/>
              </a:defRPr>
            </a:lvl1pPr>
          </a:lstStyle>
          <a:p>
            <a:r>
              <a:t>ཁྱེད་ཀྱིས་ཁ་ཡོད་ལག་ཡོད་ཀྱི་མཐུན་སྦྱོར་གང་བྱེད་ཐུབ་བམ།</a:t>
            </a:r>
          </a:p>
        </p:txBody>
      </p:sp>
    </p:spTree>
  </p:cSld>
  <p:clrMapOvr>
    <a:masterClrMapping/>
  </p:clrMapOvr>
  <p:transition xmlns:p14="http://schemas.microsoft.com/office/powerpoint/2010/mai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98</a:t>
            </a:fld>
            <a:endParaRPr/>
          </a:p>
        </p:txBody>
      </p:sp>
      <p:sp>
        <p:nvSpPr>
          <p:cNvPr id="967" name="Shape 967"/>
          <p:cNvSpPr/>
          <p:nvPr/>
        </p:nvSpPr>
        <p:spPr>
          <a:xfrm>
            <a:off x="2054225" y="723900"/>
            <a:ext cx="6045200" cy="5410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87337" marR="91439" indent="-287337" algn="l" defTabSz="914400">
              <a:lnSpc>
                <a:spcPct val="100000"/>
              </a:lnSpc>
              <a:spcBef>
                <a:spcPts val="400"/>
              </a:spcBef>
              <a:buSzPct val="100000"/>
              <a:buChar char="•"/>
              <a:tabLst/>
              <a:defRPr sz="2000">
                <a:uFill>
                  <a:solidFill>
                    <a:srgbClr val="000000"/>
                  </a:solidFill>
                </a:uFill>
                <a:latin typeface="Arial Unicode MS"/>
                <a:ea typeface="Arial Unicode MS"/>
                <a:cs typeface="Arial Unicode MS"/>
                <a:sym typeface="Arial Unicode MS"/>
              </a:defRPr>
            </a:pPr>
            <a:endParaRPr/>
          </a:p>
          <a:p>
            <a:pPr marR="91439" algn="l" defTabSz="914400">
              <a:lnSpc>
                <a:spcPct val="100000"/>
              </a:lnSpc>
              <a:spcBef>
                <a:spcPts val="400"/>
              </a:spcBef>
              <a:tabLst/>
              <a:defRPr sz="2000">
                <a:uFill>
                  <a:solidFill>
                    <a:srgbClr val="000000"/>
                  </a:solidFill>
                </a:uFill>
                <a:latin typeface="Arial Unicode MS"/>
                <a:ea typeface="Arial Unicode MS"/>
                <a:cs typeface="Arial Unicode MS"/>
                <a:sym typeface="Arial Unicode MS"/>
              </a:defRPr>
            </a:pPr>
            <a:r>
              <a:rPr sz="30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p:cNvSpPr>
          <p:nvPr>
            <p:ph type="sldNum" sz="quarter" idx="2"/>
          </p:nvPr>
        </p:nvSpPr>
        <p:spPr>
          <a:xfrm>
            <a:off x="9819816" y="7366000"/>
            <a:ext cx="286668" cy="292100"/>
          </a:xfrm>
          <a:prstGeom prst="rect">
            <a:avLst/>
          </a:prstGeom>
          <a:extLst>
            <a:ext uri="{C572A759-6A51-4108-AA02-DFA0A04FC94B}">
              <ma14:wrappingTextBoxFlag xmlns:ma14="http://schemas.microsoft.com/office/mac/drawingml/2011/main" val="1"/>
            </a:ext>
          </a:extLst>
        </p:spPr>
        <p:txBody>
          <a:bodyPr/>
          <a:lstStyle>
            <a:lvl1pPr>
              <a:tabLst>
                <a:tab pos="838200" algn="l"/>
              </a:tabLst>
            </a:lvl1pPr>
          </a:lstStyle>
          <a:p>
            <a:fld id="{86CB4B4D-7CA3-9044-876B-883B54F8677D}" type="slidenum">
              <a:t>99</a:t>
            </a:fld>
            <a:endParaRPr/>
          </a:p>
        </p:txBody>
      </p:sp>
      <p:pic>
        <p:nvPicPr>
          <p:cNvPr id="970" name="droppedImage.tiff"/>
          <p:cNvPicPr>
            <a:picLocks noChangeAspect="1"/>
          </p:cNvPicPr>
          <p:nvPr/>
        </p:nvPicPr>
        <p:blipFill>
          <a:blip r:embed="rId3"/>
          <a:stretch>
            <a:fillRect/>
          </a:stretch>
        </p:blipFill>
        <p:spPr>
          <a:xfrm>
            <a:off x="514350" y="258136"/>
            <a:ext cx="9131300" cy="6848476"/>
          </a:xfrm>
          <a:prstGeom prst="rect">
            <a:avLst/>
          </a:prstGeom>
          <a:ln w="12700">
            <a:miter lim="400000"/>
          </a:ln>
        </p:spPr>
      </p:pic>
      <p:sp>
        <p:nvSpPr>
          <p:cNvPr id="971" name="Shape 971"/>
          <p:cNvSpPr/>
          <p:nvPr/>
        </p:nvSpPr>
        <p:spPr>
          <a:xfrm>
            <a:off x="540770" y="283536"/>
            <a:ext cx="3149601"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00000"/>
              </a:lnSpc>
              <a:tabLst/>
              <a:defRPr sz="4800">
                <a:solidFill>
                  <a:srgbClr val="FFFFFF"/>
                </a:solidFill>
                <a:latin typeface="Arial"/>
                <a:ea typeface="Arial"/>
                <a:cs typeface="Arial"/>
                <a:sym typeface="Arial"/>
              </a:defRPr>
            </a:lvl1pPr>
          </a:lstStyle>
          <a:p>
            <a:r>
              <a:t>ཐུགས་རྗེ་ཆེ།</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71"/>
                                        </p:tgtEl>
                                        <p:attrNameLst>
                                          <p:attrName>style.visibility</p:attrName>
                                        </p:attrNameLst>
                                      </p:cBhvr>
                                      <p:to>
                                        <p:strVal val="visible"/>
                                      </p:to>
                                    </p:set>
                                    <p:animEffect transition="in" filter="dissolve">
                                      <p:cBhvr>
                                        <p:cTn id="7" dur="10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ts val="3800"/>
          </a:lnSpc>
          <a:spcBef>
            <a:spcPts val="0"/>
          </a:spcBef>
          <a:spcAft>
            <a:spcPts val="0"/>
          </a:spcAft>
          <a:buClrTx/>
          <a:buSzTx/>
          <a:buFontTx/>
          <a:buNone/>
          <a:tabLst>
            <a:tab pos="838200" algn="l"/>
          </a:tabLst>
          <a:defRPr kumimoji="0" sz="3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4683</Words>
  <Application>Microsoft Macintosh PowerPoint</Application>
  <PresentationFormat>Benutzerdefiniert</PresentationFormat>
  <Paragraphs>523</Paragraphs>
  <Slides>101</Slides>
  <Notes>32</Notes>
  <HiddenSlides>47</HiddenSlides>
  <MMClips>0</MMClips>
  <ScaleCrop>false</ScaleCrop>
  <HeadingPairs>
    <vt:vector size="4" baseType="variant">
      <vt:variant>
        <vt:lpstr>Design</vt:lpstr>
      </vt:variant>
      <vt:variant>
        <vt:i4>1</vt:i4>
      </vt:variant>
      <vt:variant>
        <vt:lpstr>Folientitel</vt:lpstr>
      </vt:variant>
      <vt:variant>
        <vt:i4>101</vt:i4>
      </vt:variant>
    </vt:vector>
  </HeadingPairs>
  <TitlesOfParts>
    <vt:vector size="102"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44</cp:revision>
  <dcterms:modified xsi:type="dcterms:W3CDTF">2021-11-01T17:07:23Z</dcterms:modified>
</cp:coreProperties>
</file>