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309" r:id="rId2"/>
    <p:sldId id="310" r:id="rId3"/>
    <p:sldId id="312" r:id="rId4"/>
    <p:sldId id="311" r:id="rId5"/>
    <p:sldId id="307" r:id="rId6"/>
    <p:sldId id="308" r:id="rId7"/>
    <p:sldId id="304" r:id="rId8"/>
    <p:sldId id="305" r:id="rId9"/>
    <p:sldId id="306" r:id="rId10"/>
    <p:sldId id="299" r:id="rId11"/>
    <p:sldId id="300" r:id="rId12"/>
    <p:sldId id="301" r:id="rId13"/>
    <p:sldId id="302" r:id="rId14"/>
    <p:sldId id="303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10" autoAdjust="0"/>
  </p:normalViewPr>
  <p:slideViewPr>
    <p:cSldViewPr snapToGrid="0" snapToObjects="1">
      <p:cViewPr>
        <p:scale>
          <a:sx n="66" d="100"/>
          <a:sy n="66" d="100"/>
        </p:scale>
        <p:origin x="-1760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EA3C6-D615-174F-8EFF-48A7C989D7D1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0E740-28EE-8F4C-A3C5-8B2E2045131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18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atom is a </a:t>
            </a:r>
            <a:r>
              <a:rPr lang="en-US" b="1" dirty="0" smtClean="0"/>
              <a:t>basic unit of matter </a:t>
            </a:r>
            <a:r>
              <a:rPr lang="en-US" dirty="0" smtClean="0"/>
              <a:t>that consists of a </a:t>
            </a:r>
            <a:r>
              <a:rPr lang="en-US" b="1" dirty="0" smtClean="0"/>
              <a:t>dense central nucleus surrounded by a cloud of negatively charged electrons</a:t>
            </a:r>
            <a:r>
              <a:rPr lang="en-US" dirty="0" smtClean="0"/>
              <a:t>. The atomic nucleus contains a mix of </a:t>
            </a:r>
            <a:r>
              <a:rPr lang="en-US" b="1" dirty="0" smtClean="0"/>
              <a:t>positively charged protons and electrically neutral neutrons </a:t>
            </a:r>
            <a:r>
              <a:rPr lang="en-US" dirty="0" smtClean="0"/>
              <a:t>(except in the case of hydrogen-1, which is the only stable nuclide with no neutrons). The electrons of an atom are bound to the nucleus by the electromagnetic force. Likewise, a group of atoms can remain bound to each other, forming a molecule. An atom containing an equal number of </a:t>
            </a:r>
            <a:r>
              <a:rPr lang="en-US" b="1" dirty="0" smtClean="0"/>
              <a:t>protons and electrons is electrically neutral</a:t>
            </a:r>
            <a:r>
              <a:rPr lang="en-US" dirty="0" smtClean="0"/>
              <a:t>, otherwise it has a positive charge if there are fewer electrons (electron deficiency) or negative charge if there are more electrons (electron excess). A </a:t>
            </a:r>
            <a:r>
              <a:rPr lang="en-US" b="1" dirty="0" smtClean="0"/>
              <a:t>positively or negatively charged atom is known as an ion</a:t>
            </a:r>
            <a:r>
              <a:rPr lang="en-US" dirty="0" smtClean="0"/>
              <a:t>. An atom is classified according to the number of protons and neutrons in its nucleus: </a:t>
            </a:r>
            <a:r>
              <a:rPr lang="en-US" b="1" dirty="0" smtClean="0"/>
              <a:t>the number of protons</a:t>
            </a:r>
            <a:r>
              <a:rPr lang="en-US" dirty="0" smtClean="0"/>
              <a:t> determines the chemical element, and the number of neutrons determines the isotope of the element.[1]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993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Show Helium Atom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40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Light </a:t>
            </a:r>
            <a:r>
              <a:rPr lang="de-DE" dirty="0" err="1" smtClean="0"/>
              <a:t>Refraction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r>
              <a:rPr lang="de-DE" dirty="0" smtClean="0"/>
              <a:t> Medium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865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Light </a:t>
            </a:r>
            <a:r>
              <a:rPr lang="de-DE" dirty="0" err="1" smtClean="0"/>
              <a:t>Refraction</a:t>
            </a:r>
            <a:r>
              <a:rPr lang="de-DE" dirty="0" smtClean="0"/>
              <a:t> on </a:t>
            </a:r>
            <a:r>
              <a:rPr lang="de-DE" dirty="0" err="1" smtClean="0"/>
              <a:t>Lenses</a:t>
            </a:r>
            <a:r>
              <a:rPr lang="de-DE" dirty="0" smtClean="0"/>
              <a:t> (Change </a:t>
            </a:r>
            <a:r>
              <a:rPr lang="de-DE" dirty="0" err="1" smtClean="0"/>
              <a:t>of</a:t>
            </a:r>
            <a:r>
              <a:rPr lang="de-DE" dirty="0" smtClean="0"/>
              <a:t> medium)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550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</a:t>
            </a:r>
            <a:r>
              <a:rPr lang="en-US" b="1" dirty="0" smtClean="0"/>
              <a:t>electron microscope </a:t>
            </a:r>
            <a:r>
              <a:rPr lang="en-US" dirty="0" smtClean="0"/>
              <a:t>uses electrostatic and electromagnetic "lenses" to control the electron beam and focus it to form an image. These lenses are analogous to, but different from the </a:t>
            </a:r>
            <a:r>
              <a:rPr lang="en-US" b="1" dirty="0" smtClean="0"/>
              <a:t>glass lenses of an optical microscope </a:t>
            </a:r>
            <a:r>
              <a:rPr lang="en-US" dirty="0" smtClean="0"/>
              <a:t>that form a magnified image by focusing light on or through the specimen.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20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 </a:t>
            </a:r>
            <a:r>
              <a:rPr lang="de-DE" dirty="0" err="1" smtClean="0"/>
              <a:t>Angström</a:t>
            </a:r>
            <a:r>
              <a:rPr lang="de-DE" baseline="0" dirty="0" smtClean="0"/>
              <a:t> (o,1 </a:t>
            </a:r>
            <a:r>
              <a:rPr lang="de-DE" baseline="0" dirty="0" err="1" smtClean="0"/>
              <a:t>nm</a:t>
            </a:r>
            <a:r>
              <a:rPr lang="de-DE" baseline="0" dirty="0" smtClean="0"/>
              <a:t>)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Each</a:t>
            </a:r>
            <a:r>
              <a:rPr lang="de-DE" baseline="0" dirty="0" smtClean="0"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837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biology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heredity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hereditable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	</a:t>
            </a:r>
            <a:r>
              <a:rPr lang="de-DE" dirty="0" smtClean="0">
                <a:effectLst/>
              </a:rPr>
              <a:t>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ex. same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but not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exactly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inherited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diseases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happens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transmitted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molecules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dealing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different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dimensions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!!!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whenever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possibility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last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 H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Dalai Lama. The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atom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evolution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....“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H The Dalai Lama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attention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consequences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human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beings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....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clear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harmony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ethical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...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weeks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argue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founded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scientific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</a:t>
            </a:r>
            <a:r>
              <a:rPr lang="de-DE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06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Gregor</a:t>
            </a:r>
            <a:r>
              <a:rPr lang="en-US" b="1" dirty="0" smtClean="0"/>
              <a:t> Johann Mendel (1822 –</a:t>
            </a:r>
            <a:r>
              <a:rPr lang="en-US" b="1" baseline="0" dirty="0" smtClean="0"/>
              <a:t> </a:t>
            </a:r>
            <a:r>
              <a:rPr lang="en-US" b="1" dirty="0" smtClean="0"/>
              <a:t>1884) </a:t>
            </a:r>
            <a:r>
              <a:rPr lang="en-US" dirty="0" smtClean="0"/>
              <a:t>was an Austrian</a:t>
            </a:r>
            <a:r>
              <a:rPr lang="en-US" baseline="0" dirty="0" smtClean="0"/>
              <a:t> </a:t>
            </a:r>
            <a:r>
              <a:rPr lang="en-US" dirty="0" smtClean="0"/>
              <a:t>scientist and monk.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Posthumous fame as the </a:t>
            </a:r>
            <a:r>
              <a:rPr lang="en-US" b="1" dirty="0" smtClean="0"/>
              <a:t>founder of the new science of genetics.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demonstrated that the </a:t>
            </a:r>
            <a:r>
              <a:rPr lang="en-US" b="1" dirty="0" smtClean="0"/>
              <a:t>inheritance of certain traits in pea plants </a:t>
            </a:r>
            <a:r>
              <a:rPr lang="en-US" dirty="0" smtClean="0"/>
              <a:t>follows particular patterns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the significance of Mendel's work was not recognized until the turn of the 20th century, the independent rediscovery of these </a:t>
            </a:r>
            <a:r>
              <a:rPr lang="en-US" b="1" dirty="0" smtClean="0"/>
              <a:t>laws formed the foundation of the modern science of genetics.</a:t>
            </a:r>
            <a:endParaRPr lang="de-DE" b="1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93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388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89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81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304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2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92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22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035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09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842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880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31E10-C2AA-F24F-A26B-E0FE816EF75E}" type="datetimeFigureOut">
              <a:rPr lang="de-DE" smtClean="0"/>
              <a:t>28.03.12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EBF13-AB65-744C-8E56-5091C234FF4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6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image" Target="../media/image31.emf"/><Relationship Id="rId13" Type="http://schemas.openxmlformats.org/officeDocument/2006/relationships/image" Target="../media/image32.emf"/><Relationship Id="rId14" Type="http://schemas.openxmlformats.org/officeDocument/2006/relationships/image" Target="../media/image33.emf"/><Relationship Id="rId15" Type="http://schemas.openxmlformats.org/officeDocument/2006/relationships/image" Target="../media/image34.emf"/><Relationship Id="rId16" Type="http://schemas.openxmlformats.org/officeDocument/2006/relationships/image" Target="../media/image35.emf"/><Relationship Id="rId17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gif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gif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598px-Helium_atom_Q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761" y="1208954"/>
            <a:ext cx="5630216" cy="564904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89393" y="643422"/>
            <a:ext cx="27001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Helium Atom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468958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egor_Mendel.pn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25" y="2697212"/>
            <a:ext cx="3349264" cy="4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70026" y="1682802"/>
            <a:ext cx="4957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Gregor Mendel: 1822- 1884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0242" y="500524"/>
            <a:ext cx="5306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3910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#10;mendel.pn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00" y="1146104"/>
            <a:ext cx="45862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6888" y="314980"/>
            <a:ext cx="7068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smtClean="0"/>
              <a:t>Mendel </a:t>
            </a:r>
            <a:r>
              <a:rPr lang="de-DE" sz="2800" b="1" dirty="0" err="1" smtClean="0"/>
              <a:t>did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experiments</a:t>
            </a:r>
            <a:r>
              <a:rPr lang="de-DE" sz="2800" b="1" dirty="0" smtClean="0"/>
              <a:t> </a:t>
            </a:r>
            <a:r>
              <a:rPr lang="de-DE" sz="2800" b="1" dirty="0" err="1"/>
              <a:t>with</a:t>
            </a:r>
            <a:r>
              <a:rPr lang="de-DE" sz="2800" b="1" dirty="0"/>
              <a:t>  </a:t>
            </a:r>
            <a:r>
              <a:rPr lang="de-DE" sz="2800" b="1" dirty="0" err="1"/>
              <a:t>pea</a:t>
            </a:r>
            <a:r>
              <a:rPr lang="de-DE" sz="2800" b="1" dirty="0"/>
              <a:t> </a:t>
            </a:r>
            <a:r>
              <a:rPr lang="de-DE" sz="2800" b="1" dirty="0" err="1"/>
              <a:t>plants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403573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600200"/>
            <a:ext cx="2559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09863" y="22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7412" name="Picture 4" descr="Untitled-3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74198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94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3" y="707372"/>
            <a:ext cx="55403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62880" y="54864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5400" b="1" dirty="0"/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971800" y="226275"/>
            <a:ext cx="34221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 err="1"/>
              <a:t>Crosspollination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85111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944563"/>
            <a:ext cx="911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/>
              <a:t>P: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2544763"/>
            <a:ext cx="996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F1:</a:t>
            </a:r>
            <a:endParaRPr lang="de-DE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7436" y="300395"/>
            <a:ext cx="8257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/>
              <a:t>Transmission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 smtClean="0"/>
              <a:t>trait</a:t>
            </a:r>
            <a:r>
              <a:rPr lang="de-DE" sz="2400" b="1" dirty="0" smtClean="0"/>
              <a:t> </a:t>
            </a:r>
            <a:r>
              <a:rPr lang="de-DE" sz="2400" b="1" dirty="0"/>
              <a:t>„</a:t>
            </a:r>
            <a:r>
              <a:rPr lang="de-DE" sz="2400" b="1" dirty="0" err="1"/>
              <a:t>seed</a:t>
            </a:r>
            <a:r>
              <a:rPr lang="de-DE" sz="2400" b="1" dirty="0"/>
              <a:t> </a:t>
            </a:r>
            <a:r>
              <a:rPr lang="de-DE" sz="2400" b="1" dirty="0" err="1"/>
              <a:t>color</a:t>
            </a:r>
            <a:r>
              <a:rPr lang="ja-JP" altLang="de-DE" sz="2400" b="1" dirty="0">
                <a:latin typeface="Arial"/>
              </a:rPr>
              <a:t>“</a:t>
            </a:r>
            <a:r>
              <a:rPr lang="de-DE" sz="2400" b="1" dirty="0"/>
              <a:t> </a:t>
            </a:r>
            <a:r>
              <a:rPr lang="de-DE" sz="2400" b="1" dirty="0" err="1"/>
              <a:t>over</a:t>
            </a:r>
            <a:r>
              <a:rPr lang="de-DE" sz="2400" b="1" dirty="0"/>
              <a:t> </a:t>
            </a:r>
            <a:r>
              <a:rPr lang="de-DE" sz="2400" b="1" dirty="0" err="1"/>
              <a:t>generations</a:t>
            </a:r>
            <a:endParaRPr lang="de-DE" sz="2400" b="1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0480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219200" y="38100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F1: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219200" y="51054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F2: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376488" y="4940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0480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5867400" y="1066800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P</a:t>
            </a:r>
            <a:r>
              <a:rPr lang="de-DE" sz="4000"/>
              <a:t>arents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794375" y="2471738"/>
            <a:ext cx="271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F1</a:t>
            </a:r>
            <a:r>
              <a:rPr lang="de-DE"/>
              <a:t>: First generation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834063" y="5192713"/>
            <a:ext cx="30638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/>
              <a:t>F2:</a:t>
            </a:r>
            <a:r>
              <a:rPr lang="de-DE"/>
              <a:t> Second generation</a:t>
            </a:r>
          </a:p>
          <a:p>
            <a:endParaRPr lang="de-DE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179388" y="6400800"/>
            <a:ext cx="903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...the same happened with other features (color of petals, shape of seeds)</a:t>
            </a:r>
          </a:p>
        </p:txBody>
      </p:sp>
    </p:spTree>
    <p:extLst>
      <p:ext uri="{BB962C8B-B14F-4D97-AF65-F5344CB8AC3E}">
        <p14:creationId xmlns:p14="http://schemas.microsoft.com/office/powerpoint/2010/main" val="33946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800px-Periodic_tab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965"/>
            <a:ext cx="9144000" cy="51435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89134" y="300564"/>
            <a:ext cx="2612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Periodic</a:t>
            </a:r>
            <a:r>
              <a:rPr lang="de-DE" sz="2800" b="1" dirty="0" smtClean="0"/>
              <a:t> Table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70084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405049" y="596556"/>
            <a:ext cx="5945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Light </a:t>
            </a:r>
            <a:r>
              <a:rPr lang="de-DE" sz="2800" b="1" dirty="0" err="1" smtClean="0"/>
              <a:t>Refraction</a:t>
            </a:r>
            <a:endParaRPr lang="de-DE" sz="2800" b="1" dirty="0"/>
          </a:p>
        </p:txBody>
      </p:sp>
      <p:pic>
        <p:nvPicPr>
          <p:cNvPr id="3" name="Bild 2" descr="Brechung Luft-Wass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83" y="1332550"/>
            <a:ext cx="5682986" cy="409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58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agnification of beam expand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606" y="731263"/>
            <a:ext cx="5146784" cy="611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electron microscope ray pat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4" y="923700"/>
            <a:ext cx="4296687" cy="6018989"/>
          </a:xfrm>
          <a:prstGeom prst="rect">
            <a:avLst/>
          </a:prstGeom>
        </p:spPr>
      </p:pic>
      <p:pic>
        <p:nvPicPr>
          <p:cNvPr id="4" name="Bild 3" descr="light microscope ray path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14" y="839012"/>
            <a:ext cx="4137386" cy="601898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5693" y="250261"/>
            <a:ext cx="321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Electron</a:t>
            </a:r>
            <a:r>
              <a:rPr lang="de-DE" sz="2400" b="1" dirty="0" smtClean="0"/>
              <a:t> </a:t>
            </a:r>
            <a:r>
              <a:rPr lang="de-DE" sz="2400" b="1" dirty="0" err="1"/>
              <a:t>M</a:t>
            </a:r>
            <a:r>
              <a:rPr lang="de-DE" sz="2400" b="1" dirty="0" err="1" smtClean="0"/>
              <a:t>icroscope</a:t>
            </a:r>
            <a:endParaRPr lang="de-DE" sz="2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656678" y="257904"/>
            <a:ext cx="2732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Light</a:t>
            </a:r>
            <a:r>
              <a:rPr lang="de-DE" sz="2400" b="1" dirty="0"/>
              <a:t> </a:t>
            </a:r>
            <a:r>
              <a:rPr lang="de-DE" sz="2400" b="1" dirty="0" err="1" smtClean="0"/>
              <a:t>Microscope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1034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558472" y="20206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5445" y="3244967"/>
            <a:ext cx="1997137" cy="1360687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443295" y="2424730"/>
            <a:ext cx="17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Diamond</a:t>
            </a:r>
            <a:endParaRPr lang="de-DE" sz="2800" b="1" dirty="0"/>
          </a:p>
        </p:txBody>
      </p:sp>
      <p:pic>
        <p:nvPicPr>
          <p:cNvPr id="8" name="Bild 7" descr="26cecidomyiidae20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67" y="3040531"/>
            <a:ext cx="3285596" cy="262437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962884" y="2405486"/>
            <a:ext cx="1223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Insect</a:t>
            </a:r>
            <a:endParaRPr lang="de-DE" sz="28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049514" y="750507"/>
            <a:ext cx="5233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Electron</a:t>
            </a:r>
            <a:r>
              <a:rPr lang="de-DE" sz="2800" b="1" dirty="0" smtClean="0"/>
              <a:t> </a:t>
            </a:r>
            <a:r>
              <a:rPr lang="de-DE" sz="2800" b="1" dirty="0" err="1"/>
              <a:t>M</a:t>
            </a:r>
            <a:r>
              <a:rPr lang="de-DE" sz="2800" b="1" dirty="0" err="1" smtClean="0"/>
              <a:t>icroscope</a:t>
            </a:r>
            <a:r>
              <a:rPr lang="de-DE" sz="2800" b="1" dirty="0" smtClean="0"/>
              <a:t> Pictures</a:t>
            </a:r>
            <a:endParaRPr lang="de-DE" sz="28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151904" y="4769435"/>
            <a:ext cx="2157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Single </a:t>
            </a:r>
            <a:r>
              <a:rPr lang="de-DE" sz="1600" dirty="0" err="1" smtClean="0"/>
              <a:t>Aroms</a:t>
            </a:r>
            <a:r>
              <a:rPr lang="de-DE" sz="1600" dirty="0" smtClean="0"/>
              <a:t> „</a:t>
            </a:r>
            <a:r>
              <a:rPr lang="de-DE" sz="1600" dirty="0" err="1" smtClean="0"/>
              <a:t>visible</a:t>
            </a:r>
            <a:r>
              <a:rPr lang="de-DE" sz="1600" dirty="0" smtClean="0"/>
              <a:t>“</a:t>
            </a:r>
            <a:endParaRPr lang="de-DE" sz="1600" dirty="0"/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41" y="3081186"/>
            <a:ext cx="1763955" cy="168824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61767" y="4753210"/>
            <a:ext cx="813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6130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35935" y="3429719"/>
            <a:ext cx="3724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/>
              <a:t>GENETICS</a:t>
            </a:r>
            <a:endParaRPr lang="de-DE" sz="5400" b="1" dirty="0"/>
          </a:p>
        </p:txBody>
      </p:sp>
      <p:pic>
        <p:nvPicPr>
          <p:cNvPr id="3" name="Bild 2" descr="twin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8" y="3378944"/>
            <a:ext cx="2115416" cy="1201074"/>
          </a:xfrm>
          <a:prstGeom prst="rect">
            <a:avLst/>
          </a:prstGeom>
        </p:spPr>
      </p:pic>
      <p:pic>
        <p:nvPicPr>
          <p:cNvPr id="4" name="Bild 3" descr="Image21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76" y="3292225"/>
            <a:ext cx="2583024" cy="3568520"/>
          </a:xfrm>
          <a:prstGeom prst="rect">
            <a:avLst/>
          </a:prstGeom>
        </p:spPr>
      </p:pic>
      <p:pic>
        <p:nvPicPr>
          <p:cNvPr id="5" name="Bild 4" descr="chromosome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32810"/>
            <a:ext cx="3116945" cy="2125190"/>
          </a:xfrm>
          <a:prstGeom prst="rect">
            <a:avLst/>
          </a:prstGeom>
        </p:spPr>
      </p:pic>
      <p:pic>
        <p:nvPicPr>
          <p:cNvPr id="6" name="Bild 5" descr="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5587" cy="2886566"/>
          </a:xfrm>
          <a:prstGeom prst="rect">
            <a:avLst/>
          </a:prstGeom>
        </p:spPr>
      </p:pic>
      <p:pic>
        <p:nvPicPr>
          <p:cNvPr id="7" name="Bild 6" descr="linkage-analysi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108" y="4732810"/>
            <a:ext cx="3070412" cy="2120215"/>
          </a:xfrm>
          <a:prstGeom prst="rect">
            <a:avLst/>
          </a:prstGeom>
        </p:spPr>
      </p:pic>
      <p:pic>
        <p:nvPicPr>
          <p:cNvPr id="8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56" y="0"/>
            <a:ext cx="4545544" cy="283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8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61787" y="2809590"/>
            <a:ext cx="5306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</p:txBody>
      </p:sp>
      <p:pic>
        <p:nvPicPr>
          <p:cNvPr id="4" name="Bild 3" descr="tw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925042" cy="2512027"/>
          </a:xfrm>
          <a:prstGeom prst="rect">
            <a:avLst/>
          </a:prstGeom>
        </p:spPr>
      </p:pic>
      <p:pic>
        <p:nvPicPr>
          <p:cNvPr id="5" name="Bild 4" descr="Image215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47" y="2512026"/>
            <a:ext cx="3775953" cy="4345974"/>
          </a:xfrm>
          <a:prstGeom prst="rect">
            <a:avLst/>
          </a:prstGeom>
        </p:spPr>
      </p:pic>
      <p:pic>
        <p:nvPicPr>
          <p:cNvPr id="6" name="Bild 5" descr="linkage-analysi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7348"/>
            <a:ext cx="5291139" cy="33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43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138232" y="3082520"/>
            <a:ext cx="5622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600" b="1" dirty="0" smtClean="0"/>
              <a:t>MOLECULAR </a:t>
            </a:r>
            <a:r>
              <a:rPr lang="de-DE" sz="3600" b="1" dirty="0"/>
              <a:t>GENETICS</a:t>
            </a:r>
          </a:p>
        </p:txBody>
      </p:sp>
      <p:pic>
        <p:nvPicPr>
          <p:cNvPr id="3" name="Bild 2" descr="chromosome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1434"/>
            <a:ext cx="4641746" cy="2886566"/>
          </a:xfrm>
          <a:prstGeom prst="rect">
            <a:avLst/>
          </a:prstGeom>
        </p:spPr>
      </p:pic>
      <p:pic>
        <p:nvPicPr>
          <p:cNvPr id="4" name="Bild 3" descr="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413" y="3971434"/>
            <a:ext cx="4065587" cy="2886566"/>
          </a:xfrm>
          <a:prstGeom prst="rect">
            <a:avLst/>
          </a:prstGeom>
        </p:spPr>
      </p:pic>
      <p:pic>
        <p:nvPicPr>
          <p:cNvPr id="5" name="Picture 1026" descr="Chromodomes.psd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192" y="-69294"/>
            <a:ext cx="5374769" cy="30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852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</Words>
  <Application>Microsoft Macintosh PowerPoint</Application>
  <PresentationFormat>Bildschirmpräsentation (4:3)</PresentationFormat>
  <Paragraphs>68</Paragraphs>
  <Slides>14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73</cp:revision>
  <dcterms:created xsi:type="dcterms:W3CDTF">2012-03-20T11:34:30Z</dcterms:created>
  <dcterms:modified xsi:type="dcterms:W3CDTF">2012-03-28T05:24:37Z</dcterms:modified>
</cp:coreProperties>
</file>