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329" r:id="rId2"/>
    <p:sldId id="330" r:id="rId3"/>
    <p:sldId id="331" r:id="rId4"/>
    <p:sldId id="273" r:id="rId5"/>
    <p:sldId id="265" r:id="rId6"/>
    <p:sldId id="266" r:id="rId7"/>
    <p:sldId id="267" r:id="rId8"/>
    <p:sldId id="283" r:id="rId9"/>
    <p:sldId id="282" r:id="rId10"/>
    <p:sldId id="308" r:id="rId11"/>
    <p:sldId id="320" r:id="rId12"/>
    <p:sldId id="289" r:id="rId13"/>
    <p:sldId id="285" r:id="rId14"/>
    <p:sldId id="286" r:id="rId15"/>
    <p:sldId id="287" r:id="rId16"/>
    <p:sldId id="288" r:id="rId17"/>
    <p:sldId id="294" r:id="rId18"/>
    <p:sldId id="295" r:id="rId19"/>
    <p:sldId id="296" r:id="rId20"/>
    <p:sldId id="290" r:id="rId21"/>
    <p:sldId id="322" r:id="rId22"/>
    <p:sldId id="321" r:id="rId23"/>
    <p:sldId id="310" r:id="rId24"/>
    <p:sldId id="297" r:id="rId25"/>
    <p:sldId id="298" r:id="rId26"/>
    <p:sldId id="324" r:id="rId27"/>
    <p:sldId id="326" r:id="rId28"/>
    <p:sldId id="299" r:id="rId29"/>
    <p:sldId id="328" r:id="rId30"/>
    <p:sldId id="301" r:id="rId31"/>
    <p:sldId id="337" r:id="rId32"/>
    <p:sldId id="336" r:id="rId33"/>
    <p:sldId id="300" r:id="rId34"/>
    <p:sldId id="333" r:id="rId35"/>
    <p:sldId id="334" r:id="rId36"/>
    <p:sldId id="335" r:id="rId37"/>
    <p:sldId id="338" r:id="rId38"/>
    <p:sldId id="332" r:id="rId39"/>
    <p:sldId id="302" r:id="rId40"/>
    <p:sldId id="303" r:id="rId41"/>
    <p:sldId id="304" r:id="rId42"/>
    <p:sldId id="305" r:id="rId43"/>
    <p:sldId id="306" r:id="rId44"/>
    <p:sldId id="307" r:id="rId4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24" autoAdjust="0"/>
  </p:normalViewPr>
  <p:slideViewPr>
    <p:cSldViewPr snapToGrid="0" snapToObjects="1">
      <p:cViewPr varScale="1">
        <p:scale>
          <a:sx n="50" d="100"/>
          <a:sy n="50" d="100"/>
        </p:scale>
        <p:origin x="-11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CE3C6-0CBC-344B-AE93-F4D3E4ABD980}" type="datetimeFigureOut">
              <a:rPr lang="de-DE" smtClean="0"/>
              <a:t>05.06.12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FD2D1-5AD8-DC4C-955D-755752B362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18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Cordyceps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genus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ascomycete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fungi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fungi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400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described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All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Cordyceps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endoparasitoids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insects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arthropods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entomopathogenic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fungi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parasitic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fungi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genus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Cordyceps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sinensis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,[1]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yartsa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gunbu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Tibet in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15th Century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.[2]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yarsha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gumba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Nepal. 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etymology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club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sinensis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Chinese.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Cordyceps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sinensis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English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caterpillar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fungus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medicinal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mushroom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oriental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medicines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such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traditional Chinese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medicines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[3][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unreliable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?]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traditional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Tibetan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medicine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Cordyceps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fungus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attacks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mycelium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invades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eventually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tissue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elongated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fruiting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ascocarp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cylindrical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branched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ascocarp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bears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flask-shaped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perithecia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asci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These in turn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thread-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ascospores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break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fragments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presumably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infective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Cordyceps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able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insect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Cordyceps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unilateralis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climb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plant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attach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die. This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parasite's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optimal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temperature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humidity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maximal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distribution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fruiting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sprouts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dead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insect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achieved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082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979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 11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!!!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</a:p>
          <a:p>
            <a:r>
              <a:rPr lang="de-D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75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interphase—during which the cell grows, accumulating nutrients needed for mitosis and duplicating its DNA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mitosis (M) phase, during which the cell splits itself into two distinct cells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cytokinesis, where the new cell is completely divided.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324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218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primary structure of a protein is the linear amino acid sequence. This sequence is created by the consecutive additions of amino acids to a growing polypeptide chain. The other levels of protein structure are dependent on the primary structure.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primary structure is directional with one end called the amino terminus and the other end being called the </a:t>
            </a:r>
            <a:r>
              <a:rPr lang="en-US" dirty="0" err="1" smtClean="0"/>
              <a:t>carboxy</a:t>
            </a:r>
            <a:r>
              <a:rPr lang="en-US" dirty="0" smtClean="0"/>
              <a:t> terminus. This directionality is important for several reasons, not the least of which is that it reflects the direction in which protein synthesis occurred.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447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70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05.06.12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79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05.06.12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50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05.06.12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41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05.06.12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09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05.06.12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69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05.06.12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75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05.06.12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85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05.06.12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70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05.06.12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37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05.06.12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20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05.06.12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9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208F7-066E-9148-8410-E0FC84EC323F}" type="datetimeFigureOut">
              <a:rPr lang="de-DE" smtClean="0"/>
              <a:t>05.06.12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85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gif"/><Relationship Id="rId3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2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.emory.edu/multimedia/animation/blast!/protein_structure.swf" TargetMode="External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hilippwustemann\Desktop\Gaden%20Jangtse%202012\Genetics\Lesson%2052\Macintosh%20HD:Users:philippwustemann:Desktop:All:01%20SmD:01%20Class:00%20Me:01%20Mundgod:02%20Drepung%2005%202010:lesson%207:11%20Codon%20sun%20exercise.doc!OLE_LINK1" TargetMode="External"/><Relationship Id="rId4" Type="http://schemas.openxmlformats.org/officeDocument/2006/relationships/image" Target="../media/image3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emf"/><Relationship Id="rId7" Type="http://schemas.openxmlformats.org/officeDocument/2006/relationships/oleObject" Target="../embeddings/Microsoft_Word_97-_2004-Dokument1.doc"/><Relationship Id="rId8" Type="http://schemas.openxmlformats.org/officeDocument/2006/relationships/image" Target="../media/image5.emf"/><Relationship Id="rId9" Type="http://schemas.openxmlformats.org/officeDocument/2006/relationships/oleObject" Target="../embeddings/Microsoft_Word_97-_2004-Dokument2.doc"/><Relationship Id="rId10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hilippwustemann\Desktop\Gaden%20Jangtse%202012\Genetics\Lesson%2043\Macintosh%20HD:Users:philippwustemann:Desktop:All:01%20SmD:01%20Class:00%20Me:01%20Mundgod:02%20Drepung%2005%202010:lesson%202:2%20Molecular%20Genetics.doc!OLE_LINK1" TargetMode="External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450px-Cordyceps_ophioglossoides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080" y="897466"/>
            <a:ext cx="4470400" cy="596053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233080" y="141700"/>
            <a:ext cx="522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„</a:t>
            </a:r>
            <a:r>
              <a:rPr lang="de-DE" sz="2400" b="1" dirty="0" err="1" smtClean="0"/>
              <a:t>Yartsa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Gunbu</a:t>
            </a:r>
            <a:r>
              <a:rPr lang="de-DE" sz="2400" b="1" dirty="0" smtClean="0"/>
              <a:t>“ </a:t>
            </a:r>
            <a:r>
              <a:rPr lang="de-DE" sz="2000" b="1" dirty="0" smtClean="0"/>
              <a:t>(</a:t>
            </a:r>
            <a:r>
              <a:rPr lang="de-DE" sz="2000" b="1" dirty="0" err="1" smtClean="0"/>
              <a:t>Cordyceps</a:t>
            </a:r>
            <a:r>
              <a:rPr lang="de-DE" sz="2000" b="1" dirty="0"/>
              <a:t>=</a:t>
            </a:r>
            <a:r>
              <a:rPr lang="de-DE" sz="2000" b="1" dirty="0" smtClean="0"/>
              <a:t> Fungus)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40622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95" y="1729552"/>
            <a:ext cx="4160095" cy="38531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925448" y="678685"/>
            <a:ext cx="401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Replication </a:t>
            </a:r>
            <a:r>
              <a:rPr lang="de-DE" sz="2400" b="1" dirty="0" err="1" smtClean="0"/>
              <a:t>before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Mitosis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838420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35662" y="622606"/>
            <a:ext cx="23962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Cell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divion</a:t>
            </a:r>
            <a:r>
              <a:rPr lang="de-DE" sz="3200" b="1" dirty="0" smtClean="0"/>
              <a:t>:</a:t>
            </a:r>
            <a:endParaRPr lang="de-DE" sz="3200" b="1" dirty="0"/>
          </a:p>
        </p:txBody>
      </p:sp>
      <p:pic>
        <p:nvPicPr>
          <p:cNvPr id="3" name="Bild 2" descr="mitosis5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79" y="-1"/>
            <a:ext cx="4514088" cy="677113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7382" y="2057947"/>
            <a:ext cx="4707476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sz="2800" b="1" dirty="0" err="1" smtClean="0"/>
              <a:t>Mitosis</a:t>
            </a:r>
            <a:r>
              <a:rPr lang="de-DE" sz="2800" b="1" dirty="0" smtClean="0"/>
              <a:t> </a:t>
            </a:r>
          </a:p>
          <a:p>
            <a:r>
              <a:rPr lang="de-DE" sz="2800" b="1" dirty="0" smtClean="0"/>
              <a:t>(=</a:t>
            </a:r>
            <a:r>
              <a:rPr lang="de-DE" sz="2800" b="1" dirty="0" err="1" smtClean="0"/>
              <a:t>nuclear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division</a:t>
            </a:r>
            <a:r>
              <a:rPr lang="de-DE" sz="2800" b="1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			 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sz="3200" dirty="0" smtClean="0"/>
              <a:t>         +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sz="2800" b="1" dirty="0" err="1" smtClean="0"/>
              <a:t>Cytokinesis</a:t>
            </a:r>
            <a:r>
              <a:rPr lang="de-DE" sz="2800" b="1" dirty="0" smtClean="0"/>
              <a:t> </a:t>
            </a:r>
          </a:p>
          <a:p>
            <a:r>
              <a:rPr lang="de-DE" sz="2800" b="1" dirty="0" smtClean="0"/>
              <a:t>(=</a:t>
            </a:r>
            <a:r>
              <a:rPr lang="de-DE" sz="2800" b="1" dirty="0" err="1" smtClean="0"/>
              <a:t>cytoplasmic</a:t>
            </a:r>
            <a:r>
              <a:rPr lang="de-DE" sz="2800" b="1" dirty="0" smtClean="0"/>
              <a:t> </a:t>
            </a:r>
            <a:r>
              <a:rPr lang="de-DE" sz="2800" b="1" dirty="0" err="1"/>
              <a:t>division</a:t>
            </a:r>
            <a:r>
              <a:rPr lang="de-DE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823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CellCycle_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3" y="1054063"/>
            <a:ext cx="8418032" cy="562955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55287" y="113173"/>
            <a:ext cx="1901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Cell</a:t>
            </a:r>
            <a:r>
              <a:rPr lang="de-DE" sz="2800" b="1" dirty="0" smtClean="0"/>
              <a:t> </a:t>
            </a:r>
            <a:r>
              <a:rPr lang="de-DE" sz="2800" b="1" dirty="0"/>
              <a:t>C</a:t>
            </a:r>
            <a:r>
              <a:rPr lang="de-DE" sz="2800" b="1" dirty="0" smtClean="0"/>
              <a:t>ycle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97469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12729" y="214406"/>
            <a:ext cx="1172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 smtClean="0"/>
              <a:t>DNA</a:t>
            </a:r>
            <a:endParaRPr lang="de-DE" sz="3600" b="1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8235"/>
            <a:ext cx="9018633" cy="161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8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20048" y="416425"/>
            <a:ext cx="75799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The </a:t>
            </a:r>
            <a:r>
              <a:rPr lang="de-DE" sz="3200" b="1" dirty="0" err="1"/>
              <a:t>basic</a:t>
            </a:r>
            <a:r>
              <a:rPr lang="de-DE" sz="3200" b="1" dirty="0"/>
              <a:t> </a:t>
            </a:r>
            <a:r>
              <a:rPr lang="de-DE" sz="3200" b="1" dirty="0" err="1"/>
              <a:t>concept</a:t>
            </a:r>
            <a:r>
              <a:rPr lang="de-DE" sz="3200" b="1" dirty="0"/>
              <a:t> </a:t>
            </a:r>
            <a:r>
              <a:rPr lang="de-DE" sz="3200" b="1" dirty="0" err="1"/>
              <a:t>of</a:t>
            </a:r>
            <a:r>
              <a:rPr lang="de-DE" sz="3200" b="1" dirty="0"/>
              <a:t> </a:t>
            </a:r>
            <a:r>
              <a:rPr lang="de-DE" sz="3200" b="1" dirty="0" smtClean="0"/>
              <a:t>DNA </a:t>
            </a:r>
            <a:r>
              <a:rPr lang="de-DE" sz="3200" b="1" dirty="0"/>
              <a:t>R</a:t>
            </a:r>
            <a:r>
              <a:rPr lang="de-DE" sz="3200" b="1" dirty="0" smtClean="0"/>
              <a:t>eplication</a:t>
            </a:r>
            <a:endParaRPr lang="de-DE" sz="3200" b="1" dirty="0"/>
          </a:p>
          <a:p>
            <a:endParaRPr lang="de-DE" sz="3200" dirty="0"/>
          </a:p>
        </p:txBody>
      </p:sp>
      <p:pic>
        <p:nvPicPr>
          <p:cNvPr id="5" name="Bild 4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1" y="1618569"/>
            <a:ext cx="1414108" cy="4471639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023" y="1718649"/>
            <a:ext cx="1415502" cy="449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24904" y="1728164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a)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111247" y="1811449"/>
            <a:ext cx="40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56932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61" y="1485975"/>
            <a:ext cx="1311806" cy="414814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49808" y="562174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c)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98302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99615" y="978599"/>
            <a:ext cx="40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d)</a:t>
            </a:r>
            <a:endParaRPr lang="de-DE" b="1" dirty="0"/>
          </a:p>
        </p:txBody>
      </p:sp>
      <p:pic>
        <p:nvPicPr>
          <p:cNvPr id="3" name="Bild 2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1" y="1618569"/>
            <a:ext cx="1414108" cy="44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115116" y="-61958"/>
            <a:ext cx="544376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CH" sz="2800" b="1" dirty="0" smtClean="0"/>
          </a:p>
          <a:p>
            <a:r>
              <a:rPr lang="de-CH" sz="3600" b="1" dirty="0" err="1" smtClean="0"/>
              <a:t>Which</a:t>
            </a:r>
            <a:r>
              <a:rPr lang="de-CH" sz="3600" b="1" dirty="0" smtClean="0"/>
              <a:t> </a:t>
            </a:r>
            <a:r>
              <a:rPr lang="de-CH" sz="3600" b="1" dirty="0" err="1"/>
              <a:t>result</a:t>
            </a:r>
            <a:r>
              <a:rPr lang="de-CH" sz="3600" b="1" dirty="0"/>
              <a:t> </a:t>
            </a:r>
            <a:r>
              <a:rPr lang="de-CH" sz="3600" b="1" dirty="0" err="1"/>
              <a:t>is</a:t>
            </a:r>
            <a:r>
              <a:rPr lang="de-CH" sz="3600" b="1" dirty="0"/>
              <a:t> </a:t>
            </a:r>
            <a:r>
              <a:rPr lang="de-CH" sz="3600" b="1" dirty="0" err="1" smtClean="0"/>
              <a:t>correct</a:t>
            </a:r>
            <a:r>
              <a:rPr lang="de-CH" sz="3600" b="1" dirty="0" smtClean="0"/>
              <a:t>?</a:t>
            </a:r>
            <a:endParaRPr lang="de-CH" sz="3600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54050" y="1665288"/>
            <a:ext cx="1685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Times" charset="0"/>
              <a:buAutoNum type="alphaLcParenR"/>
            </a:pPr>
            <a:r>
              <a:rPr lang="de-CH" sz="3200" b="1"/>
              <a:t>A = G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55638" y="2632075"/>
            <a:ext cx="31257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b) A + G = C + T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90563" y="3567113"/>
            <a:ext cx="3057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c) A + T = G + T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93738" y="4405313"/>
            <a:ext cx="1668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d) A = C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35013" y="5413375"/>
            <a:ext cx="1624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e) G = T</a:t>
            </a:r>
          </a:p>
        </p:txBody>
      </p:sp>
    </p:spTree>
    <p:extLst>
      <p:ext uri="{BB962C8B-B14F-4D97-AF65-F5344CB8AC3E}">
        <p14:creationId xmlns:p14="http://schemas.microsoft.com/office/powerpoint/2010/main" val="277355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352800" y="0"/>
            <a:ext cx="5486400" cy="7086600"/>
            <a:chOff x="5580" y="5404"/>
            <a:chExt cx="5400" cy="6656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5580" y="5404"/>
              <a:ext cx="4626" cy="5939"/>
              <a:chOff x="2280" y="6660"/>
              <a:chExt cx="4626" cy="5939"/>
            </a:xfrm>
          </p:grpSpPr>
          <p:grpSp>
            <p:nvGrpSpPr>
              <p:cNvPr id="2052" name="Group 4"/>
              <p:cNvGrpSpPr>
                <a:grpSpLocks/>
              </p:cNvGrpSpPr>
              <p:nvPr/>
            </p:nvGrpSpPr>
            <p:grpSpPr bwMode="auto">
              <a:xfrm>
                <a:off x="2877" y="6695"/>
                <a:ext cx="4029" cy="5729"/>
                <a:chOff x="2317" y="6265"/>
                <a:chExt cx="4029" cy="5729"/>
              </a:xfrm>
            </p:grpSpPr>
            <p:sp>
              <p:nvSpPr>
                <p:cNvPr id="2053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3453" y="8847"/>
                  <a:ext cx="123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054" name="Group 6"/>
                <p:cNvGrpSpPr>
                  <a:grpSpLocks/>
                </p:cNvGrpSpPr>
                <p:nvPr/>
              </p:nvGrpSpPr>
              <p:grpSpPr bwMode="auto">
                <a:xfrm>
                  <a:off x="2317" y="6265"/>
                  <a:ext cx="4029" cy="5729"/>
                  <a:chOff x="2317" y="6265"/>
                  <a:chExt cx="4029" cy="5729"/>
                </a:xfrm>
              </p:grpSpPr>
              <p:sp>
                <p:nvSpPr>
                  <p:cNvPr id="2055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3397" y="6277"/>
                    <a:ext cx="0" cy="2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577" y="6277"/>
                    <a:ext cx="0" cy="2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057" name="Group 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6457"/>
                    <a:ext cx="459" cy="227"/>
                    <a:chOff x="2137" y="1417"/>
                    <a:chExt cx="1823" cy="900"/>
                  </a:xfrm>
                </p:grpSpPr>
                <p:sp>
                  <p:nvSpPr>
                    <p:cNvPr id="2058" name="Line 1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59" name="Line 1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0" name="Line 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1" name="Line 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2" name="Line 1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63" name="Group 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681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064" name="Line 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5" name="Line 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6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7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8" name="Line 2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69" name="Group 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717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070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71" name="Line 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72" name="Line 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073" name="Group 2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074" name="Bogen 2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75" name="Bogen 27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076" name="Group 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753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077" name="Group 2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078" name="Bogen 3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79" name="Bogen 31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080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1" name="Line 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2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83" name="Group 35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4060" y="646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084" name="Line 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5" name="Line 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6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7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8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89" name="Group 4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681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090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1" name="Line 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2" name="Line 4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3" name="Line 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4" name="Line 4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95" name="Group 47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4060" y="717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096" name="Group 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097" name="Bogen 4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98" name="Bogen 5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099" name="Line 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0" name="Line 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1" name="Line 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02" name="Group 54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753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103" name="Line 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4" name="Line 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5" name="Line 5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106" name="Group 5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107" name="Bogen 5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08" name="Bogen 60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2109" name="Line 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73" y="6265"/>
                    <a:ext cx="2" cy="258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110" name="Group 6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789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111" name="Group 6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112" name="Bogen 64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13" name="Bogen 65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114" name="Line 6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5" name="Line 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6" name="Line 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17" name="Group 6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825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118" name="Line 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9" name="Line 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0" name="Line 7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1" name="Line 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2" name="Line 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23" name="Group 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861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124" name="Line 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5" name="Line 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6" name="Line 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127" name="Group 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128" name="Bogen 8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29" name="Bogen 81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130" name="Group 82"/>
                  <p:cNvGrpSpPr>
                    <a:grpSpLocks/>
                  </p:cNvGrpSpPr>
                  <p:nvPr/>
                </p:nvGrpSpPr>
                <p:grpSpPr bwMode="auto">
                  <a:xfrm rot="1800000">
                    <a:off x="2585" y="8745"/>
                    <a:ext cx="644" cy="3060"/>
                    <a:chOff x="3392" y="9157"/>
                    <a:chExt cx="644" cy="3060"/>
                  </a:xfrm>
                </p:grpSpPr>
                <p:grpSp>
                  <p:nvGrpSpPr>
                    <p:cNvPr id="2131" name="Group 83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933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32" name="Line 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33" name="Line 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34" name="Line 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35" name="Group 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36" name="Bogen 8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37" name="Bogen 8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138" name="Group 90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9697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2139" name="Line 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0" name="Line 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1" name="Line 9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2" name="Line 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3" name="Line 9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44" name="Group 96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0057"/>
                      <a:ext cx="319" cy="227"/>
                      <a:chOff x="1597" y="1417"/>
                      <a:chExt cx="1260" cy="900"/>
                    </a:xfrm>
                  </p:grpSpPr>
                  <p:sp>
                    <p:nvSpPr>
                      <p:cNvPr id="2145" name="Line 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6" name="Line 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7" name="Line 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8" name="Line 10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9" name="Line 1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50" name="Group 102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04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51" name="Line 1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52" name="Line 1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53" name="Line 10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54" name="Group 10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55" name="Bogen 1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56" name="Bogen 1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157" name="Group 109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0777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2158" name="Line 1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59" name="Line 1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0" name="Line 1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1" name="Line 1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2" name="Line 1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63" name="Group 115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1137"/>
                      <a:ext cx="319" cy="227"/>
                      <a:chOff x="1597" y="1417"/>
                      <a:chExt cx="1260" cy="900"/>
                    </a:xfrm>
                  </p:grpSpPr>
                  <p:sp>
                    <p:nvSpPr>
                      <p:cNvPr id="2164" name="Line 1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5" name="Line 1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6" name="Line 1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7" name="Line 1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8" name="Line 1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69" name="Group 121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149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70" name="Line 1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1" name="Line 1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2" name="Line 1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73" name="Group 12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74" name="Bogen 12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75" name="Bogen 1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176" name="Group 128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185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77" name="Line 1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8" name="Line 1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9" name="Line 1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80" name="Group 13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81" name="Bogen 1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82" name="Bogen 13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2183" name="Line 135"/>
                    <p:cNvSpPr>
                      <a:spLocks noChangeShapeType="1"/>
                    </p:cNvSpPr>
                    <p:nvPr/>
                  </p:nvSpPr>
                  <p:spPr bwMode="auto">
                    <a:xfrm rot="21600000">
                      <a:off x="3577" y="9337"/>
                      <a:ext cx="0" cy="28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4" name="Line 1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92" y="9157"/>
                      <a:ext cx="5" cy="30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85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3397" y="6277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186" name="Group 138"/>
                  <p:cNvGrpSpPr>
                    <a:grpSpLocks/>
                  </p:cNvGrpSpPr>
                  <p:nvPr/>
                </p:nvGrpSpPr>
                <p:grpSpPr bwMode="auto">
                  <a:xfrm rot="1800000">
                    <a:off x="2678" y="10373"/>
                    <a:ext cx="616" cy="1621"/>
                    <a:chOff x="3645" y="10265"/>
                    <a:chExt cx="616" cy="1621"/>
                  </a:xfrm>
                </p:grpSpPr>
                <p:sp>
                  <p:nvSpPr>
                    <p:cNvPr id="2187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10265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188" name="Group 140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757" y="1149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189" name="Group 1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190" name="Bogen 14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91" name="Bogen 14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192" name="Line 1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93" name="Line 1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94" name="Line 1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95" name="Group 147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757" y="1113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196" name="Group 1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197" name="Bogen 1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98" name="Bogen 15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199" name="Line 1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0" name="Line 1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1" name="Line 1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202" name="Group 154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645" y="10775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2203" name="Line 1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4" name="Line 1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5" name="Line 1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6" name="Line 1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7" name="Line 1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208" name="Group 160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757" y="1041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209" name="Line 1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0" name="Line 1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1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2" name="Line 1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3" name="Line 1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14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10265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5" name="Line 1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61" y="10266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16" name="Group 168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789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217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8" name="Line 1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9" name="Line 1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220" name="Group 1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221" name="Bogen 17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22" name="Bogen 17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223" name="Group 175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825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224" name="Line 1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5" name="Line 1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6" name="Line 1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7" name="Line 17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8" name="Line 1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29" name="Group 18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4060" y="861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30" name="Group 1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31" name="Bogen 18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32" name="Bogen 18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33" name="Line 1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34" name="Line 1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35" name="Line 1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36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380" y="6265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37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6275"/>
                    <a:ext cx="0" cy="2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238" name="Group 190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256" y="911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39" name="Group 19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40" name="Bogen 19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41" name="Bogen 19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42" name="Line 19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3" name="Line 1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4" name="Line 1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45" name="Line 197"/>
                  <p:cNvSpPr>
                    <a:spLocks noChangeShapeType="1"/>
                  </p:cNvSpPr>
                  <p:nvPr/>
                </p:nvSpPr>
                <p:spPr bwMode="auto">
                  <a:xfrm rot="19800000" flipH="1">
                    <a:off x="5154" y="8636"/>
                    <a:ext cx="2" cy="310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246" name="Group 198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436" y="9422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247" name="Line 19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8" name="Line 2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9" name="Line 2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0" name="Line 20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1" name="Line 2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52" name="Group 204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506" y="976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253" name="Line 2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4" name="Line 2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5" name="Line 2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6" name="Line 2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7" name="Line 20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58" name="Group 210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796" y="10046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59" name="Group 21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60" name="Bogen 21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61" name="Bogen 21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62" name="Line 21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3" name="Line 2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4" name="Line 2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65" name="Group 217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976" y="1035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266" name="Line 2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7" name="Line 2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8" name="Line 2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9" name="Line 2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0" name="Line 2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71" name="Group 223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5049" y="107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272" name="Line 2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3" name="Line 2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4" name="Line 2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5" name="Line 2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6" name="Line 2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77" name="Group 229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5516" y="11293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78" name="Group 2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79" name="Bogen 23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80" name="Bogen 23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81" name="Line 23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82" name="Line 2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83" name="Line 2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84" name="Group 236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5336" y="10981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85" name="Group 23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86" name="Bogen 238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87" name="Bogen 239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88" name="Line 2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89" name="Line 2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0" name="Line 2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91" name="Line 243"/>
                  <p:cNvSpPr>
                    <a:spLocks noChangeShapeType="1"/>
                  </p:cNvSpPr>
                  <p:nvPr/>
                </p:nvSpPr>
                <p:spPr bwMode="auto">
                  <a:xfrm rot="19800000">
                    <a:off x="5326" y="8594"/>
                    <a:ext cx="0" cy="30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292" name="Group 244"/>
                  <p:cNvGrpSpPr>
                    <a:grpSpLocks/>
                  </p:cNvGrpSpPr>
                  <p:nvPr/>
                </p:nvGrpSpPr>
                <p:grpSpPr bwMode="auto">
                  <a:xfrm rot="19800000">
                    <a:off x="4665" y="10360"/>
                    <a:ext cx="639" cy="1620"/>
                    <a:chOff x="4117" y="10417"/>
                    <a:chExt cx="639" cy="1620"/>
                  </a:xfrm>
                </p:grpSpPr>
                <p:sp>
                  <p:nvSpPr>
                    <p:cNvPr id="2293" name="Line 2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17" y="10417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4" name="Line 2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17" y="1041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5" name="Line 2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97" y="10417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296" name="Group 2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167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297" name="Line 2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98" name="Line 2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99" name="Line 2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00" name="Group 25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01" name="Bogen 25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02" name="Bogen 2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303" name="Group 25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13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304" name="Line 2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05" name="Line 2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06" name="Line 2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07" name="Group 25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08" name="Bogen 26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09" name="Bogen 26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310" name="Group 26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095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311" name="Line 2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2" name="Line 2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3" name="Line 2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4" name="Line 2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5" name="Line 2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316" name="Group 26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0597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2317" name="Line 2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8" name="Line 2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9" name="Line 2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0" name="Line 27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1" name="Line 2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22" name="Group 274"/>
                  <p:cNvGrpSpPr>
                    <a:grpSpLocks/>
                  </p:cNvGrpSpPr>
                  <p:nvPr/>
                </p:nvGrpSpPr>
                <p:grpSpPr bwMode="auto">
                  <a:xfrm rot="2700000">
                    <a:off x="4837" y="8617"/>
                    <a:ext cx="498" cy="360"/>
                    <a:chOff x="5197" y="6930"/>
                    <a:chExt cx="498" cy="360"/>
                  </a:xfrm>
                </p:grpSpPr>
                <p:sp>
                  <p:nvSpPr>
                    <p:cNvPr id="2323" name="Rectangle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693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24" name="Group 276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699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325" name="Line 2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6" name="Line 2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7" name="Line 2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8" name="Line 2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9" name="Line 2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30" name="Group 282"/>
                  <p:cNvGrpSpPr>
                    <a:grpSpLocks/>
                  </p:cNvGrpSpPr>
                  <p:nvPr/>
                </p:nvGrpSpPr>
                <p:grpSpPr bwMode="auto">
                  <a:xfrm rot="18900000">
                    <a:off x="3577" y="9517"/>
                    <a:ext cx="613" cy="360"/>
                    <a:chOff x="5017" y="7465"/>
                    <a:chExt cx="613" cy="360"/>
                  </a:xfrm>
                </p:grpSpPr>
                <p:sp>
                  <p:nvSpPr>
                    <p:cNvPr id="2331" name="Rectangle 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746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32" name="Group 284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7537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2333" name="Line 2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4" name="Line 2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5" name="Line 2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6" name="Line 2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7" name="Line 2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38" name="Group 290"/>
                  <p:cNvGrpSpPr>
                    <a:grpSpLocks/>
                  </p:cNvGrpSpPr>
                  <p:nvPr/>
                </p:nvGrpSpPr>
                <p:grpSpPr bwMode="auto">
                  <a:xfrm>
                    <a:off x="3397" y="10057"/>
                    <a:ext cx="498" cy="360"/>
                    <a:chOff x="5197" y="8005"/>
                    <a:chExt cx="498" cy="360"/>
                  </a:xfrm>
                </p:grpSpPr>
                <p:sp>
                  <p:nvSpPr>
                    <p:cNvPr id="2339" name="Rectangle 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800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40" name="Group 292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807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341" name="Group 29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342" name="Bogen 29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43" name="Bogen 2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344" name="Line 29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45" name="Line 2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46" name="Line 2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47" name="Group 299"/>
                  <p:cNvGrpSpPr>
                    <a:grpSpLocks/>
                  </p:cNvGrpSpPr>
                  <p:nvPr/>
                </p:nvGrpSpPr>
                <p:grpSpPr bwMode="auto">
                  <a:xfrm rot="900000">
                    <a:off x="2317" y="8797"/>
                    <a:ext cx="613" cy="360"/>
                    <a:chOff x="5017" y="8550"/>
                    <a:chExt cx="613" cy="360"/>
                  </a:xfrm>
                </p:grpSpPr>
                <p:sp>
                  <p:nvSpPr>
                    <p:cNvPr id="2348" name="Rectangle 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855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49" name="Group 301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86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350" name="Line 3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51" name="Line 3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52" name="Line 3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53" name="Group 3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54" name="Bogen 3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55" name="Bogen 3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2356" name="Group 308"/>
                  <p:cNvGrpSpPr>
                    <a:grpSpLocks/>
                  </p:cNvGrpSpPr>
                  <p:nvPr/>
                </p:nvGrpSpPr>
                <p:grpSpPr bwMode="auto">
                  <a:xfrm rot="12600000">
                    <a:off x="2677" y="8257"/>
                    <a:ext cx="498" cy="360"/>
                    <a:chOff x="5197" y="6930"/>
                    <a:chExt cx="498" cy="360"/>
                  </a:xfrm>
                </p:grpSpPr>
                <p:sp>
                  <p:nvSpPr>
                    <p:cNvPr id="2357" name="Rectangle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693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58" name="Group 310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699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359" name="Line 3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0" name="Line 3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1" name="Line 3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2" name="Line 3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3" name="Line 3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64" name="Group 316"/>
                  <p:cNvGrpSpPr>
                    <a:grpSpLocks/>
                  </p:cNvGrpSpPr>
                  <p:nvPr/>
                </p:nvGrpSpPr>
                <p:grpSpPr bwMode="auto">
                  <a:xfrm rot="9600000">
                    <a:off x="5377" y="9517"/>
                    <a:ext cx="613" cy="360"/>
                    <a:chOff x="5017" y="7465"/>
                    <a:chExt cx="613" cy="360"/>
                  </a:xfrm>
                </p:grpSpPr>
                <p:sp>
                  <p:nvSpPr>
                    <p:cNvPr id="2365" name="Rectangle 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746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66" name="Group 318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7537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2367" name="Line 3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8" name="Line 3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9" name="Line 3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70" name="Line 3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71" name="Line 3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72" name="Group 324"/>
                  <p:cNvGrpSpPr>
                    <a:grpSpLocks/>
                  </p:cNvGrpSpPr>
                  <p:nvPr/>
                </p:nvGrpSpPr>
                <p:grpSpPr bwMode="auto">
                  <a:xfrm rot="18000000">
                    <a:off x="5917" y="8617"/>
                    <a:ext cx="498" cy="360"/>
                    <a:chOff x="5197" y="8005"/>
                    <a:chExt cx="498" cy="360"/>
                  </a:xfrm>
                </p:grpSpPr>
                <p:sp>
                  <p:nvSpPr>
                    <p:cNvPr id="2373" name="Rectangle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800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74" name="Group 326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807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375" name="Group 3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376" name="Bogen 3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77" name="Bogen 32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378" name="Line 3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79" name="Line 3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80" name="Line 3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81" name="Group 333"/>
                  <p:cNvGrpSpPr>
                    <a:grpSpLocks/>
                  </p:cNvGrpSpPr>
                  <p:nvPr/>
                </p:nvGrpSpPr>
                <p:grpSpPr bwMode="auto">
                  <a:xfrm rot="12000000">
                    <a:off x="4117" y="10060"/>
                    <a:ext cx="613" cy="360"/>
                    <a:chOff x="5017" y="8550"/>
                    <a:chExt cx="613" cy="360"/>
                  </a:xfrm>
                </p:grpSpPr>
                <p:sp>
                  <p:nvSpPr>
                    <p:cNvPr id="2382" name="Rectangle 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855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83" name="Group 335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86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384" name="Line 3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85" name="Line 33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86" name="Line 3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87" name="Group 33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88" name="Bogen 34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89" name="Bogen 34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2390" name="Text Box 342"/>
              <p:cNvSpPr txBox="1">
                <a:spLocks noChangeArrowheads="1"/>
              </p:cNvSpPr>
              <p:nvPr/>
            </p:nvSpPr>
            <p:spPr bwMode="auto">
              <a:xfrm>
                <a:off x="4440" y="9344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</a:t>
                </a:r>
                <a:endParaRPr lang="de-DE"/>
              </a:p>
            </p:txBody>
          </p:sp>
          <p:sp>
            <p:nvSpPr>
              <p:cNvPr id="2391" name="Text Box 343"/>
              <p:cNvSpPr txBox="1">
                <a:spLocks noChangeArrowheads="1"/>
              </p:cNvSpPr>
              <p:nvPr/>
            </p:nvSpPr>
            <p:spPr bwMode="auto">
              <a:xfrm>
                <a:off x="3945" y="10299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</a:t>
                </a:r>
                <a:endParaRPr lang="de-DE"/>
              </a:p>
            </p:txBody>
          </p:sp>
          <p:sp>
            <p:nvSpPr>
              <p:cNvPr id="2392" name="Text Box 344"/>
              <p:cNvSpPr txBox="1">
                <a:spLocks noChangeArrowheads="1"/>
              </p:cNvSpPr>
              <p:nvPr/>
            </p:nvSpPr>
            <p:spPr bwMode="auto">
              <a:xfrm>
                <a:off x="5640" y="9203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</a:t>
                </a:r>
                <a:endParaRPr lang="de-DE"/>
              </a:p>
            </p:txBody>
          </p:sp>
          <p:sp>
            <p:nvSpPr>
              <p:cNvPr id="2393" name="Text Box 345"/>
              <p:cNvSpPr txBox="1">
                <a:spLocks noChangeArrowheads="1"/>
              </p:cNvSpPr>
              <p:nvPr/>
            </p:nvSpPr>
            <p:spPr bwMode="auto">
              <a:xfrm>
                <a:off x="3957" y="11712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</a:t>
                </a:r>
                <a:endParaRPr lang="de-DE"/>
              </a:p>
            </p:txBody>
          </p:sp>
          <p:sp>
            <p:nvSpPr>
              <p:cNvPr id="2394" name="Text Box 346"/>
              <p:cNvSpPr txBox="1">
                <a:spLocks noChangeArrowheads="1"/>
              </p:cNvSpPr>
              <p:nvPr/>
            </p:nvSpPr>
            <p:spPr bwMode="auto">
              <a:xfrm>
                <a:off x="6117" y="12240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</a:t>
                </a:r>
                <a:endParaRPr lang="de-DE"/>
              </a:p>
            </p:txBody>
          </p:sp>
          <p:sp>
            <p:nvSpPr>
              <p:cNvPr id="2395" name="Text Box 347"/>
              <p:cNvSpPr txBox="1">
                <a:spLocks noChangeArrowheads="1"/>
              </p:cNvSpPr>
              <p:nvPr/>
            </p:nvSpPr>
            <p:spPr bwMode="auto">
              <a:xfrm>
                <a:off x="5217" y="6660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396" name="Text Box 348"/>
              <p:cNvSpPr txBox="1">
                <a:spLocks noChangeArrowheads="1"/>
              </p:cNvSpPr>
              <p:nvPr/>
            </p:nvSpPr>
            <p:spPr bwMode="auto">
              <a:xfrm>
                <a:off x="6708" y="11745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  <p:sp>
            <p:nvSpPr>
              <p:cNvPr id="2397" name="Text Box 349"/>
              <p:cNvSpPr txBox="1">
                <a:spLocks noChangeArrowheads="1"/>
              </p:cNvSpPr>
              <p:nvPr/>
            </p:nvSpPr>
            <p:spPr bwMode="auto">
              <a:xfrm>
                <a:off x="2697" y="12240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</a:t>
                </a:r>
                <a:endParaRPr lang="de-DE"/>
              </a:p>
            </p:txBody>
          </p:sp>
          <p:sp>
            <p:nvSpPr>
              <p:cNvPr id="2398" name="Text Box 350"/>
              <p:cNvSpPr txBox="1">
                <a:spLocks noChangeArrowheads="1"/>
              </p:cNvSpPr>
              <p:nvPr/>
            </p:nvSpPr>
            <p:spPr bwMode="auto">
              <a:xfrm>
                <a:off x="2280" y="11730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399" name="Text Box 351"/>
              <p:cNvSpPr txBox="1">
                <a:spLocks noChangeArrowheads="1"/>
              </p:cNvSpPr>
              <p:nvPr/>
            </p:nvSpPr>
            <p:spPr bwMode="auto">
              <a:xfrm>
                <a:off x="4308" y="10995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400" name="Text Box 352"/>
              <p:cNvSpPr txBox="1">
                <a:spLocks noChangeArrowheads="1"/>
              </p:cNvSpPr>
              <p:nvPr/>
            </p:nvSpPr>
            <p:spPr bwMode="auto">
              <a:xfrm>
                <a:off x="5397" y="12420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401" name="Text Box 353"/>
              <p:cNvSpPr txBox="1">
                <a:spLocks noChangeArrowheads="1"/>
              </p:cNvSpPr>
              <p:nvPr/>
            </p:nvSpPr>
            <p:spPr bwMode="auto">
              <a:xfrm>
                <a:off x="3480" y="12403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  <p:sp>
            <p:nvSpPr>
              <p:cNvPr id="2402" name="Text Box 354"/>
              <p:cNvSpPr txBox="1">
                <a:spLocks noChangeArrowheads="1"/>
              </p:cNvSpPr>
              <p:nvPr/>
            </p:nvSpPr>
            <p:spPr bwMode="auto">
              <a:xfrm>
                <a:off x="4689" y="10978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  <p:sp>
            <p:nvSpPr>
              <p:cNvPr id="2403" name="Text Box 355"/>
              <p:cNvSpPr txBox="1">
                <a:spLocks noChangeArrowheads="1"/>
              </p:cNvSpPr>
              <p:nvPr/>
            </p:nvSpPr>
            <p:spPr bwMode="auto">
              <a:xfrm>
                <a:off x="3777" y="6660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</p:grpSp>
        <p:sp>
          <p:nvSpPr>
            <p:cNvPr id="2404" name="Text Box 356"/>
            <p:cNvSpPr txBox="1">
              <a:spLocks noChangeArrowheads="1"/>
            </p:cNvSpPr>
            <p:nvPr/>
          </p:nvSpPr>
          <p:spPr bwMode="auto">
            <a:xfrm>
              <a:off x="5580" y="11524"/>
              <a:ext cx="5400" cy="5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sp>
        <p:nvSpPr>
          <p:cNvPr id="2405" name="Rectangle 357"/>
          <p:cNvSpPr>
            <a:spLocks noChangeArrowheads="1"/>
          </p:cNvSpPr>
          <p:nvPr/>
        </p:nvSpPr>
        <p:spPr bwMode="auto">
          <a:xfrm>
            <a:off x="331788" y="146050"/>
            <a:ext cx="3397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DNA replication</a:t>
            </a:r>
          </a:p>
          <a:p>
            <a:r>
              <a:rPr lang="de-CH"/>
              <a:t>(simple scheme)</a:t>
            </a:r>
          </a:p>
        </p:txBody>
      </p:sp>
      <p:pic>
        <p:nvPicPr>
          <p:cNvPr id="2406" name="Picture 3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778125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07" name="Rectangle 35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21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9" name="Group 357"/>
          <p:cNvGrpSpPr>
            <a:grpSpLocks/>
          </p:cNvGrpSpPr>
          <p:nvPr/>
        </p:nvGrpSpPr>
        <p:grpSpPr bwMode="auto">
          <a:xfrm>
            <a:off x="850900" y="0"/>
            <a:ext cx="5168900" cy="6858000"/>
            <a:chOff x="1260" y="1800"/>
            <a:chExt cx="9350" cy="12150"/>
          </a:xfrm>
        </p:grpSpPr>
        <p:sp>
          <p:nvSpPr>
            <p:cNvPr id="3430" name="Text Box 358"/>
            <p:cNvSpPr txBox="1">
              <a:spLocks noChangeArrowheads="1"/>
            </p:cNvSpPr>
            <p:nvPr/>
          </p:nvSpPr>
          <p:spPr bwMode="auto">
            <a:xfrm>
              <a:off x="3795" y="781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</a:t>
              </a:r>
              <a:endParaRPr lang="de-DE"/>
            </a:p>
          </p:txBody>
        </p:sp>
        <p:sp>
          <p:nvSpPr>
            <p:cNvPr id="3431" name="Text Box 359"/>
            <p:cNvSpPr txBox="1">
              <a:spLocks noChangeArrowheads="1"/>
            </p:cNvSpPr>
            <p:nvPr/>
          </p:nvSpPr>
          <p:spPr bwMode="auto">
            <a:xfrm>
              <a:off x="6750" y="691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</a:t>
              </a:r>
              <a:endParaRPr lang="de-DE"/>
            </a:p>
          </p:txBody>
        </p:sp>
        <p:sp>
          <p:nvSpPr>
            <p:cNvPr id="3432" name="Text Box 360"/>
            <p:cNvSpPr txBox="1">
              <a:spLocks noChangeArrowheads="1"/>
            </p:cNvSpPr>
            <p:nvPr/>
          </p:nvSpPr>
          <p:spPr bwMode="auto">
            <a:xfrm>
              <a:off x="5700" y="865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</a:t>
              </a:r>
              <a:endParaRPr lang="de-DE"/>
            </a:p>
          </p:txBody>
        </p:sp>
        <p:sp>
          <p:nvSpPr>
            <p:cNvPr id="3433" name="Text Box 361"/>
            <p:cNvSpPr txBox="1">
              <a:spLocks noChangeArrowheads="1"/>
            </p:cNvSpPr>
            <p:nvPr/>
          </p:nvSpPr>
          <p:spPr bwMode="auto">
            <a:xfrm>
              <a:off x="6450" y="456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</a:t>
              </a:r>
              <a:endParaRPr lang="de-DE"/>
            </a:p>
          </p:txBody>
        </p:sp>
        <p:sp>
          <p:nvSpPr>
            <p:cNvPr id="3434" name="Text Box 362"/>
            <p:cNvSpPr txBox="1">
              <a:spLocks noChangeArrowheads="1"/>
            </p:cNvSpPr>
            <p:nvPr/>
          </p:nvSpPr>
          <p:spPr bwMode="auto">
            <a:xfrm>
              <a:off x="1260" y="702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3435" name="Text Box 363"/>
            <p:cNvSpPr txBox="1">
              <a:spLocks noChangeArrowheads="1"/>
            </p:cNvSpPr>
            <p:nvPr/>
          </p:nvSpPr>
          <p:spPr bwMode="auto">
            <a:xfrm>
              <a:off x="3945" y="513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</a:t>
              </a:r>
              <a:endParaRPr lang="de-DE"/>
            </a:p>
          </p:txBody>
        </p:sp>
        <p:sp>
          <p:nvSpPr>
            <p:cNvPr id="3436" name="Line 364"/>
            <p:cNvSpPr>
              <a:spLocks noChangeShapeType="1"/>
            </p:cNvSpPr>
            <p:nvPr/>
          </p:nvSpPr>
          <p:spPr bwMode="auto">
            <a:xfrm flipH="1" flipV="1">
              <a:off x="1260" y="6840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37" name="Text Box 365"/>
            <p:cNvSpPr txBox="1">
              <a:spLocks noChangeArrowheads="1"/>
            </p:cNvSpPr>
            <p:nvPr/>
          </p:nvSpPr>
          <p:spPr bwMode="auto">
            <a:xfrm>
              <a:off x="1485" y="6495"/>
              <a:ext cx="1980" cy="2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Direction of helicase</a:t>
              </a:r>
            </a:p>
          </p:txBody>
        </p:sp>
        <p:sp>
          <p:nvSpPr>
            <p:cNvPr id="3438" name="Text Box 366"/>
            <p:cNvSpPr txBox="1">
              <a:spLocks noChangeArrowheads="1"/>
            </p:cNvSpPr>
            <p:nvPr/>
          </p:nvSpPr>
          <p:spPr bwMode="auto">
            <a:xfrm>
              <a:off x="5400" y="1080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CH" sz="1200">
                  <a:latin typeface="Arial" charset="0"/>
                  <a:sym typeface="Wingdings" charset="0"/>
                </a:rPr>
                <a:t></a:t>
              </a:r>
              <a:endParaRPr lang="de-CH">
                <a:latin typeface="Arial" charset="0"/>
              </a:endParaRPr>
            </a:p>
          </p:txBody>
        </p:sp>
        <p:sp>
          <p:nvSpPr>
            <p:cNvPr id="3439" name="Text Box 367"/>
            <p:cNvSpPr txBox="1">
              <a:spLocks noChangeArrowheads="1"/>
            </p:cNvSpPr>
            <p:nvPr/>
          </p:nvSpPr>
          <p:spPr bwMode="auto">
            <a:xfrm>
              <a:off x="1260" y="846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3’</a:t>
              </a:r>
              <a:endParaRPr lang="de-DE" sz="1000"/>
            </a:p>
          </p:txBody>
        </p:sp>
        <p:sp>
          <p:nvSpPr>
            <p:cNvPr id="3440" name="Text Box 368"/>
            <p:cNvSpPr txBox="1">
              <a:spLocks noChangeArrowheads="1"/>
            </p:cNvSpPr>
            <p:nvPr/>
          </p:nvSpPr>
          <p:spPr bwMode="auto">
            <a:xfrm>
              <a:off x="9195" y="1101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CH" sz="1200">
                  <a:latin typeface="Arial" charset="0"/>
                  <a:sym typeface="Wingdings" charset="0"/>
                </a:rPr>
                <a:t></a:t>
              </a:r>
              <a:endParaRPr lang="de-CH">
                <a:latin typeface="Arial" charset="0"/>
              </a:endParaRPr>
            </a:p>
          </p:txBody>
        </p:sp>
        <p:sp>
          <p:nvSpPr>
            <p:cNvPr id="3441" name="Text Box 369"/>
            <p:cNvSpPr txBox="1">
              <a:spLocks noChangeArrowheads="1"/>
            </p:cNvSpPr>
            <p:nvPr/>
          </p:nvSpPr>
          <p:spPr bwMode="auto">
            <a:xfrm>
              <a:off x="3267" y="1800"/>
              <a:ext cx="2782" cy="2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400" dirty="0" smtClean="0">
                <a:latin typeface="Arial" charset="0"/>
              </a:endParaRPr>
            </a:p>
            <a:p>
              <a:endParaRPr lang="de-DE" sz="1400" dirty="0">
                <a:latin typeface="Arial" charset="0"/>
              </a:endParaRPr>
            </a:p>
            <a:p>
              <a:r>
                <a:rPr lang="de-DE" sz="1400" dirty="0" err="1" smtClean="0">
                  <a:latin typeface="Arial" charset="0"/>
                </a:rPr>
                <a:t>Leading</a:t>
              </a:r>
              <a:r>
                <a:rPr lang="de-DE" sz="1400" dirty="0" smtClean="0">
                  <a:latin typeface="Arial" charset="0"/>
                </a:rPr>
                <a:t> </a:t>
              </a:r>
              <a:r>
                <a:rPr lang="de-DE" sz="1400" dirty="0" err="1">
                  <a:latin typeface="Arial" charset="0"/>
                </a:rPr>
                <a:t>strand</a:t>
              </a:r>
              <a:endParaRPr lang="de-DE" sz="1400" dirty="0">
                <a:latin typeface="Arial" charset="0"/>
              </a:endParaRPr>
            </a:p>
          </p:txBody>
        </p:sp>
        <p:sp>
          <p:nvSpPr>
            <p:cNvPr id="3442" name="Text Box 370"/>
            <p:cNvSpPr txBox="1">
              <a:spLocks noChangeArrowheads="1"/>
            </p:cNvSpPr>
            <p:nvPr/>
          </p:nvSpPr>
          <p:spPr bwMode="auto">
            <a:xfrm>
              <a:off x="3936" y="11340"/>
              <a:ext cx="2572" cy="26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 dirty="0" smtClean="0">
                <a:latin typeface="Arial" charset="0"/>
              </a:endParaRPr>
            </a:p>
            <a:p>
              <a:endParaRPr lang="de-DE" sz="1000" dirty="0">
                <a:latin typeface="Arial" charset="0"/>
              </a:endParaRPr>
            </a:p>
            <a:p>
              <a:endParaRPr lang="de-DE" sz="1000" dirty="0" smtClean="0">
                <a:latin typeface="Arial" charset="0"/>
              </a:endParaRPr>
            </a:p>
            <a:p>
              <a:endParaRPr lang="de-DE" sz="1000" dirty="0">
                <a:latin typeface="Arial" charset="0"/>
              </a:endParaRPr>
            </a:p>
            <a:p>
              <a:endParaRPr lang="de-DE" sz="1000" dirty="0" smtClean="0">
                <a:latin typeface="Arial" charset="0"/>
              </a:endParaRPr>
            </a:p>
            <a:p>
              <a:r>
                <a:rPr lang="de-DE" sz="1400" dirty="0" smtClean="0">
                  <a:latin typeface="Arial" charset="0"/>
                </a:rPr>
                <a:t>    </a:t>
              </a:r>
              <a:r>
                <a:rPr lang="de-DE" sz="1400" dirty="0" err="1" smtClean="0">
                  <a:latin typeface="Arial" charset="0"/>
                </a:rPr>
                <a:t>Lagging</a:t>
              </a:r>
              <a:r>
                <a:rPr lang="de-DE" sz="1400" dirty="0" smtClean="0">
                  <a:latin typeface="Arial" charset="0"/>
                </a:rPr>
                <a:t> </a:t>
              </a:r>
              <a:r>
                <a:rPr lang="de-DE" sz="1400" dirty="0" err="1">
                  <a:latin typeface="Arial" charset="0"/>
                </a:rPr>
                <a:t>strand</a:t>
              </a:r>
              <a:endParaRPr lang="de-DE" sz="1400" dirty="0">
                <a:latin typeface="Arial" charset="0"/>
              </a:endParaRPr>
            </a:p>
          </p:txBody>
        </p:sp>
        <p:sp>
          <p:nvSpPr>
            <p:cNvPr id="3443" name="Line 371"/>
            <p:cNvSpPr>
              <a:spLocks noChangeShapeType="1"/>
            </p:cNvSpPr>
            <p:nvPr/>
          </p:nvSpPr>
          <p:spPr bwMode="auto">
            <a:xfrm>
              <a:off x="5115" y="10320"/>
              <a:ext cx="1131" cy="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44" name="Line 372"/>
            <p:cNvSpPr>
              <a:spLocks noChangeShapeType="1"/>
            </p:cNvSpPr>
            <p:nvPr/>
          </p:nvSpPr>
          <p:spPr bwMode="auto">
            <a:xfrm>
              <a:off x="5101" y="3016"/>
              <a:ext cx="472" cy="8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45" name="Line 373"/>
            <p:cNvSpPr>
              <a:spLocks noChangeShapeType="1"/>
            </p:cNvSpPr>
            <p:nvPr/>
          </p:nvSpPr>
          <p:spPr bwMode="auto">
            <a:xfrm flipH="1">
              <a:off x="3796" y="4635"/>
              <a:ext cx="869" cy="15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46" name="Line 374"/>
            <p:cNvSpPr>
              <a:spLocks noChangeShapeType="1"/>
            </p:cNvSpPr>
            <p:nvPr/>
          </p:nvSpPr>
          <p:spPr bwMode="auto">
            <a:xfrm flipH="1">
              <a:off x="6548" y="11963"/>
              <a:ext cx="1200" cy="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447" name="Group 375"/>
            <p:cNvGrpSpPr>
              <a:grpSpLocks/>
            </p:cNvGrpSpPr>
            <p:nvPr/>
          </p:nvGrpSpPr>
          <p:grpSpPr bwMode="auto">
            <a:xfrm rot="5400000" flipV="1">
              <a:off x="715" y="3425"/>
              <a:ext cx="10440" cy="9350"/>
              <a:chOff x="-203" y="877"/>
              <a:chExt cx="11543" cy="10338"/>
            </a:xfrm>
          </p:grpSpPr>
          <p:sp>
            <p:nvSpPr>
              <p:cNvPr id="3448" name="AutoShape 376"/>
              <p:cNvSpPr>
                <a:spLocks noChangeArrowheads="1"/>
              </p:cNvSpPr>
              <p:nvPr/>
            </p:nvSpPr>
            <p:spPr bwMode="auto">
              <a:xfrm rot="-2491988">
                <a:off x="9824" y="9157"/>
                <a:ext cx="1440" cy="1080"/>
              </a:xfrm>
              <a:prstGeom prst="flowChartPunchedTap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49" name="Oval 377"/>
              <p:cNvSpPr>
                <a:spLocks noChangeArrowheads="1"/>
              </p:cNvSpPr>
              <p:nvPr/>
            </p:nvSpPr>
            <p:spPr bwMode="auto">
              <a:xfrm rot="-2419938">
                <a:off x="5311" y="3899"/>
                <a:ext cx="1800" cy="112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50" name="AutoShape 378"/>
              <p:cNvSpPr>
                <a:spLocks noChangeArrowheads="1"/>
              </p:cNvSpPr>
              <p:nvPr/>
            </p:nvSpPr>
            <p:spPr bwMode="auto">
              <a:xfrm rot="8520446">
                <a:off x="6450" y="5363"/>
                <a:ext cx="1601" cy="900"/>
              </a:xfrm>
              <a:prstGeom prst="flowChartPreparation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51" name="AutoShape 379"/>
              <p:cNvSpPr>
                <a:spLocks noChangeArrowheads="1"/>
              </p:cNvSpPr>
              <p:nvPr/>
            </p:nvSpPr>
            <p:spPr bwMode="auto">
              <a:xfrm rot="3644994">
                <a:off x="1381" y="5106"/>
                <a:ext cx="1601" cy="900"/>
              </a:xfrm>
              <a:prstGeom prst="flowChartPreparation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52" name="AutoShape 380"/>
              <p:cNvSpPr>
                <a:spLocks noChangeArrowheads="1"/>
              </p:cNvSpPr>
              <p:nvPr/>
            </p:nvSpPr>
            <p:spPr bwMode="auto">
              <a:xfrm>
                <a:off x="4597" y="2268"/>
                <a:ext cx="1478" cy="900"/>
              </a:xfrm>
              <a:prstGeom prst="flowChartAlternateProcess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453" name="Group 381"/>
              <p:cNvGrpSpPr>
                <a:grpSpLocks/>
              </p:cNvGrpSpPr>
              <p:nvPr/>
            </p:nvGrpSpPr>
            <p:grpSpPr bwMode="auto">
              <a:xfrm>
                <a:off x="4784" y="877"/>
                <a:ext cx="3946" cy="10174"/>
                <a:chOff x="4837" y="877"/>
                <a:chExt cx="3946" cy="10174"/>
              </a:xfrm>
            </p:grpSpPr>
            <p:sp>
              <p:nvSpPr>
                <p:cNvPr id="3454" name="Line 382"/>
                <p:cNvSpPr>
                  <a:spLocks noChangeShapeType="1"/>
                </p:cNvSpPr>
                <p:nvPr/>
              </p:nvSpPr>
              <p:spPr bwMode="auto">
                <a:xfrm>
                  <a:off x="4837" y="889"/>
                  <a:ext cx="0" cy="2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55" name="Line 383"/>
                <p:cNvSpPr>
                  <a:spLocks noChangeShapeType="1"/>
                </p:cNvSpPr>
                <p:nvPr/>
              </p:nvSpPr>
              <p:spPr bwMode="auto">
                <a:xfrm>
                  <a:off x="5017" y="889"/>
                  <a:ext cx="0" cy="2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456" name="Group 384"/>
                <p:cNvGrpSpPr>
                  <a:grpSpLocks noChangeAspect="1"/>
                </p:cNvGrpSpPr>
                <p:nvPr/>
              </p:nvGrpSpPr>
              <p:grpSpPr bwMode="auto">
                <a:xfrm>
                  <a:off x="5017" y="1069"/>
                  <a:ext cx="459" cy="227"/>
                  <a:chOff x="2137" y="1417"/>
                  <a:chExt cx="1823" cy="900"/>
                </a:xfrm>
              </p:grpSpPr>
              <p:sp>
                <p:nvSpPr>
                  <p:cNvPr id="3457" name="Line 3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58" name="Line 3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59" name="Line 3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0" name="Line 3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1" name="Line 38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62" name="Group 390"/>
                <p:cNvGrpSpPr>
                  <a:grpSpLocks noChangeAspect="1"/>
                </p:cNvGrpSpPr>
                <p:nvPr/>
              </p:nvGrpSpPr>
              <p:grpSpPr bwMode="auto">
                <a:xfrm>
                  <a:off x="5017" y="1429"/>
                  <a:ext cx="318" cy="227"/>
                  <a:chOff x="1597" y="1417"/>
                  <a:chExt cx="1260" cy="900"/>
                </a:xfrm>
              </p:grpSpPr>
              <p:sp>
                <p:nvSpPr>
                  <p:cNvPr id="3463" name="Line 3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4" name="Line 3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5" name="Line 3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6" name="Line 39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7" name="Line 39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68" name="Group 396"/>
                <p:cNvGrpSpPr>
                  <a:grpSpLocks noChangeAspect="1"/>
                </p:cNvGrpSpPr>
                <p:nvPr/>
              </p:nvGrpSpPr>
              <p:grpSpPr bwMode="auto">
                <a:xfrm>
                  <a:off x="5017" y="1789"/>
                  <a:ext cx="431" cy="225"/>
                  <a:chOff x="3849" y="1059"/>
                  <a:chExt cx="1721" cy="900"/>
                </a:xfrm>
              </p:grpSpPr>
              <p:sp>
                <p:nvSpPr>
                  <p:cNvPr id="3469" name="Line 3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70" name="Line 3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71" name="Line 3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472" name="Group 4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473" name="Bogen 4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74" name="Bogen 402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475" name="Group 403"/>
                <p:cNvGrpSpPr>
                  <a:grpSpLocks noChangeAspect="1"/>
                </p:cNvGrpSpPr>
                <p:nvPr/>
              </p:nvGrpSpPr>
              <p:grpSpPr bwMode="auto">
                <a:xfrm>
                  <a:off x="5017" y="214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476" name="Group 40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477" name="Bogen 405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78" name="Bogen 40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479" name="Line 40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0" name="Line 40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1" name="Line 4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82" name="Group 410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500" y="1072"/>
                  <a:ext cx="318" cy="227"/>
                  <a:chOff x="1597" y="1417"/>
                  <a:chExt cx="1260" cy="900"/>
                </a:xfrm>
              </p:grpSpPr>
              <p:sp>
                <p:nvSpPr>
                  <p:cNvPr id="3483" name="Line 4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4" name="Line 4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5" name="Line 4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6" name="Line 4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7" name="Line 41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88" name="Group 416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1429"/>
                  <a:ext cx="436" cy="227"/>
                  <a:chOff x="2137" y="1417"/>
                  <a:chExt cx="1823" cy="900"/>
                </a:xfrm>
              </p:grpSpPr>
              <p:sp>
                <p:nvSpPr>
                  <p:cNvPr id="3489" name="Line 4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0" name="Line 4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1" name="Line 41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2" name="Line 4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3" name="Line 42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94" name="Group 422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500" y="1787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495" name="Group 4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496" name="Bogen 424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97" name="Bogen 425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498" name="Line 42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9" name="Line 4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00" name="Line 4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01" name="Group 429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2149"/>
                  <a:ext cx="431" cy="225"/>
                  <a:chOff x="3849" y="1059"/>
                  <a:chExt cx="1721" cy="900"/>
                </a:xfrm>
              </p:grpSpPr>
              <p:sp>
                <p:nvSpPr>
                  <p:cNvPr id="3502" name="Line 4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03" name="Line 4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04" name="Line 4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05" name="Group 4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06" name="Bogen 4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07" name="Bogen 435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508" name="Line 436"/>
                <p:cNvSpPr>
                  <a:spLocks noChangeShapeType="1"/>
                </p:cNvSpPr>
                <p:nvPr/>
              </p:nvSpPr>
              <p:spPr bwMode="auto">
                <a:xfrm flipH="1">
                  <a:off x="5813" y="877"/>
                  <a:ext cx="2" cy="258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509" name="Group 437"/>
                <p:cNvGrpSpPr>
                  <a:grpSpLocks noChangeAspect="1"/>
                </p:cNvGrpSpPr>
                <p:nvPr/>
              </p:nvGrpSpPr>
              <p:grpSpPr bwMode="auto">
                <a:xfrm>
                  <a:off x="5017" y="250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510" name="Group 4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511" name="Bogen 43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12" name="Bogen 44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513" name="Line 44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4" name="Line 4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5" name="Line 4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16" name="Group 444"/>
                <p:cNvGrpSpPr>
                  <a:grpSpLocks noChangeAspect="1"/>
                </p:cNvGrpSpPr>
                <p:nvPr/>
              </p:nvGrpSpPr>
              <p:grpSpPr bwMode="auto">
                <a:xfrm>
                  <a:off x="5017" y="2869"/>
                  <a:ext cx="318" cy="227"/>
                  <a:chOff x="1597" y="1417"/>
                  <a:chExt cx="1260" cy="900"/>
                </a:xfrm>
              </p:grpSpPr>
              <p:sp>
                <p:nvSpPr>
                  <p:cNvPr id="3517" name="Line 4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8" name="Line 4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9" name="Line 4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0" name="Line 44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1" name="Line 44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22" name="Group 450"/>
                <p:cNvGrpSpPr>
                  <a:grpSpLocks noChangeAspect="1"/>
                </p:cNvGrpSpPr>
                <p:nvPr/>
              </p:nvGrpSpPr>
              <p:grpSpPr bwMode="auto">
                <a:xfrm>
                  <a:off x="5017" y="3229"/>
                  <a:ext cx="431" cy="225"/>
                  <a:chOff x="3849" y="1059"/>
                  <a:chExt cx="1721" cy="900"/>
                </a:xfrm>
              </p:grpSpPr>
              <p:sp>
                <p:nvSpPr>
                  <p:cNvPr id="3523" name="Line 4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4" name="Line 4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5" name="Line 4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26" name="Group 45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27" name="Bogen 4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28" name="Bogen 456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529" name="Line 457"/>
                <p:cNvSpPr>
                  <a:spLocks noChangeShapeType="1"/>
                </p:cNvSpPr>
                <p:nvPr/>
              </p:nvSpPr>
              <p:spPr bwMode="auto">
                <a:xfrm>
                  <a:off x="4837" y="889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530" name="Group 458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2509"/>
                  <a:ext cx="431" cy="225"/>
                  <a:chOff x="3849" y="1059"/>
                  <a:chExt cx="1721" cy="900"/>
                </a:xfrm>
              </p:grpSpPr>
              <p:sp>
                <p:nvSpPr>
                  <p:cNvPr id="3531" name="Line 4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32" name="Line 4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33" name="Line 4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34" name="Group 46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35" name="Bogen 4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36" name="Bogen 464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37" name="Group 465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2869"/>
                  <a:ext cx="436" cy="227"/>
                  <a:chOff x="2137" y="1417"/>
                  <a:chExt cx="1823" cy="900"/>
                </a:xfrm>
              </p:grpSpPr>
              <p:sp>
                <p:nvSpPr>
                  <p:cNvPr id="3538" name="Line 4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39" name="Line 4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0" name="Line 4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1" name="Line 4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2" name="Line 47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43" name="Group 47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500" y="3227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544" name="Group 47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545" name="Bogen 473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46" name="Bogen 474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547" name="Line 47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8" name="Line 4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9" name="Line 4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550" name="Line 478"/>
                <p:cNvSpPr>
                  <a:spLocks noChangeShapeType="1"/>
                </p:cNvSpPr>
                <p:nvPr/>
              </p:nvSpPr>
              <p:spPr bwMode="auto">
                <a:xfrm>
                  <a:off x="5820" y="87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51" name="Line 479"/>
                <p:cNvSpPr>
                  <a:spLocks noChangeShapeType="1"/>
                </p:cNvSpPr>
                <p:nvPr/>
              </p:nvSpPr>
              <p:spPr bwMode="auto">
                <a:xfrm>
                  <a:off x="6000" y="887"/>
                  <a:ext cx="0" cy="2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52" name="Line 480"/>
                <p:cNvSpPr>
                  <a:spLocks noChangeShapeType="1"/>
                </p:cNvSpPr>
                <p:nvPr/>
              </p:nvSpPr>
              <p:spPr bwMode="auto">
                <a:xfrm rot="19200000" flipH="1">
                  <a:off x="8782" y="2403"/>
                  <a:ext cx="1" cy="864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553" name="Group 481"/>
              <p:cNvGrpSpPr>
                <a:grpSpLocks/>
              </p:cNvGrpSpPr>
              <p:nvPr/>
            </p:nvGrpSpPr>
            <p:grpSpPr bwMode="auto">
              <a:xfrm>
                <a:off x="-203" y="3496"/>
                <a:ext cx="5337" cy="3239"/>
                <a:chOff x="-150" y="3496"/>
                <a:chExt cx="5337" cy="3239"/>
              </a:xfrm>
            </p:grpSpPr>
            <p:grpSp>
              <p:nvGrpSpPr>
                <p:cNvPr id="3554" name="Group 482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4561" y="3775"/>
                  <a:ext cx="431" cy="225"/>
                  <a:chOff x="3849" y="1059"/>
                  <a:chExt cx="1721" cy="900"/>
                </a:xfrm>
              </p:grpSpPr>
              <p:sp>
                <p:nvSpPr>
                  <p:cNvPr id="3555" name="Line 4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56" name="Line 4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57" name="Line 4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58" name="Group 4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59" name="Bogen 4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60" name="Bogen 488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61" name="Group 489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4242" y="3967"/>
                  <a:ext cx="459" cy="227"/>
                  <a:chOff x="2137" y="1417"/>
                  <a:chExt cx="1823" cy="900"/>
                </a:xfrm>
              </p:grpSpPr>
              <p:sp>
                <p:nvSpPr>
                  <p:cNvPr id="3562" name="Line 4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3" name="Line 4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4" name="Line 4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5" name="Line 4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6" name="Line 49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67" name="Group 495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965" y="4086"/>
                  <a:ext cx="319" cy="227"/>
                  <a:chOff x="1597" y="1417"/>
                  <a:chExt cx="1260" cy="900"/>
                </a:xfrm>
              </p:grpSpPr>
              <p:sp>
                <p:nvSpPr>
                  <p:cNvPr id="3568" name="Line 4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9" name="Line 4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0" name="Line 4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1" name="Line 49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2" name="Line 50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73" name="Group 501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626" y="4315"/>
                  <a:ext cx="431" cy="225"/>
                  <a:chOff x="3849" y="1059"/>
                  <a:chExt cx="1721" cy="900"/>
                </a:xfrm>
              </p:grpSpPr>
              <p:sp>
                <p:nvSpPr>
                  <p:cNvPr id="3574" name="Line 5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5" name="Line 5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6" name="Line 5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77" name="Group 50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78" name="Bogen 50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79" name="Bogen 507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80" name="Group 508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306" y="4507"/>
                  <a:ext cx="459" cy="227"/>
                  <a:chOff x="2137" y="1417"/>
                  <a:chExt cx="1823" cy="900"/>
                </a:xfrm>
              </p:grpSpPr>
              <p:sp>
                <p:nvSpPr>
                  <p:cNvPr id="3581" name="Line 5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2" name="Line 5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3" name="Line 5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4" name="Line 5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5" name="Line 51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86" name="Group 514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030" y="4626"/>
                  <a:ext cx="319" cy="227"/>
                  <a:chOff x="1597" y="1417"/>
                  <a:chExt cx="1260" cy="900"/>
                </a:xfrm>
              </p:grpSpPr>
              <p:sp>
                <p:nvSpPr>
                  <p:cNvPr id="3587" name="Line 5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8" name="Line 5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9" name="Line 5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0" name="Line 51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1" name="Line 5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92" name="Group 520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2691" y="4855"/>
                  <a:ext cx="431" cy="225"/>
                  <a:chOff x="3849" y="1059"/>
                  <a:chExt cx="1721" cy="900"/>
                </a:xfrm>
              </p:grpSpPr>
              <p:sp>
                <p:nvSpPr>
                  <p:cNvPr id="3593" name="Line 5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4" name="Line 5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5" name="Line 5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96" name="Group 52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97" name="Bogen 5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98" name="Bogen 526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99" name="Group 527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2379" y="5035"/>
                  <a:ext cx="431" cy="225"/>
                  <a:chOff x="3849" y="1059"/>
                  <a:chExt cx="1721" cy="900"/>
                </a:xfrm>
              </p:grpSpPr>
              <p:sp>
                <p:nvSpPr>
                  <p:cNvPr id="3600" name="Line 5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01" name="Line 5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02" name="Line 5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03" name="Group 53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604" name="Bogen 5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05" name="Bogen 533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606" name="Line 534"/>
                <p:cNvSpPr>
                  <a:spLocks noChangeShapeType="1"/>
                </p:cNvSpPr>
                <p:nvPr/>
              </p:nvSpPr>
              <p:spPr bwMode="auto">
                <a:xfrm rot="3600000" flipV="1">
                  <a:off x="2517" y="2344"/>
                  <a:ext cx="13" cy="51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07" name="Line 535"/>
                <p:cNvSpPr>
                  <a:spLocks noChangeShapeType="1"/>
                </p:cNvSpPr>
                <p:nvPr/>
              </p:nvSpPr>
              <p:spPr bwMode="auto">
                <a:xfrm rot="3600000" flipH="1">
                  <a:off x="2514" y="2059"/>
                  <a:ext cx="9" cy="53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08" name="Line 536"/>
                <p:cNvSpPr>
                  <a:spLocks noChangeShapeType="1"/>
                </p:cNvSpPr>
                <p:nvPr/>
              </p:nvSpPr>
              <p:spPr bwMode="auto">
                <a:xfrm rot="3600000" flipV="1">
                  <a:off x="1540" y="5375"/>
                  <a:ext cx="10" cy="20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609" name="Group 537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012" y="629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610" name="Group 5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611" name="Bogen 53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12" name="Bogen 54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613" name="Line 54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14" name="Line 5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15" name="Line 5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16" name="Group 544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323" y="611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617" name="Group 54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618" name="Bogen 546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19" name="Bogen 547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620" name="Line 54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1" name="Line 5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2" name="Line 5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23" name="Group 551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551" y="5892"/>
                  <a:ext cx="436" cy="227"/>
                  <a:chOff x="2137" y="1417"/>
                  <a:chExt cx="1823" cy="900"/>
                </a:xfrm>
              </p:grpSpPr>
              <p:sp>
                <p:nvSpPr>
                  <p:cNvPr id="3624" name="Line 5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5" name="Line 5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6" name="Line 5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7" name="Line 5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8" name="Line 55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29" name="Group 557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947" y="5759"/>
                  <a:ext cx="318" cy="227"/>
                  <a:chOff x="1597" y="1417"/>
                  <a:chExt cx="1260" cy="900"/>
                </a:xfrm>
              </p:grpSpPr>
              <p:sp>
                <p:nvSpPr>
                  <p:cNvPr id="3630" name="Line 5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1" name="Line 5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2" name="Line 5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3" name="Line 56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4" name="Line 56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635" name="Line 563"/>
                <p:cNvSpPr>
                  <a:spLocks noChangeShapeType="1"/>
                </p:cNvSpPr>
                <p:nvPr/>
              </p:nvSpPr>
              <p:spPr bwMode="auto">
                <a:xfrm rot="3600000">
                  <a:off x="2373" y="5960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36" name="Line 564"/>
                <p:cNvSpPr>
                  <a:spLocks noChangeShapeType="1"/>
                </p:cNvSpPr>
                <p:nvPr/>
              </p:nvSpPr>
              <p:spPr bwMode="auto">
                <a:xfrm rot="3600000">
                  <a:off x="1673" y="5564"/>
                  <a:ext cx="13" cy="191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37" name="Line 565"/>
                <p:cNvSpPr>
                  <a:spLocks noChangeShapeType="1"/>
                </p:cNvSpPr>
                <p:nvPr/>
              </p:nvSpPr>
              <p:spPr bwMode="auto">
                <a:xfrm flipV="1">
                  <a:off x="4658" y="3496"/>
                  <a:ext cx="348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638" name="Group 566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765" y="5961"/>
                  <a:ext cx="431" cy="225"/>
                  <a:chOff x="3849" y="1059"/>
                  <a:chExt cx="1721" cy="900"/>
                </a:xfrm>
              </p:grpSpPr>
              <p:sp>
                <p:nvSpPr>
                  <p:cNvPr id="3639" name="Line 5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0" name="Line 5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1" name="Line 5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42" name="Group 57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643" name="Bogen 57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44" name="Bogen 572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45" name="Group 573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1072" y="5778"/>
                  <a:ext cx="431" cy="225"/>
                  <a:chOff x="3849" y="1059"/>
                  <a:chExt cx="1721" cy="900"/>
                </a:xfrm>
              </p:grpSpPr>
              <p:sp>
                <p:nvSpPr>
                  <p:cNvPr id="3646" name="Line 5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7" name="Line 5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8" name="Line 5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49" name="Group 57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650" name="Bogen 5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51" name="Bogen 579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52" name="Group 580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1409" y="5551"/>
                  <a:ext cx="319" cy="227"/>
                  <a:chOff x="1597" y="1417"/>
                  <a:chExt cx="1260" cy="900"/>
                </a:xfrm>
              </p:grpSpPr>
              <p:sp>
                <p:nvSpPr>
                  <p:cNvPr id="3653" name="Line 5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4" name="Line 5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5" name="Line 5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6" name="Line 58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7" name="Line 58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58" name="Group 586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2054" y="5181"/>
                  <a:ext cx="319" cy="227"/>
                  <a:chOff x="1597" y="1417"/>
                  <a:chExt cx="1260" cy="900"/>
                </a:xfrm>
              </p:grpSpPr>
              <p:sp>
                <p:nvSpPr>
                  <p:cNvPr id="3659" name="Line 5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0" name="Line 5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1" name="Line 5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2" name="Line 59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3" name="Line 59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64" name="Group 592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1689" y="5431"/>
                  <a:ext cx="459" cy="227"/>
                  <a:chOff x="2137" y="1417"/>
                  <a:chExt cx="1823" cy="900"/>
                </a:xfrm>
              </p:grpSpPr>
              <p:sp>
                <p:nvSpPr>
                  <p:cNvPr id="3665" name="Line 5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6" name="Line 5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7" name="Line 5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8" name="Line 5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9" name="Line 59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70" name="Group 598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470" y="6127"/>
                  <a:ext cx="459" cy="227"/>
                  <a:chOff x="2137" y="1417"/>
                  <a:chExt cx="1823" cy="900"/>
                </a:xfrm>
              </p:grpSpPr>
              <p:sp>
                <p:nvSpPr>
                  <p:cNvPr id="3671" name="Line 5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2" name="Line 60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3" name="Line 6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4" name="Line 6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5" name="Line 60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76" name="Group 604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720" y="6462"/>
                  <a:ext cx="318" cy="227"/>
                  <a:chOff x="1597" y="1417"/>
                  <a:chExt cx="1260" cy="900"/>
                </a:xfrm>
              </p:grpSpPr>
              <p:sp>
                <p:nvSpPr>
                  <p:cNvPr id="3677" name="Line 6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8" name="Line 6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9" name="Line 6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80" name="Line 60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81" name="Line 60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3682" name="Group 610"/>
              <p:cNvGrpSpPr>
                <a:grpSpLocks/>
              </p:cNvGrpSpPr>
              <p:nvPr/>
            </p:nvGrpSpPr>
            <p:grpSpPr bwMode="auto">
              <a:xfrm>
                <a:off x="2497" y="5197"/>
                <a:ext cx="5167" cy="2520"/>
                <a:chOff x="2550" y="5197"/>
                <a:chExt cx="5167" cy="2520"/>
              </a:xfrm>
            </p:grpSpPr>
            <p:grpSp>
              <p:nvGrpSpPr>
                <p:cNvPr id="3683" name="Group 611"/>
                <p:cNvGrpSpPr>
                  <a:grpSpLocks/>
                </p:cNvGrpSpPr>
                <p:nvPr/>
              </p:nvGrpSpPr>
              <p:grpSpPr bwMode="auto">
                <a:xfrm rot="2700000">
                  <a:off x="5128" y="5266"/>
                  <a:ext cx="498" cy="360"/>
                  <a:chOff x="5197" y="6930"/>
                  <a:chExt cx="498" cy="360"/>
                </a:xfrm>
              </p:grpSpPr>
              <p:sp>
                <p:nvSpPr>
                  <p:cNvPr id="3684" name="Rectangle 612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693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85" name="Group 613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699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686" name="Line 6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87" name="Line 6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88" name="Line 6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89" name="Line 61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0" name="Line 61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91" name="Group 619"/>
                <p:cNvGrpSpPr>
                  <a:grpSpLocks/>
                </p:cNvGrpSpPr>
                <p:nvPr/>
              </p:nvGrpSpPr>
              <p:grpSpPr bwMode="auto">
                <a:xfrm rot="18900000">
                  <a:off x="6637" y="7357"/>
                  <a:ext cx="613" cy="360"/>
                  <a:chOff x="5017" y="7465"/>
                  <a:chExt cx="613" cy="360"/>
                </a:xfrm>
              </p:grpSpPr>
              <p:sp>
                <p:nvSpPr>
                  <p:cNvPr id="3692" name="Rectangle 620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746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93" name="Group 62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753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694" name="Line 6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5" name="Line 6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6" name="Line 6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7" name="Line 6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8" name="Line 62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99" name="Group 627"/>
                <p:cNvGrpSpPr>
                  <a:grpSpLocks/>
                </p:cNvGrpSpPr>
                <p:nvPr/>
              </p:nvGrpSpPr>
              <p:grpSpPr bwMode="auto">
                <a:xfrm>
                  <a:off x="5917" y="6817"/>
                  <a:ext cx="498" cy="360"/>
                  <a:chOff x="5197" y="8005"/>
                  <a:chExt cx="498" cy="360"/>
                </a:xfrm>
              </p:grpSpPr>
              <p:sp>
                <p:nvSpPr>
                  <p:cNvPr id="3700" name="Rectangle 628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800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01" name="Group 629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807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02" name="Group 6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03" name="Bogen 63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04" name="Bogen 63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05" name="Line 63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06" name="Line 6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07" name="Line 6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08" name="Group 636"/>
                <p:cNvGrpSpPr>
                  <a:grpSpLocks/>
                </p:cNvGrpSpPr>
                <p:nvPr/>
              </p:nvGrpSpPr>
              <p:grpSpPr bwMode="auto">
                <a:xfrm rot="900000">
                  <a:off x="4117" y="5737"/>
                  <a:ext cx="613" cy="360"/>
                  <a:chOff x="5017" y="8550"/>
                  <a:chExt cx="613" cy="360"/>
                </a:xfrm>
              </p:grpSpPr>
              <p:sp>
                <p:nvSpPr>
                  <p:cNvPr id="3709" name="Rectangle 637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855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10" name="Group 638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861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711" name="Line 6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12" name="Line 6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13" name="Line 6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714" name="Group 64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715" name="Bogen 64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16" name="Bogen 64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717" name="Group 645"/>
                <p:cNvGrpSpPr>
                  <a:grpSpLocks/>
                </p:cNvGrpSpPr>
                <p:nvPr/>
              </p:nvGrpSpPr>
              <p:grpSpPr bwMode="auto">
                <a:xfrm rot="9600000">
                  <a:off x="4477" y="6277"/>
                  <a:ext cx="613" cy="360"/>
                  <a:chOff x="5017" y="7465"/>
                  <a:chExt cx="613" cy="360"/>
                </a:xfrm>
              </p:grpSpPr>
              <p:sp>
                <p:nvSpPr>
                  <p:cNvPr id="3718" name="Rectangle 646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746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19" name="Group 647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753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20" name="Line 6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1" name="Line 6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2" name="Line 6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3" name="Line 65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4" name="Line 6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25" name="Group 653"/>
                <p:cNvGrpSpPr>
                  <a:grpSpLocks/>
                </p:cNvGrpSpPr>
                <p:nvPr/>
              </p:nvGrpSpPr>
              <p:grpSpPr bwMode="auto">
                <a:xfrm rot="5535170">
                  <a:off x="7288" y="6526"/>
                  <a:ext cx="498" cy="360"/>
                  <a:chOff x="5197" y="8005"/>
                  <a:chExt cx="498" cy="360"/>
                </a:xfrm>
              </p:grpSpPr>
              <p:sp>
                <p:nvSpPr>
                  <p:cNvPr id="3726" name="Rectangle 654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800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27" name="Group 655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807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28" name="Group 65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29" name="Bogen 657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30" name="Bogen 658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31" name="Line 6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2" name="Line 6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3" name="Line 6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34" name="Group 662"/>
                <p:cNvGrpSpPr>
                  <a:grpSpLocks/>
                </p:cNvGrpSpPr>
                <p:nvPr/>
              </p:nvGrpSpPr>
              <p:grpSpPr bwMode="auto">
                <a:xfrm rot="12000000">
                  <a:off x="4837" y="6997"/>
                  <a:ext cx="613" cy="360"/>
                  <a:chOff x="5017" y="8550"/>
                  <a:chExt cx="613" cy="360"/>
                </a:xfrm>
              </p:grpSpPr>
              <p:sp>
                <p:nvSpPr>
                  <p:cNvPr id="3735" name="Rectangle 663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855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36" name="Group 664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861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737" name="Line 6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8" name="Line 6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9" name="Line 6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740" name="Group 66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741" name="Bogen 66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42" name="Bogen 670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743" name="Group 671"/>
                <p:cNvGrpSpPr>
                  <a:grpSpLocks/>
                </p:cNvGrpSpPr>
                <p:nvPr/>
              </p:nvGrpSpPr>
              <p:grpSpPr bwMode="auto">
                <a:xfrm rot="1935829">
                  <a:off x="2550" y="5684"/>
                  <a:ext cx="613" cy="360"/>
                  <a:chOff x="5017" y="7465"/>
                  <a:chExt cx="613" cy="360"/>
                </a:xfrm>
              </p:grpSpPr>
              <p:sp>
                <p:nvSpPr>
                  <p:cNvPr id="3744" name="Rectangle 672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746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45" name="Group 673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753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46" name="Line 6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47" name="Line 6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48" name="Line 6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49" name="Line 6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0" name="Line 67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51" name="Group 679"/>
                <p:cNvGrpSpPr>
                  <a:grpSpLocks/>
                </p:cNvGrpSpPr>
                <p:nvPr/>
              </p:nvGrpSpPr>
              <p:grpSpPr bwMode="auto">
                <a:xfrm rot="5027370">
                  <a:off x="3148" y="5266"/>
                  <a:ext cx="498" cy="360"/>
                  <a:chOff x="5197" y="8005"/>
                  <a:chExt cx="498" cy="360"/>
                </a:xfrm>
              </p:grpSpPr>
              <p:sp>
                <p:nvSpPr>
                  <p:cNvPr id="3752" name="Rectangle 680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800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53" name="Group 68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807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54" name="Group 6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55" name="Bogen 68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56" name="Bogen 68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57" name="Line 6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8" name="Line 6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9" name="Line 6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3760" name="Group 688"/>
              <p:cNvGrpSpPr>
                <a:grpSpLocks/>
              </p:cNvGrpSpPr>
              <p:nvPr/>
            </p:nvGrpSpPr>
            <p:grpSpPr bwMode="auto">
              <a:xfrm>
                <a:off x="5377" y="2428"/>
                <a:ext cx="5963" cy="8787"/>
                <a:chOff x="5377" y="2428"/>
                <a:chExt cx="5963" cy="8787"/>
              </a:xfrm>
            </p:grpSpPr>
            <p:sp>
              <p:nvSpPr>
                <p:cNvPr id="3761" name="Line 689"/>
                <p:cNvSpPr>
                  <a:spLocks noChangeShapeType="1"/>
                </p:cNvSpPr>
                <p:nvPr/>
              </p:nvSpPr>
              <p:spPr bwMode="auto">
                <a:xfrm rot="19200000" flipH="1">
                  <a:off x="9592" y="8378"/>
                  <a:ext cx="6" cy="16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762" name="Group 690"/>
                <p:cNvGrpSpPr>
                  <a:grpSpLocks/>
                </p:cNvGrpSpPr>
                <p:nvPr/>
              </p:nvGrpSpPr>
              <p:grpSpPr bwMode="auto">
                <a:xfrm>
                  <a:off x="5377" y="2428"/>
                  <a:ext cx="5963" cy="8787"/>
                  <a:chOff x="5377" y="2428"/>
                  <a:chExt cx="5963" cy="8787"/>
                </a:xfrm>
              </p:grpSpPr>
              <p:grpSp>
                <p:nvGrpSpPr>
                  <p:cNvPr id="3763" name="Group 69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5702" y="3714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64" name="Group 69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65" name="Bogen 69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66" name="Bogen 69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67" name="Line 69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68" name="Line 6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69" name="Line 6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770" name="Line 698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8582" y="2428"/>
                    <a:ext cx="7" cy="878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71" name="Group 69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5934" y="399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772" name="Line 7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3" name="Line 7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4" name="Line 70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5" name="Line 7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6" name="Line 70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77" name="Group 705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061" y="4302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78" name="Line 7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9" name="Line 7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0" name="Line 7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1" name="Line 7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2" name="Line 71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83" name="Group 71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397" y="4542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84" name="Group 7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85" name="Bogen 71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86" name="Bogen 71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87" name="Line 71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8" name="Line 7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9" name="Line 7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90" name="Group 718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628" y="481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791" name="Line 7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2" name="Line 7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3" name="Line 7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4" name="Line 7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5" name="Line 72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96" name="Group 724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759" y="5133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97" name="Line 7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8" name="Line 7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9" name="Line 7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0" name="Line 7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1" name="Line 72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02" name="Group 730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322" y="564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803" name="Group 7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804" name="Bogen 73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05" name="Bogen 73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06" name="Line 7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7" name="Line 7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8" name="Line 7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09" name="Group 737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091" y="5369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810" name="Group 7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811" name="Bogen 73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12" name="Bogen 74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13" name="Line 74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4" name="Line 7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5" name="Line 7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16" name="Group 744"/>
                  <p:cNvGrpSpPr>
                    <a:grpSpLocks/>
                  </p:cNvGrpSpPr>
                  <p:nvPr/>
                </p:nvGrpSpPr>
                <p:grpSpPr bwMode="auto">
                  <a:xfrm rot="21000000">
                    <a:off x="5377" y="4120"/>
                    <a:ext cx="1055" cy="1411"/>
                    <a:chOff x="3022" y="7806"/>
                    <a:chExt cx="1055" cy="1411"/>
                  </a:xfrm>
                </p:grpSpPr>
                <p:sp>
                  <p:nvSpPr>
                    <p:cNvPr id="3817" name="Line 745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364" y="7894"/>
                      <a:ext cx="4" cy="1323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8" name="Line 746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022" y="7940"/>
                      <a:ext cx="180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9" name="Line 747"/>
                    <p:cNvSpPr>
                      <a:spLocks noChangeShapeType="1"/>
                    </p:cNvSpPr>
                    <p:nvPr/>
                  </p:nvSpPr>
                  <p:spPr bwMode="auto">
                    <a:xfrm rot="19800000" flipH="1">
                      <a:off x="3516" y="7806"/>
                      <a:ext cx="3" cy="1319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20" name="Line 74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19" y="8595"/>
                      <a:ext cx="316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21" name="Line 74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96" y="8658"/>
                      <a:ext cx="0" cy="225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22" name="Line 75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731" y="8789"/>
                      <a:ext cx="316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23" name="Group 751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963" y="8471"/>
                      <a:ext cx="114" cy="225"/>
                      <a:chOff x="5554" y="1057"/>
                      <a:chExt cx="455" cy="900"/>
                    </a:xfrm>
                  </p:grpSpPr>
                  <p:sp>
                    <p:nvSpPr>
                      <p:cNvPr id="3824" name="Bogen 75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25" name="Bogen 75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26" name="Group 754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496" y="8268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3827" name="Line 7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28" name="Line 7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29" name="Line 7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0" name="Line 7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1" name="Line 7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32" name="Group 760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306" y="7921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3833" name="Line 7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4" name="Line 7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5" name="Line 7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6" name="Line 7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7" name="Line 7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38" name="Line 766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683" y="9076"/>
                      <a:ext cx="180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839" name="Line 767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6717" y="5136"/>
                    <a:ext cx="4" cy="132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40" name="Line 768"/>
                  <p:cNvSpPr>
                    <a:spLocks noChangeShapeType="1"/>
                  </p:cNvSpPr>
                  <p:nvPr/>
                </p:nvSpPr>
                <p:spPr bwMode="auto">
                  <a:xfrm rot="19200000" flipH="1">
                    <a:off x="6574" y="5256"/>
                    <a:ext cx="3" cy="129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841" name="Group 769"/>
                  <p:cNvGrpSpPr>
                    <a:grpSpLocks noChangeAspect="1"/>
                  </p:cNvGrpSpPr>
                  <p:nvPr/>
                </p:nvGrpSpPr>
                <p:grpSpPr bwMode="auto">
                  <a:xfrm rot="19137795">
                    <a:off x="6271" y="5072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842" name="Line 7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3" name="Line 7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4" name="Line 77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5" name="Line 7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6" name="Line 7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47" name="Group 775"/>
                  <p:cNvGrpSpPr>
                    <a:grpSpLocks noChangeAspect="1"/>
                  </p:cNvGrpSpPr>
                  <p:nvPr/>
                </p:nvGrpSpPr>
                <p:grpSpPr bwMode="auto">
                  <a:xfrm rot="19070175">
                    <a:off x="6522" y="539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848" name="Line 7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9" name="Line 7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0" name="Line 7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1" name="Line 77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2" name="Line 7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53" name="Group 781"/>
                  <p:cNvGrpSpPr>
                    <a:grpSpLocks noChangeAspect="1"/>
                  </p:cNvGrpSpPr>
                  <p:nvPr/>
                </p:nvGrpSpPr>
                <p:grpSpPr bwMode="auto">
                  <a:xfrm rot="19205187">
                    <a:off x="6967" y="5901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854" name="Line 78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5" name="Line 78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6" name="Line 78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57" name="Group 7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858" name="Bogen 78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59" name="Bogen 787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60" name="Group 788"/>
                  <p:cNvGrpSpPr>
                    <a:grpSpLocks noChangeAspect="1"/>
                  </p:cNvGrpSpPr>
                  <p:nvPr/>
                </p:nvGrpSpPr>
                <p:grpSpPr bwMode="auto">
                  <a:xfrm rot="19102599">
                    <a:off x="6739" y="5633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861" name="Line 7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62" name="Line 7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63" name="Line 7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64" name="Group 79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865" name="Bogen 79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66" name="Bogen 79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67" name="Group 795"/>
                  <p:cNvGrpSpPr>
                    <a:grpSpLocks noChangeAspect="1"/>
                  </p:cNvGrpSpPr>
                  <p:nvPr/>
                </p:nvGrpSpPr>
                <p:grpSpPr bwMode="auto">
                  <a:xfrm rot="8384452">
                    <a:off x="9994" y="8983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868" name="Line 7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69" name="Line 7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0" name="Line 7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71" name="Group 79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872" name="Bogen 80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73" name="Bogen 801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74" name="Group 802"/>
                  <p:cNvGrpSpPr>
                    <a:grpSpLocks/>
                  </p:cNvGrpSpPr>
                  <p:nvPr/>
                </p:nvGrpSpPr>
                <p:grpSpPr bwMode="auto">
                  <a:xfrm rot="21000000">
                    <a:off x="8137" y="7405"/>
                    <a:ext cx="1055" cy="1411"/>
                    <a:chOff x="3022" y="7806"/>
                    <a:chExt cx="1055" cy="1411"/>
                  </a:xfrm>
                </p:grpSpPr>
                <p:sp>
                  <p:nvSpPr>
                    <p:cNvPr id="3875" name="Line 803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364" y="7894"/>
                      <a:ext cx="4" cy="132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6" name="Line 804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022" y="7940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7" name="Line 805"/>
                    <p:cNvSpPr>
                      <a:spLocks noChangeShapeType="1"/>
                    </p:cNvSpPr>
                    <p:nvPr/>
                  </p:nvSpPr>
                  <p:spPr bwMode="auto">
                    <a:xfrm rot="19800000" flipH="1">
                      <a:off x="3516" y="7806"/>
                      <a:ext cx="3" cy="131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8" name="Line 80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19" y="8595"/>
                      <a:ext cx="31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9" name="Line 80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96" y="8658"/>
                      <a:ext cx="0" cy="22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80" name="Line 80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731" y="8789"/>
                      <a:ext cx="31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81" name="Group 809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963" y="8471"/>
                      <a:ext cx="114" cy="225"/>
                      <a:chOff x="5554" y="1057"/>
                      <a:chExt cx="455" cy="900"/>
                    </a:xfrm>
                  </p:grpSpPr>
                  <p:sp>
                    <p:nvSpPr>
                      <p:cNvPr id="3882" name="Bogen 81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3" name="Bogen 811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84" name="Group 812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496" y="8268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3885" name="Line 8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6" name="Line 8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7" name="Line 8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8" name="Line 8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9" name="Line 8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90" name="Group 818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306" y="7921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3891" name="Line 8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2" name="Line 8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3" name="Line 8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4" name="Line 8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5" name="Line 8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96" name="Line 824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683" y="9076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897" name="Line 8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02" y="6308"/>
                    <a:ext cx="138" cy="1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898" name="Group 826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422" y="5930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899" name="Line 8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0" name="Line 8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1" name="Line 8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2" name="Line 8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3" name="Line 83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04" name="Group 832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770" y="6178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05" name="Group 83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06" name="Bogen 834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07" name="Bogen 835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08" name="Line 83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9" name="Line 8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0" name="Line 8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11" name="Group 83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702" y="728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12" name="Line 8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3" name="Line 8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4" name="Line 8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5" name="Line 84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6" name="Line 8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17" name="Group 845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007" y="645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18" name="Line 8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9" name="Line 84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0" name="Line 8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1" name="Line 8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2" name="Line 85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23" name="Group 85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367" y="7045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924" name="Line 8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5" name="Line 8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6" name="Line 8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7" name="Line 8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8" name="Line 85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29" name="Group 857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237" y="673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30" name="Line 85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1" name="Line 8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2" name="Line 8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3" name="Line 86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4" name="Line 8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35" name="Group 863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832" y="7595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936" name="Line 8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7" name="Line 8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8" name="Line 8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9" name="Line 8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40" name="Line 8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41" name="Group 86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162" y="784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42" name="Group 87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43" name="Bogen 87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44" name="Bogen 87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45" name="Line 8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46" name="Line 8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47" name="Line 8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48" name="Group 876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402" y="812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49" name="Group 87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50" name="Bogen 878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51" name="Bogen 879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52" name="Line 8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53" name="Line 88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54" name="Line 88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55" name="Group 883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632" y="839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56" name="Group 88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57" name="Bogen 885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58" name="Bogen 886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59" name="Line 88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0" name="Line 8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1" name="Line 8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62" name="Group 890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867" y="867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63" name="Line 8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4" name="Line 89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5" name="Line 89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6" name="Line 89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7" name="Line 89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68" name="Group 896"/>
                  <p:cNvGrpSpPr>
                    <a:grpSpLocks noChangeAspect="1"/>
                  </p:cNvGrpSpPr>
                  <p:nvPr/>
                </p:nvGrpSpPr>
                <p:grpSpPr bwMode="auto">
                  <a:xfrm rot="8384452">
                    <a:off x="10222" y="925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969" name="Line 8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0" name="Line 8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1" name="Line 89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972" name="Group 9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973" name="Bogen 90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74" name="Bogen 90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3975" name="Line 903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9460" y="8492"/>
                    <a:ext cx="1" cy="169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976" name="Group 904"/>
                  <p:cNvGrpSpPr>
                    <a:grpSpLocks noChangeAspect="1"/>
                  </p:cNvGrpSpPr>
                  <p:nvPr/>
                </p:nvGrpSpPr>
                <p:grpSpPr bwMode="auto">
                  <a:xfrm rot="19205187">
                    <a:off x="9262" y="8645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977" name="Line 9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8" name="Line 9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9" name="Line 9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980" name="Group 90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981" name="Bogen 90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82" name="Bogen 910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983" name="Group 911"/>
                  <p:cNvGrpSpPr>
                    <a:grpSpLocks noChangeAspect="1"/>
                  </p:cNvGrpSpPr>
                  <p:nvPr/>
                </p:nvGrpSpPr>
                <p:grpSpPr bwMode="auto">
                  <a:xfrm rot="19205187">
                    <a:off x="9037" y="8375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984" name="Line 9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85" name="Line 9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86" name="Line 9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987" name="Group 91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988" name="Bogen 91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89" name="Bogen 917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990" name="Group 918"/>
                  <p:cNvGrpSpPr>
                    <a:grpSpLocks noChangeAspect="1"/>
                  </p:cNvGrpSpPr>
                  <p:nvPr/>
                </p:nvGrpSpPr>
                <p:grpSpPr bwMode="auto">
                  <a:xfrm rot="19308455">
                    <a:off x="9517" y="8930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991" name="Line 9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2" name="Line 9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3" name="Line 9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4" name="Line 9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5" name="Line 92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96" name="Group 924"/>
                  <p:cNvGrpSpPr>
                    <a:grpSpLocks noChangeAspect="1"/>
                  </p:cNvGrpSpPr>
                  <p:nvPr/>
                </p:nvGrpSpPr>
                <p:grpSpPr bwMode="auto">
                  <a:xfrm rot="62395928">
                    <a:off x="9752" y="924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97" name="Group 92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98" name="Bogen 926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99" name="Bogen 927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000" name="Line 9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1" name="Line 9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2" name="Line 9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03" name="Group 931"/>
                  <p:cNvGrpSpPr>
                    <a:grpSpLocks noChangeAspect="1"/>
                  </p:cNvGrpSpPr>
                  <p:nvPr/>
                </p:nvGrpSpPr>
                <p:grpSpPr bwMode="auto">
                  <a:xfrm rot="62395928">
                    <a:off x="9981" y="9524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4004" name="Group 93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4005" name="Bogen 93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006" name="Bogen 93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007" name="Line 93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8" name="Line 9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9" name="Line 9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010" name="Line 9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04" y="9877"/>
                    <a:ext cx="138" cy="1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011" name="Group 93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10462" y="9545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012" name="Line 9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3" name="Line 9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4" name="Line 9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5" name="Line 9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6" name="Line 9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17" name="Group 945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11022" y="1005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4018" name="Line 9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9" name="Line 94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0" name="Line 9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1" name="Line 9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2" name="Line 95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23" name="Group 95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10787" y="977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4024" name="Line 9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5" name="Line 9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6" name="Line 9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7" name="Line 95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8" name="Line 95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029" name="Line 957"/>
                  <p:cNvSpPr>
                    <a:spLocks noChangeShapeType="1"/>
                  </p:cNvSpPr>
                  <p:nvPr/>
                </p:nvSpPr>
                <p:spPr bwMode="auto">
                  <a:xfrm rot="19200000" flipH="1">
                    <a:off x="10627" y="10053"/>
                    <a:ext cx="5" cy="8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030" name="Line 958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10500" y="10149"/>
                    <a:ext cx="0" cy="86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031" name="Line 9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222" y="10150"/>
                    <a:ext cx="138" cy="1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032" name="Group 960"/>
                  <p:cNvGrpSpPr>
                    <a:grpSpLocks noChangeAspect="1"/>
                  </p:cNvGrpSpPr>
                  <p:nvPr/>
                </p:nvGrpSpPr>
                <p:grpSpPr bwMode="auto">
                  <a:xfrm rot="19308455">
                    <a:off x="10670" y="10313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033" name="Line 9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4" name="Line 9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5" name="Line 9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6" name="Line 9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7" name="Line 9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38" name="Group 966"/>
                  <p:cNvGrpSpPr>
                    <a:grpSpLocks noChangeAspect="1"/>
                  </p:cNvGrpSpPr>
                  <p:nvPr/>
                </p:nvGrpSpPr>
                <p:grpSpPr bwMode="auto">
                  <a:xfrm rot="19308455">
                    <a:off x="10425" y="10028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039" name="Line 9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0" name="Line 9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1" name="Line 9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2" name="Line 9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3" name="Line 9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</p:grpSp>
        <p:sp>
          <p:nvSpPr>
            <p:cNvPr id="4044" name="Text Box 972"/>
            <p:cNvSpPr txBox="1">
              <a:spLocks noChangeArrowheads="1"/>
            </p:cNvSpPr>
            <p:nvPr/>
          </p:nvSpPr>
          <p:spPr bwMode="auto">
            <a:xfrm>
              <a:off x="5940" y="288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3’</a:t>
              </a:r>
              <a:endParaRPr lang="de-DE" sz="1000"/>
            </a:p>
          </p:txBody>
        </p:sp>
        <p:sp>
          <p:nvSpPr>
            <p:cNvPr id="4045" name="Text Box 973"/>
            <p:cNvSpPr txBox="1">
              <a:spLocks noChangeArrowheads="1"/>
            </p:cNvSpPr>
            <p:nvPr/>
          </p:nvSpPr>
          <p:spPr bwMode="auto">
            <a:xfrm>
              <a:off x="6840" y="342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4046" name="Text Box 974"/>
            <p:cNvSpPr txBox="1">
              <a:spLocks noChangeArrowheads="1"/>
            </p:cNvSpPr>
            <p:nvPr/>
          </p:nvSpPr>
          <p:spPr bwMode="auto">
            <a:xfrm>
              <a:off x="9570" y="1347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4047" name="Text Box 975"/>
            <p:cNvSpPr txBox="1">
              <a:spLocks noChangeArrowheads="1"/>
            </p:cNvSpPr>
            <p:nvPr/>
          </p:nvSpPr>
          <p:spPr bwMode="auto">
            <a:xfrm>
              <a:off x="7050" y="1017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4048" name="Text Box 976"/>
            <p:cNvSpPr txBox="1">
              <a:spLocks noChangeArrowheads="1"/>
            </p:cNvSpPr>
            <p:nvPr/>
          </p:nvSpPr>
          <p:spPr bwMode="auto">
            <a:xfrm>
              <a:off x="10275" y="1288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3’</a:t>
              </a:r>
              <a:endParaRPr lang="de-DE" sz="1000"/>
            </a:p>
          </p:txBody>
        </p:sp>
        <p:sp>
          <p:nvSpPr>
            <p:cNvPr id="4049" name="AutoShape 977"/>
            <p:cNvSpPr>
              <a:spLocks/>
            </p:cNvSpPr>
            <p:nvPr/>
          </p:nvSpPr>
          <p:spPr bwMode="auto">
            <a:xfrm rot="-2967585">
              <a:off x="8979" y="10560"/>
              <a:ext cx="300" cy="1560"/>
            </a:xfrm>
            <a:prstGeom prst="rightBrace">
              <a:avLst>
                <a:gd name="adj1" fmla="val 433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050" name="Rectangle 978"/>
          <p:cNvSpPr>
            <a:spLocks noChangeArrowheads="1"/>
          </p:cNvSpPr>
          <p:nvPr/>
        </p:nvSpPr>
        <p:spPr bwMode="auto">
          <a:xfrm>
            <a:off x="5615380" y="0"/>
            <a:ext cx="33972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 dirty="0"/>
              <a:t>DNA </a:t>
            </a:r>
            <a:r>
              <a:rPr lang="de-CH" sz="3600" b="1" dirty="0" err="1"/>
              <a:t>replication</a:t>
            </a:r>
            <a:endParaRPr lang="de-CH" sz="3600" b="1" dirty="0"/>
          </a:p>
          <a:p>
            <a:r>
              <a:rPr lang="de-CH" dirty="0"/>
              <a:t>(</a:t>
            </a:r>
            <a:r>
              <a:rPr lang="de-CH" dirty="0" err="1"/>
              <a:t>involved</a:t>
            </a:r>
            <a:r>
              <a:rPr lang="de-CH" dirty="0"/>
              <a:t> </a:t>
            </a:r>
            <a:r>
              <a:rPr lang="de-CH" dirty="0" err="1"/>
              <a:t>enzymes</a:t>
            </a:r>
            <a:r>
              <a:rPr lang="de-CH" dirty="0"/>
              <a:t>)</a:t>
            </a:r>
          </a:p>
          <a:p>
            <a:endParaRPr lang="de-CH" dirty="0"/>
          </a:p>
        </p:txBody>
      </p:sp>
      <p:sp>
        <p:nvSpPr>
          <p:cNvPr id="2" name="Textfeld 1"/>
          <p:cNvSpPr txBox="1"/>
          <p:nvPr/>
        </p:nvSpPr>
        <p:spPr>
          <a:xfrm>
            <a:off x="357986" y="4288947"/>
            <a:ext cx="122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Helicase</a:t>
            </a:r>
            <a:endParaRPr lang="de-DE" sz="2000" b="1" dirty="0"/>
          </a:p>
        </p:txBody>
      </p:sp>
      <p:cxnSp>
        <p:nvCxnSpPr>
          <p:cNvPr id="4" name="Gerade Verbindung 3"/>
          <p:cNvCxnSpPr/>
          <p:nvPr/>
        </p:nvCxnSpPr>
        <p:spPr>
          <a:xfrm flipV="1">
            <a:off x="1182886" y="3725103"/>
            <a:ext cx="484060" cy="5401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978482" y="4898067"/>
            <a:ext cx="11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Primase</a:t>
            </a:r>
            <a:endParaRPr lang="de-DE" sz="2000" b="1" dirty="0"/>
          </a:p>
        </p:txBody>
      </p:sp>
      <p:cxnSp>
        <p:nvCxnSpPr>
          <p:cNvPr id="629" name="Gerade Verbindung 628"/>
          <p:cNvCxnSpPr>
            <a:endCxn id="3449" idx="6"/>
          </p:cNvCxnSpPr>
          <p:nvPr/>
        </p:nvCxnSpPr>
        <p:spPr>
          <a:xfrm flipV="1">
            <a:off x="1918344" y="4234248"/>
            <a:ext cx="426652" cy="5994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4642258" y="2831690"/>
            <a:ext cx="192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Free Nucleotides</a:t>
            </a:r>
            <a:endParaRPr lang="de-DE" dirty="0"/>
          </a:p>
        </p:txBody>
      </p:sp>
      <p:cxnSp>
        <p:nvCxnSpPr>
          <p:cNvPr id="632" name="Gerade Verbindung 631"/>
          <p:cNvCxnSpPr>
            <a:stCxn id="3739" idx="0"/>
          </p:cNvCxnSpPr>
          <p:nvPr/>
        </p:nvCxnSpPr>
        <p:spPr>
          <a:xfrm flipV="1">
            <a:off x="4032192" y="3033375"/>
            <a:ext cx="568380" cy="1995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4" name="Gerade Verbindung 633"/>
          <p:cNvCxnSpPr>
            <a:stCxn id="3697" idx="1"/>
            <a:endCxn id="8" idx="1"/>
          </p:cNvCxnSpPr>
          <p:nvPr/>
        </p:nvCxnSpPr>
        <p:spPr>
          <a:xfrm flipV="1">
            <a:off x="4204688" y="3016356"/>
            <a:ext cx="437570" cy="11143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642258" y="1957198"/>
            <a:ext cx="2265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DNA-</a:t>
            </a:r>
            <a:r>
              <a:rPr lang="de-DE" sz="2000" b="1" dirty="0" err="1" smtClean="0"/>
              <a:t>Polymerase</a:t>
            </a:r>
            <a:endParaRPr lang="de-DE" sz="2000" b="1" dirty="0"/>
          </a:p>
        </p:txBody>
      </p:sp>
      <p:cxnSp>
        <p:nvCxnSpPr>
          <p:cNvPr id="640" name="Gerade Verbindung 639"/>
          <p:cNvCxnSpPr>
            <a:stCxn id="3451" idx="3"/>
          </p:cNvCxnSpPr>
          <p:nvPr/>
        </p:nvCxnSpPr>
        <p:spPr>
          <a:xfrm>
            <a:off x="3539564" y="2022476"/>
            <a:ext cx="1108343" cy="161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6333774" y="5766282"/>
            <a:ext cx="997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Ligase</a:t>
            </a:r>
            <a:endParaRPr lang="de-DE" sz="2000" b="1" dirty="0"/>
          </a:p>
        </p:txBody>
      </p:sp>
      <p:cxnSp>
        <p:nvCxnSpPr>
          <p:cNvPr id="643" name="Gerade Verbindung 642"/>
          <p:cNvCxnSpPr>
            <a:endCxn id="16" idx="1"/>
          </p:cNvCxnSpPr>
          <p:nvPr/>
        </p:nvCxnSpPr>
        <p:spPr>
          <a:xfrm>
            <a:off x="5651372" y="5886682"/>
            <a:ext cx="682402" cy="79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474950" y="4934637"/>
            <a:ext cx="2070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Okazaki</a:t>
            </a:r>
            <a:r>
              <a:rPr lang="de-DE" dirty="0" smtClean="0"/>
              <a:t> Fragment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308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800px-Cordyce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70" y="1076791"/>
            <a:ext cx="7315200" cy="48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54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800px-Hexokinase_ball_and_stick_model,_with_substrates_to_scale_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9" y="1104104"/>
            <a:ext cx="8061500" cy="575389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747114" y="331341"/>
            <a:ext cx="18501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Helicase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92609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WRNbefor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64" y="1288274"/>
            <a:ext cx="3162300" cy="4876800"/>
          </a:xfrm>
          <a:prstGeom prst="rect">
            <a:avLst/>
          </a:prstGeom>
        </p:spPr>
      </p:pic>
      <p:pic>
        <p:nvPicPr>
          <p:cNvPr id="3" name="Bild 2" descr="WRNaft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53" y="1288274"/>
            <a:ext cx="3149600" cy="48006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58364" y="354071"/>
            <a:ext cx="783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Defective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Helicase</a:t>
            </a:r>
            <a:r>
              <a:rPr lang="de-DE" sz="2400" b="1" dirty="0" smtClean="0"/>
              <a:t> Gene: </a:t>
            </a:r>
            <a:r>
              <a:rPr lang="de-DE" sz="2400" b="1" dirty="0" err="1" smtClean="0"/>
              <a:t>Aging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process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accelerated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704730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41624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66800" y="381000"/>
            <a:ext cx="716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1 Origin of replication: prokaryotes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0180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002.jpg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6650"/>
            <a:ext cx="9144000" cy="45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40845" y="304800"/>
            <a:ext cx="882825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 dirty="0"/>
              <a:t>100- 1000 Origins </a:t>
            </a:r>
            <a:r>
              <a:rPr lang="de-CH" sz="3200" b="1" dirty="0" err="1"/>
              <a:t>of</a:t>
            </a:r>
            <a:r>
              <a:rPr lang="de-CH" sz="3200" b="1" dirty="0"/>
              <a:t> R</a:t>
            </a:r>
            <a:r>
              <a:rPr lang="de-CH" sz="3200" b="1" dirty="0" smtClean="0"/>
              <a:t>eplication</a:t>
            </a:r>
            <a:r>
              <a:rPr lang="de-CH" sz="3200" b="1" dirty="0"/>
              <a:t>: </a:t>
            </a:r>
            <a:r>
              <a:rPr lang="de-CH" sz="3200" b="1" dirty="0" err="1"/>
              <a:t>E</a:t>
            </a:r>
            <a:r>
              <a:rPr lang="de-CH" sz="3200" b="1" dirty="0" err="1" smtClean="0"/>
              <a:t>ukaryotes</a:t>
            </a:r>
            <a:endParaRPr lang="de-CH" sz="3200" b="1" dirty="0"/>
          </a:p>
        </p:txBody>
      </p:sp>
    </p:spTree>
    <p:extLst>
      <p:ext uri="{BB962C8B-B14F-4D97-AF65-F5344CB8AC3E}">
        <p14:creationId xmlns:p14="http://schemas.microsoft.com/office/powerpoint/2010/main" val="3036829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28600" y="990600"/>
            <a:ext cx="8229600" cy="5862638"/>
            <a:chOff x="900" y="1800"/>
            <a:chExt cx="9180" cy="6300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1620" y="2520"/>
              <a:ext cx="8460" cy="4414"/>
              <a:chOff x="1620" y="2520"/>
              <a:chExt cx="8460" cy="4414"/>
            </a:xfrm>
          </p:grpSpPr>
          <p:grpSp>
            <p:nvGrpSpPr>
              <p:cNvPr id="3076" name="Group 4"/>
              <p:cNvGrpSpPr>
                <a:grpSpLocks/>
              </p:cNvGrpSpPr>
              <p:nvPr/>
            </p:nvGrpSpPr>
            <p:grpSpPr bwMode="auto">
              <a:xfrm>
                <a:off x="1620" y="2520"/>
                <a:ext cx="8460" cy="4414"/>
                <a:chOff x="1620" y="2520"/>
                <a:chExt cx="8460" cy="4414"/>
              </a:xfrm>
            </p:grpSpPr>
            <p:sp>
              <p:nvSpPr>
                <p:cNvPr id="3077" name="AutoShape 5"/>
                <p:cNvSpPr>
                  <a:spLocks noChangeAspect="1" noChangeArrowheads="1"/>
                </p:cNvSpPr>
                <p:nvPr/>
              </p:nvSpPr>
              <p:spPr bwMode="auto">
                <a:xfrm>
                  <a:off x="1620" y="2520"/>
                  <a:ext cx="8460" cy="4414"/>
                </a:xfrm>
                <a:prstGeom prst="flowChartAlternateProcess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8" name="AutoShape 6"/>
                <p:cNvSpPr>
                  <a:spLocks noChangeAspect="1" noChangeArrowheads="1"/>
                </p:cNvSpPr>
                <p:nvPr/>
              </p:nvSpPr>
              <p:spPr bwMode="auto">
                <a:xfrm>
                  <a:off x="1988" y="2704"/>
                  <a:ext cx="3592" cy="294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079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2172" y="2888"/>
                  <a:ext cx="2094" cy="707"/>
                  <a:chOff x="1237" y="697"/>
                  <a:chExt cx="3420" cy="1153"/>
                </a:xfrm>
              </p:grpSpPr>
              <p:grpSp>
                <p:nvGrpSpPr>
                  <p:cNvPr id="3080" name="Group 8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1737" y="917"/>
                    <a:ext cx="281" cy="201"/>
                    <a:chOff x="1597" y="1417"/>
                    <a:chExt cx="1260" cy="900"/>
                  </a:xfrm>
                </p:grpSpPr>
                <p:sp>
                  <p:nvSpPr>
                    <p:cNvPr id="3081" name="Line 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2" name="Line 1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3" name="Line 1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4" name="Line 1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5" name="Line 1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086" name="Group 14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1314" y="980"/>
                    <a:ext cx="405" cy="200"/>
                    <a:chOff x="2137" y="1417"/>
                    <a:chExt cx="1823" cy="900"/>
                  </a:xfrm>
                </p:grpSpPr>
                <p:sp>
                  <p:nvSpPr>
                    <p:cNvPr id="3087" name="Line 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8" name="Line 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9" name="Line 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0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1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092" name="Group 20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2046" y="968"/>
                    <a:ext cx="381" cy="199"/>
                    <a:chOff x="3849" y="1059"/>
                    <a:chExt cx="1721" cy="900"/>
                  </a:xfrm>
                </p:grpSpPr>
                <p:sp>
                  <p:nvSpPr>
                    <p:cNvPr id="3093" name="Line 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4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5" name="Line 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096" name="Group 2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097" name="Bogen 2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098" name="Bogen 2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099" name="Group 2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2458" y="916"/>
                    <a:ext cx="280" cy="201"/>
                    <a:chOff x="1057" y="4839"/>
                    <a:chExt cx="1260" cy="901"/>
                  </a:xfrm>
                </p:grpSpPr>
                <p:grpSp>
                  <p:nvGrpSpPr>
                    <p:cNvPr id="3100" name="Group 2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101" name="Bogen 2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02" name="Bogen 3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103" name="Line 3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04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05" name="Line 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06" name="Group 34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2818" y="916"/>
                    <a:ext cx="280" cy="201"/>
                    <a:chOff x="1057" y="4839"/>
                    <a:chExt cx="1260" cy="901"/>
                  </a:xfrm>
                </p:grpSpPr>
                <p:grpSp>
                  <p:nvGrpSpPr>
                    <p:cNvPr id="3107" name="Group 3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108" name="Bogen 36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09" name="Bogen 37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110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1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2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13" name="Group 41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3834" y="980"/>
                    <a:ext cx="405" cy="200"/>
                    <a:chOff x="2137" y="1417"/>
                    <a:chExt cx="1823" cy="900"/>
                  </a:xfrm>
                </p:grpSpPr>
                <p:sp>
                  <p:nvSpPr>
                    <p:cNvPr id="3114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5" name="Line 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6" name="Line 4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7" name="Line 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8" name="Line 4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19" name="Group 4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3177" y="917"/>
                    <a:ext cx="281" cy="201"/>
                    <a:chOff x="1597" y="1417"/>
                    <a:chExt cx="1260" cy="900"/>
                  </a:xfrm>
                </p:grpSpPr>
                <p:sp>
                  <p:nvSpPr>
                    <p:cNvPr id="3120" name="Line 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1" name="Line 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2" name="Line 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3" name="Line 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4" name="Line 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25" name="Group 53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3537" y="917"/>
                    <a:ext cx="281" cy="201"/>
                    <a:chOff x="1597" y="1417"/>
                    <a:chExt cx="1260" cy="900"/>
                  </a:xfrm>
                </p:grpSpPr>
                <p:sp>
                  <p:nvSpPr>
                    <p:cNvPr id="3126" name="Line 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7" name="Line 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8" name="Line 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9" name="Line 5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30" name="Line 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31" name="Group 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697"/>
                    <a:ext cx="3420" cy="1153"/>
                    <a:chOff x="1237" y="697"/>
                    <a:chExt cx="3420" cy="1153"/>
                  </a:xfrm>
                </p:grpSpPr>
                <p:grpSp>
                  <p:nvGrpSpPr>
                    <p:cNvPr id="3132" name="Group 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7" y="1237"/>
                      <a:ext cx="3420" cy="613"/>
                      <a:chOff x="1237" y="1237"/>
                      <a:chExt cx="3420" cy="613"/>
                    </a:xfrm>
                  </p:grpSpPr>
                  <p:grpSp>
                    <p:nvGrpSpPr>
                      <p:cNvPr id="3133" name="Group 6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237" y="1237"/>
                        <a:ext cx="3420" cy="613"/>
                        <a:chOff x="1237" y="1237"/>
                        <a:chExt cx="3420" cy="613"/>
                      </a:xfrm>
                    </p:grpSpPr>
                    <p:sp>
                      <p:nvSpPr>
                        <p:cNvPr id="3134" name="Rectangle 6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237" y="1671"/>
                          <a:ext cx="3420" cy="17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3135" name="Group 6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1684" y="1341"/>
                          <a:ext cx="436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3136" name="Line 6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37" name="Line 6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38" name="Line 6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39" name="Line 6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0" name="Line 6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41" name="Group 6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1381" y="1400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3142" name="Line 7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3" name="Line 7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4" name="Line 7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5" name="Line 7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6" name="Line 7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47" name="Group 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2109" y="1398"/>
                          <a:ext cx="317" cy="227"/>
                          <a:chOff x="1057" y="4839"/>
                          <a:chExt cx="1260" cy="901"/>
                        </a:xfrm>
                      </p:grpSpPr>
                      <p:grpSp>
                        <p:nvGrpSpPr>
                          <p:cNvPr id="3148" name="Group 7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860" y="4839"/>
                            <a:ext cx="455" cy="901"/>
                            <a:chOff x="6096" y="876"/>
                            <a:chExt cx="455" cy="901"/>
                          </a:xfrm>
                        </p:grpSpPr>
                        <p:sp>
                          <p:nvSpPr>
                            <p:cNvPr id="3149" name="Bogen 7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>
                              <a:off x="6098" y="874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150" name="Bogen 7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6096" y="1322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3151" name="Line 7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1057" y="48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2" name="Line 8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483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3" name="Line 8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57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54" name="Group 8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2405" y="134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3155" name="Line 8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6" name="Line 8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7" name="Line 8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3158" name="Group 8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3159" name="Bogen 8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160" name="Bogen 8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3161" name="Group 8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2765" y="134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3162" name="Line 9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63" name="Line 9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64" name="Line 9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3165" name="Group 9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3166" name="Bogen 9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167" name="Bogen 9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3168" name="Group 9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3484" y="1341"/>
                          <a:ext cx="436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3169" name="Line 9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0" name="Line 9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1" name="Line 9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2" name="Line 10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3" name="Line 10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74" name="Group 1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3124" y="1341"/>
                          <a:ext cx="436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3175" name="Line 10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6" name="Line 10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7" name="Line 10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8" name="Line 10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9" name="Line 10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80" name="Group 10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3906" y="1400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3181" name="Line 10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2" name="Line 11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3" name="Line 11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4" name="Line 1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5" name="Line 1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3186" name="Line 1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4130" y="1514"/>
                        <a:ext cx="31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87" name="Line 1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4357" y="1514"/>
                        <a:ext cx="31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88" name="Line 1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>
                        <a:off x="4277" y="1367"/>
                        <a:ext cx="138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89" name="Line 1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 flipV="1">
                        <a:off x="4390" y="1367"/>
                        <a:ext cx="138" cy="11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190" name="Group 11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7" y="697"/>
                      <a:ext cx="3420" cy="584"/>
                      <a:chOff x="1237" y="697"/>
                      <a:chExt cx="3420" cy="584"/>
                    </a:xfrm>
                  </p:grpSpPr>
                  <p:sp>
                    <p:nvSpPr>
                      <p:cNvPr id="3191" name="Rectangle 11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7" y="697"/>
                        <a:ext cx="3420" cy="1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2" name="Line 1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4356" y="1016"/>
                        <a:ext cx="28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3" name="Line 1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4382" y="1168"/>
                        <a:ext cx="125" cy="10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4" name="Line 1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4156" y="1016"/>
                        <a:ext cx="28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5" name="Line 1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 flipV="1">
                        <a:off x="4283" y="1169"/>
                        <a:ext cx="125" cy="1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196" name="Group 124"/>
                <p:cNvGrpSpPr>
                  <a:grpSpLocks noChangeAspect="1"/>
                </p:cNvGrpSpPr>
                <p:nvPr/>
              </p:nvGrpSpPr>
              <p:grpSpPr bwMode="auto">
                <a:xfrm>
                  <a:off x="2172" y="4913"/>
                  <a:ext cx="2111" cy="380"/>
                  <a:chOff x="6277" y="2497"/>
                  <a:chExt cx="3420" cy="613"/>
                </a:xfrm>
              </p:grpSpPr>
              <p:sp>
                <p:nvSpPr>
                  <p:cNvPr id="3197" name="AutoShape 12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8870" y="273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198" name="Group 1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277" y="2497"/>
                    <a:ext cx="3420" cy="613"/>
                    <a:chOff x="1237" y="2497"/>
                    <a:chExt cx="3420" cy="613"/>
                  </a:xfrm>
                </p:grpSpPr>
                <p:sp>
                  <p:nvSpPr>
                    <p:cNvPr id="3199" name="Rectangle 1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2925"/>
                      <a:ext cx="3420" cy="18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200" name="Group 128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3201" name="Line 1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2" name="Line 1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3" name="Line 1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4" name="Line 1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5" name="Line 1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06" name="Group 13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109" y="2658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3207" name="Group 1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3208" name="Bogen 13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09" name="Bogen 1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3210" name="Line 1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1" name="Line 1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2" name="Line 1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13" name="Group 14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40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3214" name="Line 1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5" name="Line 1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6" name="Line 1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217" name="Group 14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3218" name="Bogen 14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19" name="Bogen 1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3220" name="Group 148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76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3221" name="Line 1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22" name="Line 1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23" name="Line 1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224" name="Group 15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3225" name="Bogen 15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26" name="Bogen 1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3227" name="Group 155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4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3228" name="Line 1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29" name="Line 1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0" name="Line 1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1" name="Line 1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2" name="Line 16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33" name="Group 16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12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3234" name="Line 1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5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6" name="Line 1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7" name="Line 1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8" name="Line 1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39" name="Group 167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906" y="2660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3240" name="Line 1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1" name="Line 1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2" name="Line 1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3" name="Line 1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4" name="Line 17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245" name="AutoShape 17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300" y="2720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46" name="AutoShape 17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4174" y="2714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247" name="Group 175"/>
                <p:cNvGrpSpPr>
                  <a:grpSpLocks/>
                </p:cNvGrpSpPr>
                <p:nvPr/>
              </p:nvGrpSpPr>
              <p:grpSpPr bwMode="auto">
                <a:xfrm>
                  <a:off x="6402" y="3624"/>
                  <a:ext cx="3365" cy="2623"/>
                  <a:chOff x="6402" y="3624"/>
                  <a:chExt cx="3365" cy="2623"/>
                </a:xfrm>
              </p:grpSpPr>
              <p:sp>
                <p:nvSpPr>
                  <p:cNvPr id="3248" name="Oval 176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7135" y="3992"/>
                    <a:ext cx="1104" cy="73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249" name="Group 177"/>
                  <p:cNvGrpSpPr>
                    <a:grpSpLocks noChangeAspect="1"/>
                  </p:cNvGrpSpPr>
                  <p:nvPr/>
                </p:nvGrpSpPr>
                <p:grpSpPr bwMode="auto">
                  <a:xfrm flipH="1" flipV="1">
                    <a:off x="6496" y="3992"/>
                    <a:ext cx="2111" cy="380"/>
                    <a:chOff x="6277" y="2497"/>
                    <a:chExt cx="3420" cy="613"/>
                  </a:xfrm>
                </p:grpSpPr>
                <p:sp>
                  <p:nvSpPr>
                    <p:cNvPr id="3250" name="AutoShape 17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8870" y="2730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251" name="Group 1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277" y="2497"/>
                      <a:ext cx="3420" cy="613"/>
                      <a:chOff x="1237" y="2497"/>
                      <a:chExt cx="3420" cy="613"/>
                    </a:xfrm>
                  </p:grpSpPr>
                  <p:sp>
                    <p:nvSpPr>
                      <p:cNvPr id="3252" name="Rectangle 1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7" y="2925"/>
                        <a:ext cx="3420" cy="185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253" name="Group 1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684" y="260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3254" name="Line 1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5" name="Line 1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6" name="Line 1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7" name="Line 1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8" name="Line 1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59" name="Group 1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109" y="2658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3260" name="Group 18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3261" name="Bogen 18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262" name="Bogen 19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3263" name="Line 1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4" name="Line 1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5" name="Line 1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66" name="Group 1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405" y="260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3267" name="Line 1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8" name="Line 1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9" name="Line 1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3270" name="Group 19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3271" name="Bogen 19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272" name="Bogen 20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3273" name="Group 2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765" y="260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3274" name="Line 2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75" name="Line 2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76" name="Line 2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3277" name="Group 20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3278" name="Bogen 20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279" name="Bogen 20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3280" name="Group 2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484" y="260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3281" name="Line 2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2" name="Line 2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3" name="Line 2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4" name="Line 2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5" name="Line 2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86" name="Group 2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124" y="260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3287" name="Line 2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8" name="Line 2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9" name="Line 2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0" name="Line 2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1" name="Line 2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92" name="Group 2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906" y="266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3293" name="Line 2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4" name="Line 2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5" name="Line 2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6" name="Line 2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7" name="Line 2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3298" name="AutoShape 2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1300" y="2720"/>
                        <a:ext cx="468" cy="238"/>
                      </a:xfrm>
                      <a:prstGeom prst="chevron">
                        <a:avLst>
                          <a:gd name="adj" fmla="val 4916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99" name="AutoShape 2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4174" y="2714"/>
                        <a:ext cx="468" cy="238"/>
                      </a:xfrm>
                      <a:prstGeom prst="chevron">
                        <a:avLst>
                          <a:gd name="adj" fmla="val 4916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3300" name="Oval 228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7135" y="3624"/>
                    <a:ext cx="1104" cy="3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de-DE" sz="1000"/>
                  </a:p>
                </p:txBody>
              </p:sp>
              <p:grpSp>
                <p:nvGrpSpPr>
                  <p:cNvPr id="3301" name="Group 229"/>
                  <p:cNvGrpSpPr>
                    <a:grpSpLocks/>
                  </p:cNvGrpSpPr>
                  <p:nvPr/>
                </p:nvGrpSpPr>
                <p:grpSpPr bwMode="auto">
                  <a:xfrm>
                    <a:off x="6402" y="4521"/>
                    <a:ext cx="3365" cy="1726"/>
                    <a:chOff x="6402" y="4521"/>
                    <a:chExt cx="3365" cy="1726"/>
                  </a:xfrm>
                </p:grpSpPr>
                <p:sp>
                  <p:nvSpPr>
                    <p:cNvPr id="3302" name="Freeform 230"/>
                    <p:cNvSpPr>
                      <a:spLocks noChangeAspect="1"/>
                    </p:cNvSpPr>
                    <p:nvPr/>
                  </p:nvSpPr>
                  <p:spPr bwMode="auto">
                    <a:xfrm flipH="1">
                      <a:off x="8137" y="4742"/>
                      <a:ext cx="1630" cy="1409"/>
                    </a:xfrm>
                    <a:custGeom>
                      <a:avLst/>
                      <a:gdLst>
                        <a:gd name="T0" fmla="*/ 420 w 780"/>
                        <a:gd name="T1" fmla="*/ 0 h 720"/>
                        <a:gd name="T2" fmla="*/ 60 w 780"/>
                        <a:gd name="T3" fmla="*/ 360 h 720"/>
                        <a:gd name="T4" fmla="*/ 780 w 780"/>
                        <a:gd name="T5" fmla="*/ 720 h 7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780" h="720">
                          <a:moveTo>
                            <a:pt x="420" y="0"/>
                          </a:moveTo>
                          <a:cubicBezTo>
                            <a:pt x="210" y="120"/>
                            <a:pt x="0" y="240"/>
                            <a:pt x="60" y="360"/>
                          </a:cubicBezTo>
                          <a:cubicBezTo>
                            <a:pt x="120" y="480"/>
                            <a:pt x="450" y="600"/>
                            <a:pt x="780" y="72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303" name="Group 2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08" y="4521"/>
                      <a:ext cx="1162" cy="396"/>
                      <a:chOff x="8008" y="4521"/>
                      <a:chExt cx="1162" cy="396"/>
                    </a:xfrm>
                  </p:grpSpPr>
                  <p:sp>
                    <p:nvSpPr>
                      <p:cNvPr id="3304" name="Line 2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900000" flipH="1">
                        <a:off x="8008" y="4670"/>
                        <a:ext cx="907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305" name="Oval 2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00000" flipH="1">
                        <a:off x="8847" y="4721"/>
                        <a:ext cx="323" cy="19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18000" bIns="0"/>
                      <a:lstStyle/>
                      <a:p>
                        <a:r>
                          <a:rPr lang="de-DE" sz="700"/>
                          <a:t>Ser</a:t>
                        </a:r>
                      </a:p>
                    </p:txBody>
                  </p:sp>
                  <p:sp>
                    <p:nvSpPr>
                      <p:cNvPr id="3306" name="Oval 2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00000" flipH="1">
                        <a:off x="8476" y="4621"/>
                        <a:ext cx="322" cy="19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18000" bIns="0"/>
                      <a:lstStyle/>
                      <a:p>
                        <a:r>
                          <a:rPr lang="de-DE" sz="600"/>
                          <a:t>Trp</a:t>
                        </a:r>
                      </a:p>
                    </p:txBody>
                  </p:sp>
                  <p:sp>
                    <p:nvSpPr>
                      <p:cNvPr id="3307" name="Oval 2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00000" flipH="1">
                        <a:off x="8100" y="4521"/>
                        <a:ext cx="323" cy="19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10800" bIns="0"/>
                      <a:lstStyle/>
                      <a:p>
                        <a:r>
                          <a:rPr lang="de-DE" sz="600"/>
                          <a:t>Ala</a:t>
                        </a:r>
                      </a:p>
                    </p:txBody>
                  </p:sp>
                </p:grpSp>
                <p:sp>
                  <p:nvSpPr>
                    <p:cNvPr id="3308" name="Line 23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6402" y="6082"/>
                      <a:ext cx="1561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09" name="Oval 23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7875" y="5910"/>
                      <a:ext cx="552" cy="33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/>
                        <a:t>Val</a:t>
                      </a:r>
                    </a:p>
                  </p:txBody>
                </p:sp>
                <p:sp>
                  <p:nvSpPr>
                    <p:cNvPr id="3310" name="Oval 238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7213" y="5910"/>
                      <a:ext cx="552" cy="33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/>
                        <a:t>Leu</a:t>
                      </a:r>
                    </a:p>
                  </p:txBody>
                </p:sp>
                <p:sp>
                  <p:nvSpPr>
                    <p:cNvPr id="3311" name="Oval 23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6549" y="5910"/>
                      <a:ext cx="552" cy="33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/>
                        <a:t>Ala</a:t>
                      </a:r>
                    </a:p>
                  </p:txBody>
                </p:sp>
                <p:sp>
                  <p:nvSpPr>
                    <p:cNvPr id="3312" name="Oval 24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515944" flipH="1">
                      <a:off x="8584" y="5753"/>
                      <a:ext cx="533" cy="32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 sz="400"/>
                        <a:t>  </a:t>
                      </a:r>
                      <a:r>
                        <a:rPr lang="de-DE" sz="1100"/>
                        <a:t>Ser</a:t>
                      </a:r>
                    </a:p>
                  </p:txBody>
                </p:sp>
                <p:sp>
                  <p:nvSpPr>
                    <p:cNvPr id="3313" name="Oval 24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678105" flipH="1">
                      <a:off x="9170" y="5464"/>
                      <a:ext cx="499" cy="30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 sz="1000"/>
                        <a:t>Ala</a:t>
                      </a:r>
                      <a:endParaRPr lang="de-DE"/>
                    </a:p>
                  </p:txBody>
                </p:sp>
                <p:sp>
                  <p:nvSpPr>
                    <p:cNvPr id="3314" name="Oval 24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177747" flipH="1">
                      <a:off x="9211" y="4975"/>
                      <a:ext cx="440" cy="2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25200" bIns="0"/>
                    <a:lstStyle/>
                    <a:p>
                      <a:r>
                        <a:rPr lang="de-DE" sz="800"/>
                        <a:t>Glu</a:t>
                      </a:r>
                      <a:endParaRPr lang="de-DE"/>
                    </a:p>
                  </p:txBody>
                </p:sp>
              </p:grpSp>
            </p:grpSp>
            <p:sp>
              <p:nvSpPr>
                <p:cNvPr id="3315" name="Text Box 24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520" y="3960"/>
                  <a:ext cx="1800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rIns="0"/>
                <a:lstStyle/>
                <a:p>
                  <a:r>
                    <a:rPr lang="de-CH" sz="1200"/>
                    <a:t>Transcription </a:t>
                  </a:r>
                  <a:r>
                    <a:rPr lang="de-CH" sz="1200">
                      <a:latin typeface="Arial" charset="0"/>
                      <a:sym typeface="Wingdings" charset="0"/>
                    </a:rPr>
                    <a:t></a:t>
                  </a:r>
                  <a:endParaRPr lang="de-CH" sz="1200"/>
                </a:p>
              </p:txBody>
            </p:sp>
            <p:sp>
              <p:nvSpPr>
                <p:cNvPr id="3316" name="Line 24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358" y="3746"/>
                  <a:ext cx="8" cy="9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17" name="Line 2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860" y="4061"/>
                  <a:ext cx="1374" cy="8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18" name="Text Box 2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357" y="5019"/>
                  <a:ext cx="1428" cy="5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rIns="0"/>
                <a:lstStyle/>
                <a:p>
                  <a:r>
                    <a:rPr lang="de-CH" sz="1200">
                      <a:latin typeface="Arial" charset="0"/>
                      <a:sym typeface="Wingdings" charset="0"/>
                    </a:rPr>
                    <a:t></a:t>
                  </a:r>
                  <a:r>
                    <a:rPr lang="de-CH" sz="1200"/>
                    <a:t> Translation</a:t>
                  </a:r>
                </a:p>
              </p:txBody>
            </p:sp>
            <p:sp>
              <p:nvSpPr>
                <p:cNvPr id="3319" name="Line 24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818" y="4850"/>
                  <a:ext cx="2" cy="9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320" name="Text Box 248"/>
              <p:cNvSpPr txBox="1">
                <a:spLocks noChangeArrowheads="1"/>
              </p:cNvSpPr>
              <p:nvPr/>
            </p:nvSpPr>
            <p:spPr bwMode="auto">
              <a:xfrm>
                <a:off x="4320" y="3060"/>
                <a:ext cx="90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</a:t>
                </a:r>
                <a:r>
                  <a:rPr lang="de-DE">
                    <a:latin typeface="Arial" charset="0"/>
                  </a:rPr>
                  <a:t> </a:t>
                </a:r>
                <a:endParaRPr lang="de-DE"/>
              </a:p>
            </p:txBody>
          </p:sp>
          <p:sp>
            <p:nvSpPr>
              <p:cNvPr id="3321" name="Text Box 249"/>
              <p:cNvSpPr txBox="1">
                <a:spLocks noChangeArrowheads="1"/>
              </p:cNvSpPr>
              <p:nvPr/>
            </p:nvSpPr>
            <p:spPr bwMode="auto">
              <a:xfrm>
                <a:off x="4320" y="5040"/>
                <a:ext cx="1140" cy="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</a:t>
                </a:r>
                <a:r>
                  <a:rPr lang="de-DE">
                    <a:latin typeface="Arial" charset="0"/>
                  </a:rPr>
                  <a:t> </a:t>
                </a:r>
                <a:r>
                  <a:rPr lang="de-DE"/>
                  <a:t>m-RNA</a:t>
                </a:r>
              </a:p>
            </p:txBody>
          </p:sp>
          <p:sp>
            <p:nvSpPr>
              <p:cNvPr id="3322" name="Text Box 250"/>
              <p:cNvSpPr txBox="1">
                <a:spLocks noChangeArrowheads="1"/>
              </p:cNvSpPr>
              <p:nvPr/>
            </p:nvSpPr>
            <p:spPr bwMode="auto">
              <a:xfrm>
                <a:off x="8640" y="3960"/>
                <a:ext cx="126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</a:t>
                </a:r>
                <a:r>
                  <a:rPr lang="de-DE">
                    <a:latin typeface="Arial" charset="0"/>
                  </a:rPr>
                  <a:t> </a:t>
                </a:r>
                <a:endParaRPr lang="de-DE"/>
              </a:p>
            </p:txBody>
          </p:sp>
          <p:sp>
            <p:nvSpPr>
              <p:cNvPr id="3323" name="Text Box 251"/>
              <p:cNvSpPr txBox="1">
                <a:spLocks noChangeArrowheads="1"/>
              </p:cNvSpPr>
              <p:nvPr/>
            </p:nvSpPr>
            <p:spPr bwMode="auto">
              <a:xfrm>
                <a:off x="5340" y="5940"/>
                <a:ext cx="1035" cy="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</a:t>
                </a:r>
                <a:r>
                  <a:rPr lang="de-DE">
                    <a:latin typeface="Arial" charset="0"/>
                  </a:rPr>
                  <a:t> </a:t>
                </a:r>
                <a:endParaRPr lang="de-DE"/>
              </a:p>
            </p:txBody>
          </p:sp>
        </p:grpSp>
        <p:sp>
          <p:nvSpPr>
            <p:cNvPr id="3324" name="Text Box 252"/>
            <p:cNvSpPr txBox="1">
              <a:spLocks noChangeArrowheads="1"/>
            </p:cNvSpPr>
            <p:nvPr/>
          </p:nvSpPr>
          <p:spPr bwMode="auto">
            <a:xfrm>
              <a:off x="900" y="7740"/>
              <a:ext cx="79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b="1"/>
            </a:p>
          </p:txBody>
        </p:sp>
        <p:sp>
          <p:nvSpPr>
            <p:cNvPr id="3325" name="Text Box 253"/>
            <p:cNvSpPr txBox="1">
              <a:spLocks noChangeArrowheads="1"/>
            </p:cNvSpPr>
            <p:nvPr/>
          </p:nvSpPr>
          <p:spPr bwMode="auto">
            <a:xfrm>
              <a:off x="8460" y="7200"/>
              <a:ext cx="144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3326" name="Text Box 254"/>
            <p:cNvSpPr txBox="1">
              <a:spLocks noChangeArrowheads="1"/>
            </p:cNvSpPr>
            <p:nvPr/>
          </p:nvSpPr>
          <p:spPr bwMode="auto">
            <a:xfrm>
              <a:off x="2340" y="1800"/>
              <a:ext cx="25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3327" name="Text Box 255"/>
            <p:cNvSpPr txBox="1">
              <a:spLocks noChangeArrowheads="1"/>
            </p:cNvSpPr>
            <p:nvPr/>
          </p:nvSpPr>
          <p:spPr bwMode="auto">
            <a:xfrm>
              <a:off x="8460" y="1800"/>
              <a:ext cx="16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3328" name="Line 256"/>
            <p:cNvSpPr>
              <a:spLocks noChangeShapeType="1"/>
            </p:cNvSpPr>
            <p:nvPr/>
          </p:nvSpPr>
          <p:spPr bwMode="auto">
            <a:xfrm flipH="1" flipV="1">
              <a:off x="8280" y="6840"/>
              <a:ext cx="825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29" name="Line 257"/>
            <p:cNvSpPr>
              <a:spLocks noChangeShapeType="1"/>
            </p:cNvSpPr>
            <p:nvPr/>
          </p:nvSpPr>
          <p:spPr bwMode="auto">
            <a:xfrm>
              <a:off x="3420" y="2160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30" name="Line 258"/>
            <p:cNvSpPr>
              <a:spLocks noChangeShapeType="1"/>
            </p:cNvSpPr>
            <p:nvPr/>
          </p:nvSpPr>
          <p:spPr bwMode="auto">
            <a:xfrm flipH="1">
              <a:off x="8460" y="2160"/>
              <a:ext cx="54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31" name="Rectangle 259"/>
          <p:cNvSpPr>
            <a:spLocks noChangeArrowheads="1"/>
          </p:cNvSpPr>
          <p:nvPr/>
        </p:nvSpPr>
        <p:spPr bwMode="auto">
          <a:xfrm>
            <a:off x="2133600" y="152400"/>
            <a:ext cx="50580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 dirty="0" err="1"/>
              <a:t>From</a:t>
            </a:r>
            <a:r>
              <a:rPr lang="de-CH" sz="3600" b="1" dirty="0"/>
              <a:t> G</a:t>
            </a:r>
            <a:r>
              <a:rPr lang="de-CH" sz="3600" b="1" dirty="0" smtClean="0"/>
              <a:t>ene </a:t>
            </a:r>
            <a:r>
              <a:rPr lang="de-CH" sz="3600" b="1" dirty="0" err="1"/>
              <a:t>to</a:t>
            </a:r>
            <a:r>
              <a:rPr lang="de-CH" sz="3600" b="1" dirty="0"/>
              <a:t> P</a:t>
            </a:r>
            <a:r>
              <a:rPr lang="de-CH" sz="3600" b="1" dirty="0" smtClean="0"/>
              <a:t>rotein</a:t>
            </a:r>
            <a:r>
              <a:rPr lang="de-CH" sz="3600" b="1" dirty="0"/>
              <a:t>: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4602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371600" y="1181100"/>
            <a:ext cx="6400800" cy="5067300"/>
            <a:chOff x="6663" y="1260"/>
            <a:chExt cx="4140" cy="2160"/>
          </a:xfrm>
        </p:grpSpPr>
        <p:grpSp>
          <p:nvGrpSpPr>
            <p:cNvPr id="4099" name="Group 3"/>
            <p:cNvGrpSpPr>
              <a:grpSpLocks/>
            </p:cNvGrpSpPr>
            <p:nvPr/>
          </p:nvGrpSpPr>
          <p:grpSpPr bwMode="auto">
            <a:xfrm>
              <a:off x="6663" y="1260"/>
              <a:ext cx="4140" cy="2160"/>
              <a:chOff x="4857" y="1440"/>
              <a:chExt cx="4140" cy="2160"/>
            </a:xfrm>
          </p:grpSpPr>
          <p:sp>
            <p:nvSpPr>
              <p:cNvPr id="4100" name="AutoShape 4"/>
              <p:cNvSpPr>
                <a:spLocks noChangeAspect="1" noChangeArrowheads="1"/>
              </p:cNvSpPr>
              <p:nvPr/>
            </p:nvSpPr>
            <p:spPr bwMode="auto">
              <a:xfrm>
                <a:off x="4857" y="1440"/>
                <a:ext cx="4140" cy="2160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" name="AutoShape 5"/>
              <p:cNvSpPr>
                <a:spLocks noChangeAspect="1" noChangeArrowheads="1"/>
              </p:cNvSpPr>
              <p:nvPr/>
            </p:nvSpPr>
            <p:spPr bwMode="auto">
              <a:xfrm>
                <a:off x="5037" y="1530"/>
                <a:ext cx="1261" cy="1442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4102" name="Group 6"/>
              <p:cNvGrpSpPr>
                <a:grpSpLocks noChangeAspect="1"/>
              </p:cNvGrpSpPr>
              <p:nvPr/>
            </p:nvGrpSpPr>
            <p:grpSpPr bwMode="auto">
              <a:xfrm>
                <a:off x="5127" y="1620"/>
                <a:ext cx="1025" cy="346"/>
                <a:chOff x="1237" y="697"/>
                <a:chExt cx="3420" cy="1153"/>
              </a:xfrm>
            </p:grpSpPr>
            <p:grpSp>
              <p:nvGrpSpPr>
                <p:cNvPr id="4103" name="Group 7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173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4104" name="Line 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5" name="Line 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6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7" name="Line 1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8" name="Line 1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09" name="Group 1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1314" y="980"/>
                  <a:ext cx="405" cy="200"/>
                  <a:chOff x="2137" y="1417"/>
                  <a:chExt cx="1823" cy="900"/>
                </a:xfrm>
              </p:grpSpPr>
              <p:sp>
                <p:nvSpPr>
                  <p:cNvPr id="4110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1" name="Line 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2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3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4" name="Line 1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15" name="Group 19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046" y="968"/>
                  <a:ext cx="381" cy="199"/>
                  <a:chOff x="3849" y="1059"/>
                  <a:chExt cx="1721" cy="900"/>
                </a:xfrm>
              </p:grpSpPr>
              <p:sp>
                <p:nvSpPr>
                  <p:cNvPr id="4116" name="Line 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7" name="Line 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8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119" name="Group 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4120" name="Bogen 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21" name="Bogen 25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4122" name="Group 2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458" y="916"/>
                  <a:ext cx="280" cy="201"/>
                  <a:chOff x="1057" y="4839"/>
                  <a:chExt cx="1260" cy="901"/>
                </a:xfrm>
              </p:grpSpPr>
              <p:grpSp>
                <p:nvGrpSpPr>
                  <p:cNvPr id="4123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4124" name="Bogen 28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25" name="Bogen 29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126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27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28" name="Line 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29" name="Group 3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818" y="916"/>
                  <a:ext cx="280" cy="201"/>
                  <a:chOff x="1057" y="4839"/>
                  <a:chExt cx="1260" cy="901"/>
                </a:xfrm>
              </p:grpSpPr>
              <p:grpSp>
                <p:nvGrpSpPr>
                  <p:cNvPr id="4130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4131" name="Bogen 35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32" name="Bogen 3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133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4" name="Line 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5" name="Line 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36" name="Group 4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834" y="980"/>
                  <a:ext cx="405" cy="200"/>
                  <a:chOff x="2137" y="1417"/>
                  <a:chExt cx="1823" cy="900"/>
                </a:xfrm>
              </p:grpSpPr>
              <p:sp>
                <p:nvSpPr>
                  <p:cNvPr id="4137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8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9" name="Line 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0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1" name="Line 4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42" name="Group 4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17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4143" name="Line 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4" name="Line 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5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6" name="Line 5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7" name="Line 5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48" name="Group 52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53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4149" name="Line 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0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1" name="Line 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2" name="Line 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3" name="Line 5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54" name="Group 58"/>
                <p:cNvGrpSpPr>
                  <a:grpSpLocks noChangeAspect="1"/>
                </p:cNvGrpSpPr>
                <p:nvPr/>
              </p:nvGrpSpPr>
              <p:grpSpPr bwMode="auto">
                <a:xfrm>
                  <a:off x="1237" y="697"/>
                  <a:ext cx="3420" cy="1153"/>
                  <a:chOff x="1237" y="697"/>
                  <a:chExt cx="3420" cy="1153"/>
                </a:xfrm>
              </p:grpSpPr>
              <p:grpSp>
                <p:nvGrpSpPr>
                  <p:cNvPr id="4155" name="Group 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1237"/>
                    <a:ext cx="3420" cy="613"/>
                    <a:chOff x="1237" y="1237"/>
                    <a:chExt cx="3420" cy="613"/>
                  </a:xfrm>
                </p:grpSpPr>
                <p:grpSp>
                  <p:nvGrpSpPr>
                    <p:cNvPr id="4156" name="Group 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7" y="1237"/>
                      <a:ext cx="3420" cy="613"/>
                      <a:chOff x="1237" y="1237"/>
                      <a:chExt cx="3420" cy="613"/>
                    </a:xfrm>
                  </p:grpSpPr>
                  <p:sp>
                    <p:nvSpPr>
                      <p:cNvPr id="4157" name="Rectangle 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7" y="1671"/>
                        <a:ext cx="3420" cy="1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158" name="Group 6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68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4159" name="Line 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0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1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2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3" name="Line 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64" name="Group 6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381" y="140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4165" name="Line 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6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7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8" name="Line 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9" name="Line 7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70" name="Group 7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109" y="1398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4171" name="Group 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4172" name="Bogen 7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4173" name="Bogen 7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4174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75" name="Line 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76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77" name="Group 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405" y="13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4178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79" name="Line 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80" name="Line 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4181" name="Group 8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4182" name="Bogen 8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4183" name="Bogen 8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4184" name="Group 8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765" y="13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4185" name="Line 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86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87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4188" name="Group 9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4189" name="Bogen 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4190" name="Bogen 9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4191" name="Group 9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48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4192" name="Line 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3" name="Line 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4" name="Line 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5" name="Line 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6" name="Line 1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97" name="Group 1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12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4198" name="Line 1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9" name="Line 1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0" name="Line 1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1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2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203" name="Group 1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906" y="140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4204" name="Line 1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5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6" name="Line 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7" name="Line 1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8" name="Line 1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4209" name="Line 11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4130" y="1514"/>
                      <a:ext cx="31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0" name="Line 11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4357" y="1514"/>
                      <a:ext cx="31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1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>
                      <a:off x="4277" y="1367"/>
                      <a:ext cx="138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2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390" y="1367"/>
                      <a:ext cx="138" cy="11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13" name="Group 11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697"/>
                    <a:ext cx="3420" cy="584"/>
                    <a:chOff x="1237" y="697"/>
                    <a:chExt cx="3420" cy="584"/>
                  </a:xfrm>
                </p:grpSpPr>
                <p:sp>
                  <p:nvSpPr>
                    <p:cNvPr id="4214" name="Rectangle 1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697"/>
                      <a:ext cx="3420" cy="1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5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356" y="1016"/>
                      <a:ext cx="2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6" name="Line 12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382" y="1168"/>
                      <a:ext cx="125" cy="10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7" name="Line 12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156" y="1016"/>
                      <a:ext cx="2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8" name="Line 12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 flipV="1">
                      <a:off x="4283" y="1169"/>
                      <a:ext cx="125" cy="1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4219" name="Group 123"/>
              <p:cNvGrpSpPr>
                <a:grpSpLocks noChangeAspect="1"/>
              </p:cNvGrpSpPr>
              <p:nvPr/>
            </p:nvGrpSpPr>
            <p:grpSpPr bwMode="auto">
              <a:xfrm>
                <a:off x="5127" y="2611"/>
                <a:ext cx="1033" cy="186"/>
                <a:chOff x="6277" y="2497"/>
                <a:chExt cx="3420" cy="613"/>
              </a:xfrm>
            </p:grpSpPr>
            <p:sp>
              <p:nvSpPr>
                <p:cNvPr id="4220" name="AutoShape 12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8870" y="2730"/>
                  <a:ext cx="468" cy="238"/>
                </a:xfrm>
                <a:prstGeom prst="chevron">
                  <a:avLst>
                    <a:gd name="adj" fmla="val 4916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4221" name="Group 125"/>
                <p:cNvGrpSpPr>
                  <a:grpSpLocks noChangeAspect="1"/>
                </p:cNvGrpSpPr>
                <p:nvPr/>
              </p:nvGrpSpPr>
              <p:grpSpPr bwMode="auto">
                <a:xfrm>
                  <a:off x="6277" y="2497"/>
                  <a:ext cx="3420" cy="613"/>
                  <a:chOff x="1237" y="2497"/>
                  <a:chExt cx="3420" cy="613"/>
                </a:xfrm>
              </p:grpSpPr>
              <p:sp>
                <p:nvSpPr>
                  <p:cNvPr id="4222" name="Rectangl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37" y="2925"/>
                    <a:ext cx="3420" cy="185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223" name="Group 12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168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224" name="Line 1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5" name="Line 1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6" name="Line 1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7" name="Line 1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8" name="Line 13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29" name="Group 133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109" y="2658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4230" name="Group 1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4231" name="Bogen 135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32" name="Bogen 136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233" name="Line 13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4" name="Line 1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5" name="Line 1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36" name="Group 14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405" y="260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4237" name="Line 1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8" name="Line 1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9" name="Line 1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4240" name="Group 14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4241" name="Bogen 14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42" name="Bogen 14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243" name="Group 14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765" y="260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4244" name="Line 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45" name="Line 1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46" name="Line 1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4247" name="Group 15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4248" name="Bogen 15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49" name="Bogen 15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250" name="Group 154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48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251" name="Line 1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2" name="Line 1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3" name="Line 15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4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5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56" name="Group 16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12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257" name="Line 1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8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9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0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1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62" name="Group 166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906" y="266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4263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4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5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6" name="Line 1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7" name="Line 1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268" name="AutoShape 172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300" y="272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269" name="AutoShape 173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4174" y="2714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4270" name="Group 174"/>
              <p:cNvGrpSpPr>
                <a:grpSpLocks/>
              </p:cNvGrpSpPr>
              <p:nvPr/>
            </p:nvGrpSpPr>
            <p:grpSpPr bwMode="auto">
              <a:xfrm flipH="1">
                <a:off x="7197" y="1980"/>
                <a:ext cx="1647" cy="1284"/>
                <a:chOff x="3337" y="6958"/>
                <a:chExt cx="1647" cy="1284"/>
              </a:xfrm>
            </p:grpSpPr>
            <p:sp>
              <p:nvSpPr>
                <p:cNvPr id="4271" name="Oval 175"/>
                <p:cNvSpPr>
                  <a:spLocks noChangeArrowheads="1"/>
                </p:cNvSpPr>
                <p:nvPr/>
              </p:nvSpPr>
              <p:spPr bwMode="auto">
                <a:xfrm>
                  <a:off x="4085" y="7138"/>
                  <a:ext cx="540" cy="3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4272" name="Group 176"/>
                <p:cNvGrpSpPr>
                  <a:grpSpLocks noChangeAspect="1"/>
                </p:cNvGrpSpPr>
                <p:nvPr/>
              </p:nvGrpSpPr>
              <p:grpSpPr bwMode="auto">
                <a:xfrm flipV="1">
                  <a:off x="3905" y="7138"/>
                  <a:ext cx="1033" cy="186"/>
                  <a:chOff x="6277" y="2497"/>
                  <a:chExt cx="3420" cy="613"/>
                </a:xfrm>
              </p:grpSpPr>
              <p:sp>
                <p:nvSpPr>
                  <p:cNvPr id="4273" name="AutoShape 177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8870" y="273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274" name="Group 1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277" y="2497"/>
                    <a:ext cx="3420" cy="613"/>
                    <a:chOff x="1237" y="2497"/>
                    <a:chExt cx="3420" cy="613"/>
                  </a:xfrm>
                </p:grpSpPr>
                <p:sp>
                  <p:nvSpPr>
                    <p:cNvPr id="4275" name="Rectangle 1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2925"/>
                      <a:ext cx="3420" cy="18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4276" name="Group 180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4277" name="Line 1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78" name="Line 18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79" name="Line 1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0" name="Line 1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1" name="Line 1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282" name="Group 18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109" y="2658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4283" name="Group 1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4284" name="Bogen 18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85" name="Bogen 18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4286" name="Line 1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7" name="Line 1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8" name="Line 1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289" name="Group 193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40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4290" name="Line 1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1" name="Line 19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2" name="Line 19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293" name="Group 19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4294" name="Bogen 19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95" name="Bogen 19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4296" name="Group 200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76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4297" name="Line 2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8" name="Line 2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9" name="Line 2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300" name="Group 2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4301" name="Bogen 20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302" name="Bogen 2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4303" name="Group 207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4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4304" name="Line 2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5" name="Line 2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6" name="Line 2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7" name="Line 2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8" name="Line 2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309" name="Group 213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12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4310" name="Line 2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1" name="Line 2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2" name="Line 2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3" name="Line 2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4" name="Line 2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315" name="Group 21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906" y="2660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4316" name="Line 2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7" name="Line 2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8" name="Line 2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9" name="Line 2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20" name="Line 2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321" name="AutoShape 22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300" y="2720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22" name="AutoShape 22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4174" y="2714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4323" name="Oval 227"/>
                <p:cNvSpPr>
                  <a:spLocks noChangeArrowheads="1"/>
                </p:cNvSpPr>
                <p:nvPr/>
              </p:nvSpPr>
              <p:spPr bwMode="auto">
                <a:xfrm>
                  <a:off x="4085" y="6958"/>
                  <a:ext cx="540" cy="18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4324" name="Group 228"/>
                <p:cNvGrpSpPr>
                  <a:grpSpLocks/>
                </p:cNvGrpSpPr>
                <p:nvPr/>
              </p:nvGrpSpPr>
              <p:grpSpPr bwMode="auto">
                <a:xfrm>
                  <a:off x="3337" y="7397"/>
                  <a:ext cx="1647" cy="845"/>
                  <a:chOff x="3337" y="7397"/>
                  <a:chExt cx="1647" cy="845"/>
                </a:xfrm>
              </p:grpSpPr>
              <p:sp>
                <p:nvSpPr>
                  <p:cNvPr id="4325" name="Freeform 229"/>
                  <p:cNvSpPr>
                    <a:spLocks/>
                  </p:cNvSpPr>
                  <p:nvPr/>
                </p:nvSpPr>
                <p:spPr bwMode="auto">
                  <a:xfrm>
                    <a:off x="3337" y="7505"/>
                    <a:ext cx="798" cy="690"/>
                  </a:xfrm>
                  <a:custGeom>
                    <a:avLst/>
                    <a:gdLst>
                      <a:gd name="T0" fmla="*/ 420 w 780"/>
                      <a:gd name="T1" fmla="*/ 0 h 720"/>
                      <a:gd name="T2" fmla="*/ 60 w 780"/>
                      <a:gd name="T3" fmla="*/ 360 h 720"/>
                      <a:gd name="T4" fmla="*/ 780 w 780"/>
                      <a:gd name="T5" fmla="*/ 720 h 7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80" h="720">
                        <a:moveTo>
                          <a:pt x="420" y="0"/>
                        </a:moveTo>
                        <a:cubicBezTo>
                          <a:pt x="210" y="120"/>
                          <a:pt x="0" y="240"/>
                          <a:pt x="60" y="360"/>
                        </a:cubicBezTo>
                        <a:cubicBezTo>
                          <a:pt x="120" y="480"/>
                          <a:pt x="450" y="600"/>
                          <a:pt x="780" y="72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326" name="Group 230"/>
                  <p:cNvGrpSpPr>
                    <a:grpSpLocks/>
                  </p:cNvGrpSpPr>
                  <p:nvPr/>
                </p:nvGrpSpPr>
                <p:grpSpPr bwMode="auto">
                  <a:xfrm>
                    <a:off x="3629" y="7397"/>
                    <a:ext cx="569" cy="194"/>
                    <a:chOff x="3629" y="7397"/>
                    <a:chExt cx="569" cy="194"/>
                  </a:xfrm>
                </p:grpSpPr>
                <p:sp>
                  <p:nvSpPr>
                    <p:cNvPr id="4327" name="Line 23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20700000">
                      <a:off x="3754" y="7470"/>
                      <a:ext cx="444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28" name="Oval 23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629" y="7495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29" name="Oval 23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811" y="7446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30" name="Oval 23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995" y="7397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331" name="Line 2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20" y="8161"/>
                    <a:ext cx="76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2" name="Oval 2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93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3" name="Oval 2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7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4" name="Oval 2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42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5" name="Oval 239"/>
                  <p:cNvSpPr>
                    <a:spLocks noChangeAspect="1" noChangeArrowheads="1"/>
                  </p:cNvSpPr>
                  <p:nvPr/>
                </p:nvSpPr>
                <p:spPr bwMode="auto">
                  <a:xfrm rot="1084056">
                    <a:off x="3655" y="8000"/>
                    <a:ext cx="261" cy="1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6" name="Oval 240"/>
                  <p:cNvSpPr>
                    <a:spLocks noChangeAspect="1" noChangeArrowheads="1"/>
                  </p:cNvSpPr>
                  <p:nvPr/>
                </p:nvSpPr>
                <p:spPr bwMode="auto">
                  <a:xfrm rot="1921895">
                    <a:off x="3385" y="7860"/>
                    <a:ext cx="244" cy="1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7" name="Oval 241"/>
                  <p:cNvSpPr>
                    <a:spLocks noChangeAspect="1" noChangeArrowheads="1"/>
                  </p:cNvSpPr>
                  <p:nvPr/>
                </p:nvSpPr>
                <p:spPr bwMode="auto">
                  <a:xfrm rot="-2177747">
                    <a:off x="3394" y="7618"/>
                    <a:ext cx="215" cy="13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4338" name="Text Box 242"/>
              <p:cNvSpPr txBox="1">
                <a:spLocks noChangeArrowheads="1"/>
              </p:cNvSpPr>
              <p:nvPr/>
            </p:nvSpPr>
            <p:spPr bwMode="auto">
              <a:xfrm>
                <a:off x="5256" y="2052"/>
                <a:ext cx="97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r>
                  <a:rPr lang="de-CH" sz="1600"/>
                  <a:t>Transcription</a:t>
                </a:r>
                <a:endParaRPr lang="de-CH" sz="800"/>
              </a:p>
            </p:txBody>
          </p:sp>
          <p:sp>
            <p:nvSpPr>
              <p:cNvPr id="4339" name="Line 243"/>
              <p:cNvSpPr>
                <a:spLocks noChangeShapeType="1"/>
              </p:cNvSpPr>
              <p:nvPr/>
            </p:nvSpPr>
            <p:spPr bwMode="auto">
              <a:xfrm flipH="1">
                <a:off x="5218" y="2040"/>
                <a:ext cx="4" cy="4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40" name="Line 244"/>
              <p:cNvSpPr>
                <a:spLocks noChangeShapeType="1"/>
              </p:cNvSpPr>
              <p:nvPr/>
            </p:nvSpPr>
            <p:spPr bwMode="auto">
              <a:xfrm flipV="1">
                <a:off x="6219" y="2194"/>
                <a:ext cx="896" cy="5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41" name="Text Box 245"/>
              <p:cNvSpPr txBox="1">
                <a:spLocks noChangeArrowheads="1"/>
              </p:cNvSpPr>
              <p:nvPr/>
            </p:nvSpPr>
            <p:spPr bwMode="auto">
              <a:xfrm>
                <a:off x="7109" y="2582"/>
                <a:ext cx="786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r>
                  <a:rPr lang="de-CH" sz="1800"/>
                  <a:t>Translation</a:t>
                </a:r>
                <a:endParaRPr lang="de-CH" sz="800"/>
              </a:p>
            </p:txBody>
          </p:sp>
          <p:sp>
            <p:nvSpPr>
              <p:cNvPr id="4342" name="Line 246"/>
              <p:cNvSpPr>
                <a:spLocks noChangeShapeType="1"/>
              </p:cNvSpPr>
              <p:nvPr/>
            </p:nvSpPr>
            <p:spPr bwMode="auto">
              <a:xfrm flipH="1">
                <a:off x="7890" y="2580"/>
                <a:ext cx="1" cy="4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343" name="Text Box 247"/>
            <p:cNvSpPr txBox="1">
              <a:spLocks noChangeArrowheads="1"/>
            </p:cNvSpPr>
            <p:nvPr/>
          </p:nvSpPr>
          <p:spPr bwMode="auto">
            <a:xfrm>
              <a:off x="6840" y="3060"/>
              <a:ext cx="1980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sp>
        <p:nvSpPr>
          <p:cNvPr id="4344" name="Rectangle 248"/>
          <p:cNvSpPr>
            <a:spLocks noChangeArrowheads="1"/>
          </p:cNvSpPr>
          <p:nvPr/>
        </p:nvSpPr>
        <p:spPr bwMode="auto">
          <a:xfrm>
            <a:off x="1371600" y="228600"/>
            <a:ext cx="6362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Transcription: DNA </a:t>
            </a:r>
            <a:r>
              <a:rPr lang="de-CH" sz="3600" b="1">
                <a:sym typeface="Symbol" charset="0"/>
              </a:rPr>
              <a:t> m-RNA</a:t>
            </a:r>
            <a:endParaRPr lang="de-CH" sz="3600" b="1"/>
          </a:p>
        </p:txBody>
      </p:sp>
    </p:spTree>
    <p:extLst>
      <p:ext uri="{BB962C8B-B14F-4D97-AF65-F5344CB8AC3E}">
        <p14:creationId xmlns:p14="http://schemas.microsoft.com/office/powerpoint/2010/main" val="2692245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457200" y="2616200"/>
            <a:ext cx="2209800" cy="2108200"/>
            <a:chOff x="8097" y="3240"/>
            <a:chExt cx="540" cy="495"/>
          </a:xfrm>
        </p:grpSpPr>
        <p:sp>
          <p:nvSpPr>
            <p:cNvPr id="7171" name="AutoShape 3"/>
            <p:cNvSpPr>
              <a:spLocks noChangeArrowheads="1"/>
            </p:cNvSpPr>
            <p:nvPr/>
          </p:nvSpPr>
          <p:spPr bwMode="auto">
            <a:xfrm rot="5400000">
              <a:off x="8123" y="3377"/>
              <a:ext cx="490" cy="215"/>
            </a:xfrm>
            <a:prstGeom prst="chevron">
              <a:avLst>
                <a:gd name="adj" fmla="val 5697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8097" y="3555"/>
              <a:ext cx="540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7173" name="Picture 5" descr="..\..\Bilder\Uraci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15589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4" name="Group 6"/>
          <p:cNvGrpSpPr>
            <a:grpSpLocks noChangeAspect="1"/>
          </p:cNvGrpSpPr>
          <p:nvPr/>
        </p:nvGrpSpPr>
        <p:grpSpPr bwMode="auto">
          <a:xfrm rot="16200000">
            <a:off x="5312569" y="2797969"/>
            <a:ext cx="1270000" cy="906462"/>
            <a:chOff x="1597" y="1417"/>
            <a:chExt cx="1260" cy="900"/>
          </a:xfrm>
        </p:grpSpPr>
        <p:sp>
          <p:nvSpPr>
            <p:cNvPr id="7175" name="Line 7"/>
            <p:cNvSpPr>
              <a:spLocks noChangeAspect="1" noChangeShapeType="1"/>
            </p:cNvSpPr>
            <p:nvPr/>
          </p:nvSpPr>
          <p:spPr bwMode="auto">
            <a:xfrm>
              <a:off x="1597" y="1417"/>
              <a:ext cx="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6" name="Line 8"/>
            <p:cNvSpPr>
              <a:spLocks noChangeAspect="1" noChangeShapeType="1"/>
            </p:cNvSpPr>
            <p:nvPr/>
          </p:nvSpPr>
          <p:spPr bwMode="auto">
            <a:xfrm>
              <a:off x="1597" y="1417"/>
              <a:ext cx="1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7" name="Line 9"/>
            <p:cNvSpPr>
              <a:spLocks noChangeAspect="1" noChangeShapeType="1"/>
            </p:cNvSpPr>
            <p:nvPr/>
          </p:nvSpPr>
          <p:spPr bwMode="auto">
            <a:xfrm>
              <a:off x="1597" y="2317"/>
              <a:ext cx="1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8" name="Line 10"/>
            <p:cNvSpPr>
              <a:spLocks noChangeAspect="1" noChangeShapeType="1"/>
            </p:cNvSpPr>
            <p:nvPr/>
          </p:nvSpPr>
          <p:spPr bwMode="auto">
            <a:xfrm flipH="1">
              <a:off x="2310" y="1417"/>
              <a:ext cx="547" cy="4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9" name="Line 11"/>
            <p:cNvSpPr>
              <a:spLocks noChangeAspect="1" noChangeShapeType="1"/>
            </p:cNvSpPr>
            <p:nvPr/>
          </p:nvSpPr>
          <p:spPr bwMode="auto">
            <a:xfrm flipH="1" flipV="1">
              <a:off x="2310" y="1866"/>
              <a:ext cx="547" cy="4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7180" name="Picture 12" descr="..\..\Bilder\Thymin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2286000"/>
            <a:ext cx="17256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685800" y="4572000"/>
            <a:ext cx="7816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/>
              <a:t>Uracil (RNA)</a:t>
            </a:r>
            <a:r>
              <a:rPr lang="en-GB" sz="3600"/>
              <a:t>			Thymine (DNA)</a:t>
            </a:r>
          </a:p>
          <a:p>
            <a:pPr algn="ctr"/>
            <a:endParaRPr lang="de-CH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213100" y="769938"/>
            <a:ext cx="294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Organic bases</a:t>
            </a:r>
          </a:p>
        </p:txBody>
      </p:sp>
    </p:spTree>
    <p:extLst>
      <p:ext uri="{BB962C8B-B14F-4D97-AF65-F5344CB8AC3E}">
        <p14:creationId xmlns:p14="http://schemas.microsoft.com/office/powerpoint/2010/main" val="4225284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533400" y="2438400"/>
            <a:ext cx="3140075" cy="2017713"/>
            <a:chOff x="3960" y="5580"/>
            <a:chExt cx="2880" cy="2160"/>
          </a:xfrm>
        </p:grpSpPr>
        <p:pic>
          <p:nvPicPr>
            <p:cNvPr id="8195" name="Picture 3" descr="..\Bilder\Ribose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" y="5580"/>
              <a:ext cx="2700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3960" y="7380"/>
              <a:ext cx="288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898006"/>
              </p:ext>
            </p:extLst>
          </p:nvPr>
        </p:nvGraphicFramePr>
        <p:xfrm>
          <a:off x="5302601" y="2514600"/>
          <a:ext cx="2743200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Bild" r:id="rId4" imgW="1706880" imgH="1143000" progId="Word.Picture.8">
                  <p:embed/>
                </p:oleObj>
              </mc:Choice>
              <mc:Fallback>
                <p:oleObj name="Bild" r:id="rId4" imgW="1706880" imgH="11430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601" y="2514600"/>
                        <a:ext cx="2743200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10000" y="762000"/>
            <a:ext cx="153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Sugars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87311" y="4419600"/>
            <a:ext cx="8299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 b="1"/>
              <a:t>  Ribose (RNA)</a:t>
            </a:r>
            <a:r>
              <a:rPr lang="en-GB" sz="3600"/>
              <a:t>	</a:t>
            </a:r>
            <a:r>
              <a:rPr lang="en-GB" sz="3600" b="1"/>
              <a:t>      </a:t>
            </a:r>
            <a:r>
              <a:rPr lang="en-GB" sz="3600"/>
              <a:t>Desoxyribose (DNA</a:t>
            </a:r>
            <a:endParaRPr lang="de-CH" sz="3600"/>
          </a:p>
        </p:txBody>
      </p:sp>
    </p:spTree>
    <p:extLst>
      <p:ext uri="{BB962C8B-B14F-4D97-AF65-F5344CB8AC3E}">
        <p14:creationId xmlns:p14="http://schemas.microsoft.com/office/powerpoint/2010/main" val="423450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81000" y="1579563"/>
            <a:ext cx="8153400" cy="4821237"/>
            <a:chOff x="1440" y="9804"/>
            <a:chExt cx="9011" cy="3966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1800" y="9804"/>
              <a:ext cx="8651" cy="3587"/>
              <a:chOff x="1425" y="10039"/>
              <a:chExt cx="8651" cy="3587"/>
            </a:xfrm>
          </p:grpSpPr>
          <p:grpSp>
            <p:nvGrpSpPr>
              <p:cNvPr id="5124" name="Group 4"/>
              <p:cNvGrpSpPr>
                <a:grpSpLocks/>
              </p:cNvGrpSpPr>
              <p:nvPr/>
            </p:nvGrpSpPr>
            <p:grpSpPr bwMode="auto">
              <a:xfrm>
                <a:off x="1957" y="13256"/>
                <a:ext cx="228" cy="370"/>
                <a:chOff x="1957" y="8484"/>
                <a:chExt cx="228" cy="370"/>
              </a:xfrm>
            </p:grpSpPr>
            <p:sp>
              <p:nvSpPr>
                <p:cNvPr id="5125" name="Line 5"/>
                <p:cNvSpPr>
                  <a:spLocks noChangeAspect="1" noChangeShapeType="1"/>
                </p:cNvSpPr>
                <p:nvPr/>
              </p:nvSpPr>
              <p:spPr bwMode="auto">
                <a:xfrm rot="25200000">
                  <a:off x="1983" y="8599"/>
                  <a:ext cx="22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26" name="Line 6"/>
                <p:cNvSpPr>
                  <a:spLocks noChangeAspect="1" noChangeShapeType="1"/>
                </p:cNvSpPr>
                <p:nvPr/>
              </p:nvSpPr>
              <p:spPr bwMode="auto">
                <a:xfrm rot="25200000">
                  <a:off x="2093" y="8722"/>
                  <a:ext cx="101" cy="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27" name="Line 7"/>
                <p:cNvSpPr>
                  <a:spLocks noChangeAspect="1" noChangeShapeType="1"/>
                </p:cNvSpPr>
                <p:nvPr/>
              </p:nvSpPr>
              <p:spPr bwMode="auto">
                <a:xfrm rot="25200000">
                  <a:off x="1842" y="8680"/>
                  <a:ext cx="22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28" name="Line 8"/>
                <p:cNvSpPr>
                  <a:spLocks noChangeAspect="1" noChangeShapeType="1"/>
                </p:cNvSpPr>
                <p:nvPr/>
              </p:nvSpPr>
              <p:spPr bwMode="auto">
                <a:xfrm rot="3600000" flipV="1">
                  <a:off x="2023" y="8762"/>
                  <a:ext cx="102" cy="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129" name="Group 9"/>
              <p:cNvGrpSpPr>
                <a:grpSpLocks/>
              </p:cNvGrpSpPr>
              <p:nvPr/>
            </p:nvGrpSpPr>
            <p:grpSpPr bwMode="auto">
              <a:xfrm>
                <a:off x="1425" y="10039"/>
                <a:ext cx="8651" cy="3564"/>
                <a:chOff x="1425" y="10039"/>
                <a:chExt cx="8651" cy="3564"/>
              </a:xfrm>
            </p:grpSpPr>
            <p:grpSp>
              <p:nvGrpSpPr>
                <p:cNvPr id="5130" name="Group 10"/>
                <p:cNvGrpSpPr>
                  <a:grpSpLocks/>
                </p:cNvGrpSpPr>
                <p:nvPr/>
              </p:nvGrpSpPr>
              <p:grpSpPr bwMode="auto">
                <a:xfrm>
                  <a:off x="1617" y="10104"/>
                  <a:ext cx="8186" cy="3499"/>
                  <a:chOff x="1617" y="5332"/>
                  <a:chExt cx="8186" cy="3499"/>
                </a:xfrm>
              </p:grpSpPr>
              <p:grpSp>
                <p:nvGrpSpPr>
                  <p:cNvPr id="5131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617" y="5332"/>
                    <a:ext cx="8186" cy="3499"/>
                    <a:chOff x="1617" y="5332"/>
                    <a:chExt cx="8186" cy="3499"/>
                  </a:xfrm>
                </p:grpSpPr>
                <p:grpSp>
                  <p:nvGrpSpPr>
                    <p:cNvPr id="5132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28" y="5332"/>
                      <a:ext cx="8175" cy="2981"/>
                      <a:chOff x="1628" y="5332"/>
                      <a:chExt cx="8175" cy="2981"/>
                    </a:xfrm>
                  </p:grpSpPr>
                  <p:sp>
                    <p:nvSpPr>
                      <p:cNvPr id="5133" name="Oval 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3" y="6758"/>
                        <a:ext cx="2851" cy="1555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134" name="Group 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1994" y="6402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135" name="Line 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6" name="Line 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7" name="Line 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8" name="Line 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9" name="Line 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40" name="Group 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1685" y="6452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141" name="Line 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2" name="Line 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3" name="Line 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4" name="Line 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5" name="Line 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46" name="Group 2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2772" y="6401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147" name="Group 2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148" name="Bogen 2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149" name="Bogen 2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150" name="Line 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1" name="Line 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2" name="Line 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53" name="Group 3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3031" y="6402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154" name="Line 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5" name="Line 3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6" name="Line 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7" name="Line 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8" name="Line 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59" name="Group 3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3290" y="6402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160" name="Line 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1" name="Line 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2" name="Line 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3" name="Line 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4" name="Line 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65" name="Group 4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638" y="5332"/>
                        <a:ext cx="8165" cy="1037"/>
                        <a:chOff x="517" y="3397"/>
                        <a:chExt cx="11340" cy="1440"/>
                      </a:xfrm>
                    </p:grpSpPr>
                    <p:sp>
                      <p:nvSpPr>
                        <p:cNvPr id="5166" name="Line 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83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7" name="Line 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657"/>
                          <a:ext cx="252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8" name="Line 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03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9" name="Line 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2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0" name="Line 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297" y="3397"/>
                          <a:ext cx="36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1" name="Line 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477" y="3577"/>
                          <a:ext cx="32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2" name="Line 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89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3" name="Line 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7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4" name="Line 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8977" y="4837"/>
                          <a:ext cx="28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5" name="Line 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9157" y="465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76" name="Group 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733" y="6748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177" name="Line 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8" name="Line 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9" name="Line 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0" name="Line 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1" name="Line 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82" name="Group 6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952" y="6705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183" name="Line 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4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5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6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7" name="Line 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88" name="Group 6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728" y="6707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189" name="Line 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0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1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192" name="Group 7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193" name="Bogen 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194" name="Bogen 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195" name="Group 7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248" y="6705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196" name="Line 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7" name="Line 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8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9" name="Line 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0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01" name="Group 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989" y="6705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202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3" name="Line 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4" name="Line 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5" name="Line 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6" name="Line 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07" name="Group 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flipV="1">
                        <a:off x="1628" y="6947"/>
                        <a:ext cx="8165" cy="1037"/>
                        <a:chOff x="517" y="3397"/>
                        <a:chExt cx="11340" cy="1440"/>
                      </a:xfrm>
                    </p:grpSpPr>
                    <p:sp>
                      <p:nvSpPr>
                        <p:cNvPr id="5208" name="Line 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83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9" name="Line 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657"/>
                          <a:ext cx="252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0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03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1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2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2" name="Line 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297" y="3397"/>
                          <a:ext cx="36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3" name="Line 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477" y="3577"/>
                          <a:ext cx="32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4" name="Line 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89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5" name="Line 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7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6" name="Line 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8977" y="4837"/>
                          <a:ext cx="28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7" name="Line 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9157" y="465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18" name="Group 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627" y="6877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219" name="Line 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0" name="Line 1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1" name="Line 1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2" name="Line 1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3" name="Line 1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24" name="Group 1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821" y="7067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225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6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7" name="Line 1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8" name="Line 1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9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30" name="Group 11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997" y="7220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231" name="Line 1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32" name="Line 1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33" name="Line 1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234" name="Group 11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235" name="Bogen 11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36" name="Bogen 11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237" name="Group 11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4178" y="7404"/>
                        <a:ext cx="314" cy="164"/>
                        <a:chOff x="2137" y="1417"/>
                        <a:chExt cx="1823" cy="900"/>
                      </a:xfrm>
                    </p:grpSpPr>
                    <p:sp>
                      <p:nvSpPr>
                        <p:cNvPr id="5238" name="Line 1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39" name="Line 1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0" name="Line 1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1" name="Line 1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2" name="Line 1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43" name="Group 12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4358" y="7584"/>
                        <a:ext cx="313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244" name="Line 1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5" name="Line 1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6" name="Line 1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7" name="Line 1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8" name="Line 1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49" name="Group 1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6269" y="7657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250" name="Line 1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1" name="Line 1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2" name="Line 1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3" name="Line 13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4" name="Line 1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55" name="Group 1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233" y="7660"/>
                        <a:ext cx="228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256" name="Line 1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7" name="Line 1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8" name="Line 1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9" name="Line 1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60" name="Line 1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61" name="Group 1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451" y="7619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262" name="Line 1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63" name="Line 1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64" name="Line 1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265" name="Group 14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266" name="Bogen 14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67" name="Bogen 14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268" name="Group 1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4936" y="761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269" name="Line 1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0" name="Line 1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1" name="Line 1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2" name="Line 1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3" name="Line 1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74" name="Group 15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968" y="7616"/>
                        <a:ext cx="314" cy="164"/>
                        <a:chOff x="2137" y="1417"/>
                        <a:chExt cx="1823" cy="900"/>
                      </a:xfrm>
                    </p:grpSpPr>
                    <p:sp>
                      <p:nvSpPr>
                        <p:cNvPr id="5275" name="Line 1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6" name="Line 1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7" name="Line 1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8" name="Line 1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9" name="Line 1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80" name="Group 1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752" y="7660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281" name="Group 16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282" name="Bogen 16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83" name="Bogen 16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284" name="Line 1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85" name="Line 1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86" name="Line 1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87" name="Group 16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6488" y="7619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288" name="Line 1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89" name="Line 1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90" name="Line 1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291" name="Group 17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292" name="Bogen 17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93" name="Bogen 1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294" name="Group 17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4716" y="7657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295" name="Group 1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296" name="Bogen 17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97" name="Bogen 17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298" name="Line 1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99" name="Line 1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0" name="Line 1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01" name="Group 1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7381" y="6926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302" name="Line 1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3" name="Line 1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4" name="Line 1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5" name="Line 1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6" name="Line 1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07" name="Group 1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7129" y="7080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08" name="Line 1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9" name="Line 1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10" name="Line 1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11" name="Group 19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12" name="Bogen 19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13" name="Bogen 1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14" name="Group 1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6833" y="7476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15" name="Group 19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16" name="Bogen 19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17" name="Bogen 19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18" name="Line 1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19" name="Line 1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20" name="Line 2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21" name="Group 2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7021" y="7287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22" name="Group 2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23" name="Bogen 2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24" name="Bogen 2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25" name="Line 2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26" name="Line 2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27" name="Line 2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28" name="Group 2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7684" y="670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29" name="Line 2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0" name="Line 2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1" name="Line 2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2" name="Line 2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3" name="Line 2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34" name="Group 2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7990" y="6748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35" name="Group 21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36" name="Bogen 21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37" name="Bogen 21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38" name="Line 2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9" name="Line 2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40" name="Line 2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41" name="Group 22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202" y="6710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42" name="Line 2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43" name="Line 2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44" name="Line 2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45" name="Group 22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46" name="Bogen 22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47" name="Bogen 22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48" name="Group 22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461" y="6709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49" name="Line 2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0" name="Line 2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1" name="Line 2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52" name="Group 23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53" name="Bogen 2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54" name="Bogen 23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55" name="Group 2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980" y="670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56" name="Line 2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7" name="Line 2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8" name="Line 2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9" name="Line 2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0" name="Line 2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61" name="Group 2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721" y="670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62" name="Line 2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3" name="Line 2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4" name="Line 2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5" name="Line 2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6" name="Line 2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67" name="Group 24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9252" y="6752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368" name="Line 2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9" name="Line 2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0" name="Line 2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1" name="Line 2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2" name="Line 2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73" name="Group 2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9509" y="6753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374" name="Line 2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5" name="Line 2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6" name="Line 2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7" name="Line 2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8" name="Line 2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79" name="Group 25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184" y="5545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80" name="Line 2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1" name="Line 2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2" name="Line 2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3" name="Line 2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4" name="Line 2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85" name="Group 26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675" y="5536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86" name="Line 2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7" name="Line 2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8" name="Line 2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89" name="Group 26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90" name="Bogen 27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91" name="Bogen 27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92" name="Group 27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494" y="5494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93" name="Group 27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94" name="Bogen 2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95" name="Bogen 27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96" name="Line 2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97" name="Line 2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98" name="Line 2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99" name="Group 27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6221" y="5545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400" name="Line 2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1" name="Line 2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2" name="Line 2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3" name="Line 2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4" name="Line 2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05" name="Group 28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975" y="5495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406" name="Line 2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7" name="Line 2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8" name="Line 2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9" name="Line 2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0" name="Line 2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11" name="Group 29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6012" y="5495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412" name="Line 2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3" name="Line 2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4" name="Line 2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5" name="Line 2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6" name="Line 2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17" name="Group 29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711" y="5536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418" name="Line 2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9" name="Line 2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20" name="Line 3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421" name="Group 30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422" name="Bogen 30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3" name="Bogen 3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424" name="Group 3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555" y="5863"/>
                        <a:ext cx="1201" cy="331"/>
                        <a:chOff x="697" y="1597"/>
                        <a:chExt cx="1667" cy="459"/>
                      </a:xfrm>
                    </p:grpSpPr>
                    <p:grpSp>
                      <p:nvGrpSpPr>
                        <p:cNvPr id="5425" name="Group 30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1732" y="1642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5426" name="Line 30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7" name="Line 30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8" name="Line 30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9" name="Line 30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0" name="Line 31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31" name="Group 31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941" y="1713"/>
                          <a:ext cx="459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5432" name="Line 3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3" name="Line 3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4" name="Line 31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5" name="Line 31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6" name="Line 31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37" name="Group 31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581" y="1713"/>
                          <a:ext cx="459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5438" name="Line 31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9" name="Line 3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0" name="Line 32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1" name="Line 32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2" name="Line 32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43" name="Group 32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2092" y="1642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5444" name="Line 3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5" name="Line 32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6" name="Line 32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7" name="Line 32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8" name="Line 32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49" name="Group 32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1372" y="1642"/>
                          <a:ext cx="317" cy="227"/>
                          <a:chOff x="1057" y="4839"/>
                          <a:chExt cx="1260" cy="901"/>
                        </a:xfrm>
                      </p:grpSpPr>
                      <p:grpSp>
                        <p:nvGrpSpPr>
                          <p:cNvPr id="5450" name="Group 33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860" y="4839"/>
                            <a:ext cx="455" cy="901"/>
                            <a:chOff x="6096" y="876"/>
                            <a:chExt cx="455" cy="901"/>
                          </a:xfrm>
                        </p:grpSpPr>
                        <p:sp>
                          <p:nvSpPr>
                            <p:cNvPr id="5451" name="Bogen 33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>
                              <a:off x="6098" y="874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452" name="Bogen 33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6096" y="1322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5453" name="Line 33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1057" y="48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54" name="Line 33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483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55" name="Line 33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57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456" name="Group 3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7727" y="6400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457" name="Line 3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58" name="Line 3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59" name="Line 3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0" name="Line 3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1" name="Line 3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62" name="Group 34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246" y="6400"/>
                        <a:ext cx="229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463" name="Group 34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464" name="Bogen 34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65" name="Bogen 34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466" name="Line 3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7" name="Line 3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8" name="Line 3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69" name="Group 34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505" y="6400"/>
                        <a:ext cx="229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470" name="Group 35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471" name="Bogen 35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72" name="Bogen 35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473" name="Line 3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4" name="Line 3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5" name="Line 3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76" name="Group 3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7945" y="6442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477" name="Line 3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8" name="Line 3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9" name="Line 3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480" name="Group 36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481" name="Bogen 36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82" name="Bogen 36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483" name="Group 3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23" y="6400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484" name="Line 3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5" name="Line 3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6" name="Line 3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7" name="Line 3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8" name="Line 3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89" name="Group 36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764" y="6400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490" name="Line 3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1" name="Line 3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2" name="Line 3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3" name="Line 37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4" name="Line 37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95" name="Group 37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461" y="6452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496" name="Line 3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7" name="Line 3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8" name="Line 3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9" name="Line 3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0" name="Line 3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01" name="Group 3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202" y="6452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502" name="Line 3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3" name="Line 3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4" name="Line 3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5" name="Line 3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6" name="Line 3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07" name="Group 3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6531" y="5494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508" name="Group 38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509" name="Bogen 38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0" name="Bogen 39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511" name="Line 3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12" name="Line 3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13" name="Line 3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14" name="Group 3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700000">
                        <a:off x="6724" y="5910"/>
                        <a:ext cx="941" cy="330"/>
                        <a:chOff x="6277" y="1597"/>
                        <a:chExt cx="1307" cy="459"/>
                      </a:xfrm>
                    </p:grpSpPr>
                    <p:grpSp>
                      <p:nvGrpSpPr>
                        <p:cNvPr id="5515" name="Group 39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7241" y="1713"/>
                          <a:ext cx="459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5516" name="Line 39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7" name="Line 39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8" name="Line 39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9" name="Line 39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20" name="Line 40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521" name="Group 40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6174" y="170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5522" name="Line 40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23" name="Line 40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24" name="Line 40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5525" name="Group 40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5526" name="Bogen 40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527" name="Bogen 40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5528" name="Group 40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6534" y="170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5529" name="Line 40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30" name="Line 41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31" name="Line 41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5532" name="Group 41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5533" name="Bogen 413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534" name="Bogen 41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5535" name="Group 41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6952" y="1642"/>
                          <a:ext cx="317" cy="227"/>
                          <a:chOff x="1057" y="4839"/>
                          <a:chExt cx="1260" cy="901"/>
                        </a:xfrm>
                      </p:grpSpPr>
                      <p:grpSp>
                        <p:nvGrpSpPr>
                          <p:cNvPr id="5536" name="Group 41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860" y="4839"/>
                            <a:ext cx="455" cy="901"/>
                            <a:chOff x="6096" y="876"/>
                            <a:chExt cx="455" cy="901"/>
                          </a:xfrm>
                        </p:grpSpPr>
                        <p:sp>
                          <p:nvSpPr>
                            <p:cNvPr id="5537" name="Bogen 41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>
                              <a:off x="6098" y="874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538" name="Bogen 41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6096" y="1322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5539" name="Line 4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1057" y="48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40" name="Line 42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483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41" name="Line 42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57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5542" name="Group 4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17" y="5408"/>
                      <a:ext cx="6549" cy="3423"/>
                      <a:chOff x="1617" y="5408"/>
                      <a:chExt cx="6549" cy="3423"/>
                    </a:xfrm>
                  </p:grpSpPr>
                  <p:grpSp>
                    <p:nvGrpSpPr>
                      <p:cNvPr id="5543" name="Group 42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184" y="7359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544" name="Line 4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5" name="Line 4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6" name="Line 4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7" name="Line 4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8" name="Line 4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49" name="Group 4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674" y="7350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550" name="Line 4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51" name="Line 4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52" name="Line 4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553" name="Group 43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554" name="Bogen 43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55" name="Bogen 43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556" name="Group 4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494" y="7308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557" name="Group 43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558" name="Bogen 43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59" name="Bogen 43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560" name="Line 4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1" name="Line 4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2" name="Line 4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63" name="Group 44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974" y="7309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564" name="Line 4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5" name="Line 4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6" name="Line 4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7" name="Line 4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8" name="Line 4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69" name="Group 44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197" y="7309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570" name="Line 4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1" name="Line 4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2" name="Line 4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3" name="Line 4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4" name="Line 4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75" name="Group 45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456" y="7309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576" name="Line 4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7" name="Line 4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8" name="Line 4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9" name="Line 4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0" name="Line 4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81" name="Group 4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88" y="7317"/>
                        <a:ext cx="2277" cy="1348"/>
                        <a:chOff x="1888" y="7317"/>
                        <a:chExt cx="2277" cy="1348"/>
                      </a:xfrm>
                    </p:grpSpPr>
                    <p:sp>
                      <p:nvSpPr>
                        <p:cNvPr id="5582" name="Line 4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766" y="7421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3" name="Line 4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779" y="756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4" name="Line 4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890" y="7684"/>
                          <a:ext cx="101" cy="8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5" name="Line 4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637" y="7644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6" name="Line 4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V="1">
                          <a:off x="3819" y="7725"/>
                          <a:ext cx="102" cy="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7" name="Line 4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541" y="7551"/>
                          <a:ext cx="0" cy="1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8" name="Line 4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555" y="769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9" name="Line 4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665" y="7813"/>
                          <a:ext cx="101" cy="8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0" name="Line 4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413" y="7773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1" name="Line 4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V="1">
                          <a:off x="3594" y="7855"/>
                          <a:ext cx="102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592" name="Group 47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25200000">
                          <a:off x="4043" y="7454"/>
                          <a:ext cx="82" cy="163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593" name="Bogen 4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94" name="Bogen 4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595" name="Line 47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4004" y="743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6" name="Line 4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990" y="7292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7" name="Line 4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863" y="7514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8" name="Line 4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194" y="8329"/>
                          <a:ext cx="0" cy="1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9" name="Line 4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208" y="8469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0" name="Line 4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067" y="855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1" name="Line 4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2270" y="8505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2" name="Line 4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 flipH="1" flipV="1">
                          <a:off x="2200" y="8546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3" name="Line 4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1970" y="8458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4" name="Line 4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418" y="8201"/>
                          <a:ext cx="0" cy="1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5" name="Line 4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644" y="8069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606" name="Group 48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25200000">
                          <a:off x="2920" y="8102"/>
                          <a:ext cx="82" cy="163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607" name="Bogen 48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08" name="Bogen 48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609" name="Line 4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2881" y="8080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0" name="Line 4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868" y="7940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1" name="Line 4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740" y="816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2" name="Line 4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092" y="7810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3" name="Line 4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106" y="795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4" name="Line 4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965" y="803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5" name="Line 4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3168" y="7987"/>
                          <a:ext cx="99" cy="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6" name="Line 4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 flipH="1" flipV="1">
                          <a:off x="3098" y="8027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7" name="Line 4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317" y="7681"/>
                          <a:ext cx="0" cy="1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8" name="Line 4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330" y="782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9" name="Line 4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189" y="7903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0" name="Line 5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3392" y="7857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1" name="Line 5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 flipH="1" flipV="1">
                          <a:off x="3322" y="7898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22" name="Rectangle 50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124" y="7146"/>
                        <a:ext cx="1661" cy="13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623" name="Rectangle 5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9800000">
                        <a:off x="1617" y="7816"/>
                        <a:ext cx="2722" cy="13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624" name="Rectangle 5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2700000">
                        <a:off x="5412" y="6499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25" name="Group 5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3500000">
                        <a:off x="5234" y="6421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626" name="Line 5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7" name="Line 5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8" name="Line 5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9" name="Line 5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0" name="Line 5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31" name="Rectangle 51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8900000">
                        <a:off x="5662" y="8462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32" name="Group 51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9700000">
                        <a:off x="5418" y="8668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633" name="Line 5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4" name="Line 5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5" name="Line 5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6" name="Line 5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7" name="Line 5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38" name="Rectangle 5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144" y="6109"/>
                        <a:ext cx="129" cy="26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39" name="Group 51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0800000">
                        <a:off x="5915" y="6161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640" name="Group 52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641" name="Bogen 5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42" name="Bogen 52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643" name="Line 5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44" name="Line 5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45" name="Line 5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46" name="Rectangle 5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57598">
                        <a:off x="6182" y="6908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47" name="Group 5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8142402">
                        <a:off x="5933" y="7110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648" name="Line 5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49" name="Line 5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0" name="Line 5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651" name="Group 53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652" name="Bogen 53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53" name="Bogen 5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5654" name="Rectangle 5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2600000">
                        <a:off x="6578" y="6570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55" name="Group 5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3400000">
                        <a:off x="6684" y="6707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656" name="Line 5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7" name="Line 5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8" name="Line 5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9" name="Line 5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0" name="Line 5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61" name="Rectangle 54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600000">
                        <a:off x="6313" y="8236"/>
                        <a:ext cx="130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62" name="Group 54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0400000">
                        <a:off x="6426" y="8204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663" name="Line 5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4" name="Line 5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5" name="Line 5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6" name="Line 5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7" name="Line 5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68" name="Rectangle 5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8000000">
                        <a:off x="4481" y="6189"/>
                        <a:ext cx="130" cy="26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69" name="Group 54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8800000">
                        <a:off x="4345" y="6394"/>
                        <a:ext cx="229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670" name="Group 55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671" name="Bogen 55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72" name="Bogen 55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673" name="Line 5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74" name="Line 5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75" name="Line 5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76" name="Rectangle 5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2000000">
                        <a:off x="7739" y="5408"/>
                        <a:ext cx="130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77" name="Group 55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2800000">
                        <a:off x="7856" y="5532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678" name="Line 5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79" name="Line 5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80" name="Line 5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681" name="Group 56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682" name="Bogen 56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83" name="Bogen 56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5684" name="AutoShape 564"/>
                  <p:cNvSpPr>
                    <a:spLocks noChangeAspect="1" noChangeArrowheads="1"/>
                  </p:cNvSpPr>
                  <p:nvPr/>
                </p:nvSpPr>
                <p:spPr bwMode="auto">
                  <a:xfrm rot="12705319">
                    <a:off x="6584" y="6666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5" name="AutoShape 565"/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4924" y="7253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6" name="AutoShape 566"/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4402" y="7253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7" name="AutoShape 567"/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4143" y="7249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8" name="AutoShape 568"/>
                  <p:cNvSpPr>
                    <a:spLocks noChangeAspect="1" noChangeArrowheads="1"/>
                  </p:cNvSpPr>
                  <p:nvPr/>
                </p:nvSpPr>
                <p:spPr bwMode="auto">
                  <a:xfrm rot="14400000">
                    <a:off x="2955" y="7854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9" name="AutoShape 569"/>
                  <p:cNvSpPr>
                    <a:spLocks noChangeAspect="1" noChangeArrowheads="1"/>
                  </p:cNvSpPr>
                  <p:nvPr/>
                </p:nvSpPr>
                <p:spPr bwMode="auto">
                  <a:xfrm rot="14400000">
                    <a:off x="3178" y="7728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0" name="AutoShape 570"/>
                  <p:cNvSpPr>
                    <a:spLocks noChangeAspect="1" noChangeArrowheads="1"/>
                  </p:cNvSpPr>
                  <p:nvPr/>
                </p:nvSpPr>
                <p:spPr bwMode="auto">
                  <a:xfrm rot="14400000">
                    <a:off x="2058" y="8376"/>
                    <a:ext cx="337" cy="172"/>
                  </a:xfrm>
                  <a:prstGeom prst="chevron">
                    <a:avLst>
                      <a:gd name="adj" fmla="val 48983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1" name="AutoShape 571"/>
                  <p:cNvSpPr>
                    <a:spLocks noChangeAspect="1" noChangeArrowheads="1"/>
                  </p:cNvSpPr>
                  <p:nvPr/>
                </p:nvSpPr>
                <p:spPr bwMode="auto">
                  <a:xfrm rot="24313055">
                    <a:off x="5224" y="6457"/>
                    <a:ext cx="336" cy="171"/>
                  </a:xfrm>
                  <a:prstGeom prst="chevron">
                    <a:avLst>
                      <a:gd name="adj" fmla="val 49123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692" name="Text Box 572"/>
                <p:cNvSpPr txBox="1">
                  <a:spLocks noChangeArrowheads="1"/>
                </p:cNvSpPr>
                <p:nvPr/>
              </p:nvSpPr>
              <p:spPr bwMode="auto">
                <a:xfrm>
                  <a:off x="2760" y="13172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</a:t>
                  </a:r>
                  <a:endParaRPr lang="de-DE"/>
                </a:p>
              </p:txBody>
            </p:sp>
            <p:sp>
              <p:nvSpPr>
                <p:cNvPr id="5693" name="Text Box 573"/>
                <p:cNvSpPr txBox="1">
                  <a:spLocks noChangeArrowheads="1"/>
                </p:cNvSpPr>
                <p:nvPr/>
              </p:nvSpPr>
              <p:spPr bwMode="auto">
                <a:xfrm>
                  <a:off x="7953" y="10039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</a:t>
                  </a:r>
                  <a:endParaRPr lang="de-DE"/>
                </a:p>
              </p:txBody>
            </p:sp>
            <p:sp>
              <p:nvSpPr>
                <p:cNvPr id="5694" name="Text Box 574"/>
                <p:cNvSpPr txBox="1">
                  <a:spLocks noChangeArrowheads="1"/>
                </p:cNvSpPr>
                <p:nvPr/>
              </p:nvSpPr>
              <p:spPr bwMode="auto">
                <a:xfrm>
                  <a:off x="2127" y="12184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</a:t>
                  </a:r>
                  <a:endParaRPr lang="de-DE"/>
                </a:p>
              </p:txBody>
            </p:sp>
            <p:sp>
              <p:nvSpPr>
                <p:cNvPr id="5695" name="AutoShape 575"/>
                <p:cNvSpPr>
                  <a:spLocks/>
                </p:cNvSpPr>
                <p:nvPr/>
              </p:nvSpPr>
              <p:spPr bwMode="auto">
                <a:xfrm rot="5400000">
                  <a:off x="2100" y="11477"/>
                  <a:ext cx="270" cy="1080"/>
                </a:xfrm>
                <a:prstGeom prst="rightBrace">
                  <a:avLst>
                    <a:gd name="adj1" fmla="val 33333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696" name="Group 576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2246" y="11515"/>
                  <a:ext cx="229" cy="164"/>
                  <a:chOff x="1597" y="1417"/>
                  <a:chExt cx="1260" cy="900"/>
                </a:xfrm>
              </p:grpSpPr>
              <p:sp>
                <p:nvSpPr>
                  <p:cNvPr id="5697" name="Line 5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8" name="Line 5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9" name="Line 57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0" name="Line 58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1" name="Line 58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702" name="Group 582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2460" y="11472"/>
                  <a:ext cx="314" cy="163"/>
                  <a:chOff x="2137" y="1417"/>
                  <a:chExt cx="1823" cy="900"/>
                </a:xfrm>
              </p:grpSpPr>
              <p:sp>
                <p:nvSpPr>
                  <p:cNvPr id="5703" name="Line 5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4" name="Line 5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5" name="Line 5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6" name="Line 5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7" name="Line 58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708" name="Group 588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98" y="11229"/>
                  <a:ext cx="330" cy="163"/>
                  <a:chOff x="2137" y="1417"/>
                  <a:chExt cx="1823" cy="900"/>
                </a:xfrm>
              </p:grpSpPr>
              <p:sp>
                <p:nvSpPr>
                  <p:cNvPr id="5709" name="Line 5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0" name="Line 5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1" name="Line 5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2" name="Line 5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3" name="Line 59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714" name="Group 594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502" y="11179"/>
                  <a:ext cx="229" cy="163"/>
                  <a:chOff x="1597" y="1417"/>
                  <a:chExt cx="1260" cy="900"/>
                </a:xfrm>
              </p:grpSpPr>
              <p:sp>
                <p:nvSpPr>
                  <p:cNvPr id="5715" name="Line 5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6" name="Line 5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7" name="Line 5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8" name="Line 59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9" name="Line 59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720" name="AutoShape 600"/>
                <p:cNvSpPr>
                  <a:spLocks noChangeAspect="1" noChangeArrowheads="1"/>
                </p:cNvSpPr>
                <p:nvPr/>
              </p:nvSpPr>
              <p:spPr bwMode="auto">
                <a:xfrm rot="14400000">
                  <a:off x="2511" y="12903"/>
                  <a:ext cx="337" cy="172"/>
                </a:xfrm>
                <a:prstGeom prst="chevron">
                  <a:avLst>
                    <a:gd name="adj" fmla="val 48983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721" name="Group 601"/>
                <p:cNvGrpSpPr>
                  <a:grpSpLocks/>
                </p:cNvGrpSpPr>
                <p:nvPr/>
              </p:nvGrpSpPr>
              <p:grpSpPr bwMode="auto">
                <a:xfrm>
                  <a:off x="2410" y="13006"/>
                  <a:ext cx="228" cy="370"/>
                  <a:chOff x="1957" y="8484"/>
                  <a:chExt cx="228" cy="370"/>
                </a:xfrm>
              </p:grpSpPr>
              <p:sp>
                <p:nvSpPr>
                  <p:cNvPr id="5722" name="Line 602"/>
                  <p:cNvSpPr>
                    <a:spLocks noChangeAspect="1" noChangeShapeType="1"/>
                  </p:cNvSpPr>
                  <p:nvPr/>
                </p:nvSpPr>
                <p:spPr bwMode="auto">
                  <a:xfrm rot="25200000">
                    <a:off x="1983" y="8599"/>
                    <a:ext cx="22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23" name="Line 603"/>
                  <p:cNvSpPr>
                    <a:spLocks noChangeAspect="1" noChangeShapeType="1"/>
                  </p:cNvSpPr>
                  <p:nvPr/>
                </p:nvSpPr>
                <p:spPr bwMode="auto">
                  <a:xfrm rot="25200000">
                    <a:off x="2093" y="8722"/>
                    <a:ext cx="101" cy="8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24" name="Line 604"/>
                  <p:cNvSpPr>
                    <a:spLocks noChangeAspect="1" noChangeShapeType="1"/>
                  </p:cNvSpPr>
                  <p:nvPr/>
                </p:nvSpPr>
                <p:spPr bwMode="auto">
                  <a:xfrm rot="25200000">
                    <a:off x="1842" y="8680"/>
                    <a:ext cx="22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25" name="Line 605"/>
                  <p:cNvSpPr>
                    <a:spLocks noChangeAspect="1" noChangeShapeType="1"/>
                  </p:cNvSpPr>
                  <p:nvPr/>
                </p:nvSpPr>
                <p:spPr bwMode="auto">
                  <a:xfrm rot="3600000" flipV="1">
                    <a:off x="2023" y="8762"/>
                    <a:ext cx="102" cy="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726" name="Text Box 606"/>
                <p:cNvSpPr txBox="1">
                  <a:spLocks noChangeArrowheads="1"/>
                </p:cNvSpPr>
                <p:nvPr/>
              </p:nvSpPr>
              <p:spPr bwMode="auto">
                <a:xfrm>
                  <a:off x="6105" y="11411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</a:t>
                  </a:r>
                  <a:endParaRPr lang="de-DE"/>
                </a:p>
              </p:txBody>
            </p:sp>
            <p:sp>
              <p:nvSpPr>
                <p:cNvPr id="5727" name="Text Box 607"/>
                <p:cNvSpPr txBox="1">
                  <a:spLocks noChangeArrowheads="1"/>
                </p:cNvSpPr>
                <p:nvPr/>
              </p:nvSpPr>
              <p:spPr bwMode="auto">
                <a:xfrm>
                  <a:off x="1425" y="1098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5’</a:t>
                  </a:r>
                  <a:endParaRPr lang="de-DE" sz="1000"/>
                </a:p>
              </p:txBody>
            </p:sp>
            <p:sp>
              <p:nvSpPr>
                <p:cNvPr id="5728" name="Text Box 608"/>
                <p:cNvSpPr txBox="1">
                  <a:spLocks noChangeArrowheads="1"/>
                </p:cNvSpPr>
                <p:nvPr/>
              </p:nvSpPr>
              <p:spPr bwMode="auto">
                <a:xfrm>
                  <a:off x="9897" y="1164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5’</a:t>
                  </a:r>
                  <a:endParaRPr lang="de-DE" sz="1000"/>
                </a:p>
              </p:txBody>
            </p:sp>
            <p:sp>
              <p:nvSpPr>
                <p:cNvPr id="5729" name="Text Box 609"/>
                <p:cNvSpPr txBox="1">
                  <a:spLocks noChangeArrowheads="1"/>
                </p:cNvSpPr>
                <p:nvPr/>
              </p:nvSpPr>
              <p:spPr bwMode="auto">
                <a:xfrm>
                  <a:off x="1617" y="1326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5’</a:t>
                  </a:r>
                  <a:endParaRPr lang="de-DE" sz="1000"/>
                </a:p>
              </p:txBody>
            </p:sp>
            <p:sp>
              <p:nvSpPr>
                <p:cNvPr id="5730" name="Text Box 610"/>
                <p:cNvSpPr txBox="1">
                  <a:spLocks noChangeArrowheads="1"/>
                </p:cNvSpPr>
                <p:nvPr/>
              </p:nvSpPr>
              <p:spPr bwMode="auto">
                <a:xfrm>
                  <a:off x="5820" y="1185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3’</a:t>
                  </a:r>
                  <a:endParaRPr lang="de-DE" sz="1000"/>
                </a:p>
              </p:txBody>
            </p:sp>
            <p:sp>
              <p:nvSpPr>
                <p:cNvPr id="5731" name="Text Box 611"/>
                <p:cNvSpPr txBox="1">
                  <a:spLocks noChangeArrowheads="1"/>
                </p:cNvSpPr>
                <p:nvPr/>
              </p:nvSpPr>
              <p:spPr bwMode="auto">
                <a:xfrm>
                  <a:off x="9897" y="1092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3’</a:t>
                  </a:r>
                  <a:endParaRPr lang="de-DE" sz="1000"/>
                </a:p>
              </p:txBody>
            </p:sp>
            <p:sp>
              <p:nvSpPr>
                <p:cNvPr id="5732" name="Text Box 612"/>
                <p:cNvSpPr txBox="1">
                  <a:spLocks noChangeArrowheads="1"/>
                </p:cNvSpPr>
                <p:nvPr/>
              </p:nvSpPr>
              <p:spPr bwMode="auto">
                <a:xfrm>
                  <a:off x="1437" y="1164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3’</a:t>
                  </a:r>
                  <a:endParaRPr lang="de-DE" sz="1000"/>
                </a:p>
              </p:txBody>
            </p:sp>
          </p:grpSp>
        </p:grpSp>
        <p:sp>
          <p:nvSpPr>
            <p:cNvPr id="5733" name="Text Box 613"/>
            <p:cNvSpPr txBox="1">
              <a:spLocks noChangeArrowheads="1"/>
            </p:cNvSpPr>
            <p:nvPr/>
          </p:nvSpPr>
          <p:spPr bwMode="auto">
            <a:xfrm>
              <a:off x="1440" y="13500"/>
              <a:ext cx="3960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sp>
        <p:nvSpPr>
          <p:cNvPr id="5734" name="Rectangle 614"/>
          <p:cNvSpPr>
            <a:spLocks noChangeArrowheads="1"/>
          </p:cNvSpPr>
          <p:nvPr/>
        </p:nvSpPr>
        <p:spPr bwMode="auto">
          <a:xfrm>
            <a:off x="2327275" y="146050"/>
            <a:ext cx="450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 b="1"/>
              <a:t>Transcription of DNA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7738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066800"/>
            <a:ext cx="6248400" cy="5410200"/>
            <a:chOff x="6120" y="1440"/>
            <a:chExt cx="4140" cy="216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120" y="1440"/>
              <a:ext cx="4140" cy="2160"/>
              <a:chOff x="4677" y="7920"/>
              <a:chExt cx="4140" cy="2160"/>
            </a:xfrm>
          </p:grpSpPr>
          <p:sp>
            <p:nvSpPr>
              <p:cNvPr id="5" name="AutoShape 4"/>
              <p:cNvSpPr>
                <a:spLocks noChangeAspect="1" noChangeArrowheads="1"/>
              </p:cNvSpPr>
              <p:nvPr/>
            </p:nvSpPr>
            <p:spPr bwMode="auto">
              <a:xfrm>
                <a:off x="4677" y="7920"/>
                <a:ext cx="4140" cy="2160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" name="AutoShape 5"/>
              <p:cNvSpPr>
                <a:spLocks noChangeAspect="1" noChangeArrowheads="1"/>
              </p:cNvSpPr>
              <p:nvPr/>
            </p:nvSpPr>
            <p:spPr bwMode="auto">
              <a:xfrm>
                <a:off x="4857" y="8010"/>
                <a:ext cx="1261" cy="144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7" name="Group 6"/>
              <p:cNvGrpSpPr>
                <a:grpSpLocks noChangeAspect="1"/>
              </p:cNvGrpSpPr>
              <p:nvPr/>
            </p:nvGrpSpPr>
            <p:grpSpPr bwMode="auto">
              <a:xfrm>
                <a:off x="4947" y="8100"/>
                <a:ext cx="1025" cy="346"/>
                <a:chOff x="1237" y="697"/>
                <a:chExt cx="3420" cy="1153"/>
              </a:xfrm>
            </p:grpSpPr>
            <p:grpSp>
              <p:nvGrpSpPr>
                <p:cNvPr id="133" name="Group 7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173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244" name="Line 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5" name="Line 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6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7" name="Line 1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8" name="Line 1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34" name="Group 1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1314" y="980"/>
                  <a:ext cx="405" cy="200"/>
                  <a:chOff x="2137" y="1417"/>
                  <a:chExt cx="1823" cy="900"/>
                </a:xfrm>
              </p:grpSpPr>
              <p:sp>
                <p:nvSpPr>
                  <p:cNvPr id="239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0" name="Line 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1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2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3" name="Line 1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35" name="Group 19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046" y="968"/>
                  <a:ext cx="381" cy="199"/>
                  <a:chOff x="3849" y="1059"/>
                  <a:chExt cx="1721" cy="900"/>
                </a:xfrm>
              </p:grpSpPr>
              <p:sp>
                <p:nvSpPr>
                  <p:cNvPr id="233" name="Line 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4" name="Line 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5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36" name="Group 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237" name="Bogen 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8" name="Bogen 25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36" name="Group 2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458" y="916"/>
                  <a:ext cx="280" cy="201"/>
                  <a:chOff x="1057" y="4839"/>
                  <a:chExt cx="1260" cy="901"/>
                </a:xfrm>
              </p:grpSpPr>
              <p:grpSp>
                <p:nvGrpSpPr>
                  <p:cNvPr id="227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231" name="Bogen 28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2" name="Bogen 29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8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9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0" name="Line 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37" name="Group 3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818" y="916"/>
                  <a:ext cx="280" cy="201"/>
                  <a:chOff x="1057" y="4839"/>
                  <a:chExt cx="1260" cy="901"/>
                </a:xfrm>
              </p:grpSpPr>
              <p:grpSp>
                <p:nvGrpSpPr>
                  <p:cNvPr id="221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225" name="Bogen 35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" name="Bogen 3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2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3" name="Line 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4" name="Line 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38" name="Group 4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834" y="980"/>
                  <a:ext cx="405" cy="200"/>
                  <a:chOff x="2137" y="1417"/>
                  <a:chExt cx="1823" cy="900"/>
                </a:xfrm>
              </p:grpSpPr>
              <p:sp>
                <p:nvSpPr>
                  <p:cNvPr id="216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7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8" name="Line 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9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0" name="Line 4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39" name="Group 4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17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211" name="Line 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2" name="Line 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3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4" name="Line 5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" name="Line 5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40" name="Group 52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53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206" name="Line 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" name="Line 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9" name="Line 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0" name="Line 5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41" name="Group 58"/>
                <p:cNvGrpSpPr>
                  <a:grpSpLocks noChangeAspect="1"/>
                </p:cNvGrpSpPr>
                <p:nvPr/>
              </p:nvGrpSpPr>
              <p:grpSpPr bwMode="auto">
                <a:xfrm>
                  <a:off x="1237" y="697"/>
                  <a:ext cx="3420" cy="1153"/>
                  <a:chOff x="1237" y="697"/>
                  <a:chExt cx="3420" cy="1153"/>
                </a:xfrm>
              </p:grpSpPr>
              <p:grpSp>
                <p:nvGrpSpPr>
                  <p:cNvPr id="142" name="Group 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1237"/>
                    <a:ext cx="3420" cy="613"/>
                    <a:chOff x="1237" y="1237"/>
                    <a:chExt cx="3420" cy="613"/>
                  </a:xfrm>
                </p:grpSpPr>
                <p:grpSp>
                  <p:nvGrpSpPr>
                    <p:cNvPr id="149" name="Group 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7" y="1237"/>
                      <a:ext cx="3420" cy="613"/>
                      <a:chOff x="1237" y="1237"/>
                      <a:chExt cx="3420" cy="613"/>
                    </a:xfrm>
                  </p:grpSpPr>
                  <p:sp>
                    <p:nvSpPr>
                      <p:cNvPr id="154" name="Rectangle 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7" y="1671"/>
                        <a:ext cx="3420" cy="1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55" name="Group 6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68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201" name="Line 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02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03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04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05" name="Line 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56" name="Group 6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381" y="140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196" name="Line 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97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98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99" name="Line 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00" name="Line 7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57" name="Group 7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109" y="1398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190" name="Group 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194" name="Bogen 7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95" name="Bogen 7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91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92" name="Line 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93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58" name="Group 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405" y="13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184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85" name="Line 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86" name="Line 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87" name="Group 8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88" name="Bogen 8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89" name="Bogen 8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59" name="Group 8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765" y="13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178" name="Line 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9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80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81" name="Group 9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82" name="Bogen 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83" name="Bogen 9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60" name="Group 9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48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173" name="Line 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4" name="Line 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5" name="Line 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6" name="Line 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7" name="Line 1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61" name="Group 1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12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168" name="Line 1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69" name="Line 1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0" name="Line 1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1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2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62" name="Group 1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906" y="140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163" name="Line 1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64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65" name="Line 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66" name="Line 1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67" name="Line 1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150" name="Line 11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4130" y="1514"/>
                      <a:ext cx="31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1" name="Line 11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4357" y="1514"/>
                      <a:ext cx="31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2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>
                      <a:off x="4277" y="1367"/>
                      <a:ext cx="138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3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390" y="1367"/>
                      <a:ext cx="138" cy="11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43" name="Group 11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697"/>
                    <a:ext cx="3420" cy="584"/>
                    <a:chOff x="1237" y="697"/>
                    <a:chExt cx="3420" cy="584"/>
                  </a:xfrm>
                </p:grpSpPr>
                <p:sp>
                  <p:nvSpPr>
                    <p:cNvPr id="144" name="Rectangle 1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697"/>
                      <a:ext cx="3420" cy="1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5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356" y="1016"/>
                      <a:ext cx="2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6" name="Line 12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382" y="1168"/>
                      <a:ext cx="125" cy="10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7" name="Line 12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156" y="1016"/>
                      <a:ext cx="2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8" name="Line 12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 flipV="1">
                      <a:off x="4283" y="1169"/>
                      <a:ext cx="125" cy="1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8" name="Group 123"/>
              <p:cNvGrpSpPr>
                <a:grpSpLocks noChangeAspect="1"/>
              </p:cNvGrpSpPr>
              <p:nvPr/>
            </p:nvGrpSpPr>
            <p:grpSpPr bwMode="auto">
              <a:xfrm>
                <a:off x="4947" y="9091"/>
                <a:ext cx="1033" cy="186"/>
                <a:chOff x="6277" y="2497"/>
                <a:chExt cx="3420" cy="613"/>
              </a:xfrm>
            </p:grpSpPr>
            <p:sp>
              <p:nvSpPr>
                <p:cNvPr id="83" name="AutoShape 12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8870" y="2730"/>
                  <a:ext cx="468" cy="238"/>
                </a:xfrm>
                <a:prstGeom prst="chevron">
                  <a:avLst>
                    <a:gd name="adj" fmla="val 4916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84" name="Group 125"/>
                <p:cNvGrpSpPr>
                  <a:grpSpLocks noChangeAspect="1"/>
                </p:cNvGrpSpPr>
                <p:nvPr/>
              </p:nvGrpSpPr>
              <p:grpSpPr bwMode="auto">
                <a:xfrm>
                  <a:off x="6277" y="2497"/>
                  <a:ext cx="3420" cy="613"/>
                  <a:chOff x="1237" y="2497"/>
                  <a:chExt cx="3420" cy="613"/>
                </a:xfrm>
              </p:grpSpPr>
              <p:sp>
                <p:nvSpPr>
                  <p:cNvPr id="85" name="Rectangl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37" y="2925"/>
                    <a:ext cx="3420" cy="185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86" name="Group 12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168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128" name="Line 1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9" name="Line 1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0" name="Line 1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1" name="Line 1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2" name="Line 13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87" name="Group 133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109" y="2658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122" name="Group 1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6" name="Bogen 135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7" name="Bogen 136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" name="Line 13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" name="Line 1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" name="Line 1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88" name="Group 14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405" y="260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116" name="Line 1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7" name="Line 1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8" name="Line 1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19" name="Group 14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0" name="Bogen 14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1" name="Bogen 14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89" name="Group 14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765" y="260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110" name="Line 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1" name="Line 1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2" name="Line 1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13" name="Group 15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14" name="Bogen 15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5" name="Bogen 15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90" name="Group 154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48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105" name="Line 1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6" name="Line 1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7" name="Line 15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8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9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91" name="Group 16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12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100" name="Line 1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2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3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4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92" name="Group 166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906" y="266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95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6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7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8" name="Line 1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" name="Line 1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3" name="AutoShape 172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300" y="272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4" name="AutoShape 173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4174" y="2714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9" name="Text Box 174"/>
              <p:cNvSpPr txBox="1">
                <a:spLocks noChangeArrowheads="1"/>
              </p:cNvSpPr>
              <p:nvPr/>
            </p:nvSpPr>
            <p:spPr bwMode="auto">
              <a:xfrm>
                <a:off x="5076" y="8532"/>
                <a:ext cx="97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r>
                  <a:rPr lang="de-CH" sz="1800"/>
                  <a:t>Transcription</a:t>
                </a:r>
                <a:endParaRPr lang="de-CH" sz="800"/>
              </a:p>
            </p:txBody>
          </p:sp>
          <p:sp>
            <p:nvSpPr>
              <p:cNvPr id="10" name="Line 175"/>
              <p:cNvSpPr>
                <a:spLocks noChangeShapeType="1"/>
              </p:cNvSpPr>
              <p:nvPr/>
            </p:nvSpPr>
            <p:spPr bwMode="auto">
              <a:xfrm flipH="1">
                <a:off x="5038" y="8520"/>
                <a:ext cx="4" cy="4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AutoShape 176"/>
              <p:cNvSpPr>
                <a:spLocks noChangeArrowheads="1"/>
              </p:cNvSpPr>
              <p:nvPr/>
            </p:nvSpPr>
            <p:spPr bwMode="auto">
              <a:xfrm>
                <a:off x="6890" y="8390"/>
                <a:ext cx="1760" cy="1405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2" name="Group 177"/>
              <p:cNvGrpSpPr>
                <a:grpSpLocks/>
              </p:cNvGrpSpPr>
              <p:nvPr/>
            </p:nvGrpSpPr>
            <p:grpSpPr bwMode="auto">
              <a:xfrm flipH="1">
                <a:off x="7017" y="8460"/>
                <a:ext cx="1647" cy="1284"/>
                <a:chOff x="3337" y="6958"/>
                <a:chExt cx="1647" cy="1284"/>
              </a:xfrm>
            </p:grpSpPr>
            <p:sp>
              <p:nvSpPr>
                <p:cNvPr id="16" name="Oval 178"/>
                <p:cNvSpPr>
                  <a:spLocks noChangeArrowheads="1"/>
                </p:cNvSpPr>
                <p:nvPr/>
              </p:nvSpPr>
              <p:spPr bwMode="auto">
                <a:xfrm>
                  <a:off x="4085" y="7138"/>
                  <a:ext cx="540" cy="3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7" name="Group 179"/>
                <p:cNvGrpSpPr>
                  <a:grpSpLocks noChangeAspect="1"/>
                </p:cNvGrpSpPr>
                <p:nvPr/>
              </p:nvGrpSpPr>
              <p:grpSpPr bwMode="auto">
                <a:xfrm flipV="1">
                  <a:off x="3905" y="7138"/>
                  <a:ext cx="1033" cy="186"/>
                  <a:chOff x="6277" y="2497"/>
                  <a:chExt cx="3420" cy="613"/>
                </a:xfrm>
              </p:grpSpPr>
              <p:sp>
                <p:nvSpPr>
                  <p:cNvPr id="33" name="AutoShape 180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8870" y="273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4" name="Group 18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277" y="2497"/>
                    <a:ext cx="3420" cy="613"/>
                    <a:chOff x="1237" y="2497"/>
                    <a:chExt cx="3420" cy="613"/>
                  </a:xfrm>
                </p:grpSpPr>
                <p:sp>
                  <p:nvSpPr>
                    <p:cNvPr id="35" name="Rectangle 1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2925"/>
                      <a:ext cx="3420" cy="18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6" name="Group 183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78" name="Line 1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9" name="Line 1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0" name="Line 1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1" name="Line 1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2" name="Line 1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7" name="Group 18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109" y="2658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72" name="Group 19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76" name="Bogen 19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7" name="Bogen 19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73" name="Line 19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4" name="Line 1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5" name="Line 19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" name="Group 19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40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66" name="Line 1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7" name="Line 1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8" name="Line 1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69" name="Group 20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70" name="Bogen 20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1" name="Bogen 20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39" name="Group 203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76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60" name="Line 2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1" name="Line 20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2" name="Line 20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63" name="Group 2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64" name="Bogen 2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65" name="Bogen 20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40" name="Group 210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4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55" name="Line 2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6" name="Line 2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7" name="Line 2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8" name="Line 2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9" name="Line 2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1" name="Group 21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12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50" name="Line 2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1" name="Line 2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2" name="Line 2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3" name="Line 2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4" name="Line 2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2" name="Group 222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906" y="2660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45" name="Line 2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6" name="Line 2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7" name="Line 22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8" name="Line 22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9" name="Line 22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3" name="AutoShape 22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300" y="2720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4" name="AutoShape 22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4174" y="2714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8" name="Oval 230"/>
                <p:cNvSpPr>
                  <a:spLocks noChangeArrowheads="1"/>
                </p:cNvSpPr>
                <p:nvPr/>
              </p:nvSpPr>
              <p:spPr bwMode="auto">
                <a:xfrm>
                  <a:off x="4085" y="6958"/>
                  <a:ext cx="540" cy="18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9" name="Group 231"/>
                <p:cNvGrpSpPr>
                  <a:grpSpLocks/>
                </p:cNvGrpSpPr>
                <p:nvPr/>
              </p:nvGrpSpPr>
              <p:grpSpPr bwMode="auto">
                <a:xfrm>
                  <a:off x="3337" y="7397"/>
                  <a:ext cx="1647" cy="845"/>
                  <a:chOff x="3337" y="7397"/>
                  <a:chExt cx="1647" cy="845"/>
                </a:xfrm>
              </p:grpSpPr>
              <p:sp>
                <p:nvSpPr>
                  <p:cNvPr id="20" name="Freeform 232"/>
                  <p:cNvSpPr>
                    <a:spLocks/>
                  </p:cNvSpPr>
                  <p:nvPr/>
                </p:nvSpPr>
                <p:spPr bwMode="auto">
                  <a:xfrm>
                    <a:off x="3337" y="7505"/>
                    <a:ext cx="798" cy="690"/>
                  </a:xfrm>
                  <a:custGeom>
                    <a:avLst/>
                    <a:gdLst>
                      <a:gd name="T0" fmla="*/ 420 w 780"/>
                      <a:gd name="T1" fmla="*/ 0 h 720"/>
                      <a:gd name="T2" fmla="*/ 60 w 780"/>
                      <a:gd name="T3" fmla="*/ 360 h 720"/>
                      <a:gd name="T4" fmla="*/ 780 w 780"/>
                      <a:gd name="T5" fmla="*/ 720 h 7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80" h="720">
                        <a:moveTo>
                          <a:pt x="420" y="0"/>
                        </a:moveTo>
                        <a:cubicBezTo>
                          <a:pt x="210" y="120"/>
                          <a:pt x="0" y="240"/>
                          <a:pt x="60" y="360"/>
                        </a:cubicBezTo>
                        <a:cubicBezTo>
                          <a:pt x="120" y="480"/>
                          <a:pt x="450" y="600"/>
                          <a:pt x="780" y="72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1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3629" y="7397"/>
                    <a:ext cx="569" cy="194"/>
                    <a:chOff x="3629" y="7397"/>
                    <a:chExt cx="569" cy="194"/>
                  </a:xfrm>
                </p:grpSpPr>
                <p:sp>
                  <p:nvSpPr>
                    <p:cNvPr id="29" name="Line 23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20700000">
                      <a:off x="3754" y="7470"/>
                      <a:ext cx="444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" name="Oval 23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629" y="7495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" name="Oval 23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811" y="7446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" name="Oval 23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995" y="7397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" name="Line 2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20" y="8161"/>
                    <a:ext cx="76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" name="Oval 2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93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" name="Oval 2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7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" name="Oval 2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42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" name="Oval 242"/>
                  <p:cNvSpPr>
                    <a:spLocks noChangeAspect="1" noChangeArrowheads="1"/>
                  </p:cNvSpPr>
                  <p:nvPr/>
                </p:nvSpPr>
                <p:spPr bwMode="auto">
                  <a:xfrm rot="1084056">
                    <a:off x="3655" y="8000"/>
                    <a:ext cx="261" cy="1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7" name="Oval 243"/>
                  <p:cNvSpPr>
                    <a:spLocks noChangeAspect="1" noChangeArrowheads="1"/>
                  </p:cNvSpPr>
                  <p:nvPr/>
                </p:nvSpPr>
                <p:spPr bwMode="auto">
                  <a:xfrm rot="1921895">
                    <a:off x="3385" y="7860"/>
                    <a:ext cx="244" cy="1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" name="Oval 244"/>
                  <p:cNvSpPr>
                    <a:spLocks noChangeAspect="1" noChangeArrowheads="1"/>
                  </p:cNvSpPr>
                  <p:nvPr/>
                </p:nvSpPr>
                <p:spPr bwMode="auto">
                  <a:xfrm rot="-2177747">
                    <a:off x="3394" y="7618"/>
                    <a:ext cx="215" cy="13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13" name="Text Box 245"/>
              <p:cNvSpPr txBox="1">
                <a:spLocks noChangeArrowheads="1"/>
              </p:cNvSpPr>
              <p:nvPr/>
            </p:nvSpPr>
            <p:spPr bwMode="auto">
              <a:xfrm>
                <a:off x="6929" y="9062"/>
                <a:ext cx="786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r>
                  <a:rPr lang="de-CH" sz="1800"/>
                  <a:t>Translation</a:t>
                </a:r>
                <a:endParaRPr lang="de-CH" sz="800"/>
              </a:p>
            </p:txBody>
          </p:sp>
          <p:sp>
            <p:nvSpPr>
              <p:cNvPr id="14" name="Line 246"/>
              <p:cNvSpPr>
                <a:spLocks noChangeShapeType="1"/>
              </p:cNvSpPr>
              <p:nvPr/>
            </p:nvSpPr>
            <p:spPr bwMode="auto">
              <a:xfrm flipV="1">
                <a:off x="6039" y="8674"/>
                <a:ext cx="896" cy="5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Line 247"/>
              <p:cNvSpPr>
                <a:spLocks noChangeShapeType="1"/>
              </p:cNvSpPr>
              <p:nvPr/>
            </p:nvSpPr>
            <p:spPr bwMode="auto">
              <a:xfrm flipH="1">
                <a:off x="7710" y="9060"/>
                <a:ext cx="1" cy="4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" name="Text Box 248"/>
            <p:cNvSpPr txBox="1">
              <a:spLocks noChangeArrowheads="1"/>
            </p:cNvSpPr>
            <p:nvPr/>
          </p:nvSpPr>
          <p:spPr bwMode="auto">
            <a:xfrm>
              <a:off x="6300" y="3240"/>
              <a:ext cx="1290" cy="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sp>
        <p:nvSpPr>
          <p:cNvPr id="249" name="Rectangle 249"/>
          <p:cNvSpPr>
            <a:spLocks noChangeArrowheads="1"/>
          </p:cNvSpPr>
          <p:nvPr/>
        </p:nvSpPr>
        <p:spPr bwMode="auto">
          <a:xfrm>
            <a:off x="304800" y="304800"/>
            <a:ext cx="7867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Overview: From DNA (gene) to protein</a:t>
            </a:r>
          </a:p>
        </p:txBody>
      </p:sp>
    </p:spTree>
    <p:extLst>
      <p:ext uri="{BB962C8B-B14F-4D97-AF65-F5344CB8AC3E}">
        <p14:creationId xmlns:p14="http://schemas.microsoft.com/office/powerpoint/2010/main" val="175154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675px-Cordyceps_Sinens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7" y="1202270"/>
            <a:ext cx="5799666" cy="515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23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Macintosh HD:Users:philippwustemann:Desktop:aminoaci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205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04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000000"/>
                </a:solidFill>
                <a:latin typeface="Herculanum" charset="0"/>
              </a:rPr>
              <a:t>Genetic information is written as codons and translated into amino acid sequences.</a:t>
            </a:r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219200"/>
            <a:ext cx="8001000" cy="15541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Herculanum" charset="0"/>
              </a:rPr>
              <a:t>Nucleotides are letters in a four-letter alphabet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Herculanum" charset="0"/>
              </a:rPr>
              <a:t>How long are the words?</a:t>
            </a:r>
            <a:endParaRPr lang="en-US" sz="2800" dirty="0" smtClean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</a:endParaRPr>
          </a:p>
        </p:txBody>
      </p:sp>
      <p:pic>
        <p:nvPicPr>
          <p:cNvPr id="4" name="Picture 4" descr="15_06_genetic_bases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82438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8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304800"/>
            <a:ext cx="8686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 smtClean="0">
                <a:latin typeface="Herculanum" charset="0"/>
                <a:hlinkClick r:id="rId3"/>
              </a:rPr>
              <a:t>Primary Structure - the amino acid sequence</a:t>
            </a:r>
            <a:endParaRPr lang="en-US" u="sng" dirty="0">
              <a:latin typeface="Times New Roman" charset="0"/>
            </a:endParaRPr>
          </a:p>
        </p:txBody>
      </p:sp>
      <p:pic>
        <p:nvPicPr>
          <p:cNvPr id="3" name="Picture 4" descr="03_09_flexible_proteins-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00600"/>
            <a:ext cx="4808538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03_08_polypeptides-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693420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472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nsonne.jpg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3438"/>
            <a:ext cx="582612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19400" y="300038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The Codon- Sun</a:t>
            </a:r>
          </a:p>
        </p:txBody>
      </p:sp>
    </p:spTree>
    <p:extLst>
      <p:ext uri="{BB962C8B-B14F-4D97-AF65-F5344CB8AC3E}">
        <p14:creationId xmlns:p14="http://schemas.microsoft.com/office/powerpoint/2010/main" val="2769722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4600" y="373390"/>
            <a:ext cx="4394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EXERCISE: CODON SUN</a:t>
            </a:r>
            <a:endParaRPr lang="de-DE" sz="2800" b="1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66443"/>
              </p:ext>
            </p:extLst>
          </p:nvPr>
        </p:nvGraphicFramePr>
        <p:xfrm>
          <a:off x="-1006731" y="2097471"/>
          <a:ext cx="11583199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Dokument" r:id="rId3" imgW="5969000" imgH="1816100" progId="Word.Document.12">
                  <p:link updateAutomatic="1"/>
                </p:oleObj>
              </mc:Choice>
              <mc:Fallback>
                <p:oleObj name="Dokument" r:id="rId3" imgW="5969000" imgH="1816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06731" y="2097471"/>
                        <a:ext cx="11583199" cy="352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3080655" y="1216192"/>
            <a:ext cx="38814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 smtClean="0"/>
              <a:t>1: </a:t>
            </a:r>
            <a:r>
              <a:rPr lang="de-DE" sz="2400" b="1" i="1" dirty="0" err="1" smtClean="0"/>
              <a:t>Complement</a:t>
            </a:r>
            <a:r>
              <a:rPr lang="de-DE" sz="2400" b="1" i="1" dirty="0" smtClean="0"/>
              <a:t> </a:t>
            </a:r>
            <a:r>
              <a:rPr lang="de-DE" sz="2400" b="1" i="1" dirty="0" err="1"/>
              <a:t>the</a:t>
            </a:r>
            <a:r>
              <a:rPr lang="de-DE" sz="2400" b="1" i="1" dirty="0"/>
              <a:t> </a:t>
            </a:r>
            <a:r>
              <a:rPr lang="de-DE" sz="2400" b="1" i="1" dirty="0" err="1"/>
              <a:t>table</a:t>
            </a:r>
            <a:r>
              <a:rPr lang="de-DE" sz="2400" b="1" i="1" dirty="0"/>
              <a:t>:</a:t>
            </a:r>
            <a:endParaRPr lang="de-DE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248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31800" y="591235"/>
            <a:ext cx="871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2) </a:t>
            </a:r>
            <a:r>
              <a:rPr lang="de-DE" sz="2400" i="1" dirty="0" err="1"/>
              <a:t>Determine</a:t>
            </a:r>
            <a:r>
              <a:rPr lang="de-DE" sz="2400" i="1" dirty="0"/>
              <a:t> all </a:t>
            </a:r>
            <a:r>
              <a:rPr lang="de-DE" sz="2400" i="1" dirty="0" err="1"/>
              <a:t>the</a:t>
            </a:r>
            <a:r>
              <a:rPr lang="de-DE" sz="2400" i="1" dirty="0"/>
              <a:t> </a:t>
            </a:r>
            <a:r>
              <a:rPr lang="de-DE" sz="2400" i="1" dirty="0" err="1"/>
              <a:t>triplets</a:t>
            </a:r>
            <a:r>
              <a:rPr lang="de-DE" sz="2400" i="1" dirty="0"/>
              <a:t> </a:t>
            </a:r>
            <a:r>
              <a:rPr lang="de-DE" sz="2400" i="1" dirty="0" err="1"/>
              <a:t>that</a:t>
            </a:r>
            <a:r>
              <a:rPr lang="de-DE" sz="2400" i="1" dirty="0"/>
              <a:t> stand </a:t>
            </a:r>
            <a:r>
              <a:rPr lang="de-DE" sz="2400" i="1" dirty="0" err="1"/>
              <a:t>for</a:t>
            </a:r>
            <a:r>
              <a:rPr lang="de-DE" sz="2400" b="1" i="1" dirty="0"/>
              <a:t> </a:t>
            </a:r>
            <a:r>
              <a:rPr lang="de-DE" sz="2400" b="1" i="1" dirty="0" err="1"/>
              <a:t>Leucin</a:t>
            </a:r>
            <a:r>
              <a:rPr lang="de-DE" sz="2400" b="1" i="1" dirty="0"/>
              <a:t> (Leu):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431800" y="2046390"/>
            <a:ext cx="8377787" cy="307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3) </a:t>
            </a:r>
            <a:r>
              <a:rPr lang="de-DE" sz="2400" i="1" dirty="0" err="1"/>
              <a:t>Translate</a:t>
            </a:r>
            <a:r>
              <a:rPr lang="de-DE" sz="2400" i="1" dirty="0"/>
              <a:t> </a:t>
            </a:r>
            <a:r>
              <a:rPr lang="de-DE" sz="2400" i="1" dirty="0" err="1"/>
              <a:t>the</a:t>
            </a:r>
            <a:r>
              <a:rPr lang="de-DE" sz="2400" i="1" dirty="0"/>
              <a:t> </a:t>
            </a:r>
            <a:r>
              <a:rPr lang="de-DE" sz="2400" i="1" dirty="0" err="1"/>
              <a:t>following</a:t>
            </a:r>
            <a:r>
              <a:rPr lang="de-DE" sz="2400" b="1" i="1" dirty="0"/>
              <a:t> m-RNA </a:t>
            </a:r>
            <a:r>
              <a:rPr lang="de-DE" sz="2400" b="1" i="1" dirty="0" err="1"/>
              <a:t>sequence</a:t>
            </a:r>
            <a:r>
              <a:rPr lang="de-DE" sz="2400" b="1" i="1" dirty="0"/>
              <a:t> </a:t>
            </a:r>
            <a:r>
              <a:rPr lang="de-DE" sz="2400" i="1" dirty="0" err="1"/>
              <a:t>into</a:t>
            </a:r>
            <a:r>
              <a:rPr lang="de-DE" sz="2400" i="1" dirty="0"/>
              <a:t> </a:t>
            </a:r>
            <a:r>
              <a:rPr lang="de-DE" sz="2400" i="1" dirty="0" err="1" smtClean="0"/>
              <a:t>the</a:t>
            </a:r>
            <a:endParaRPr lang="de-DE" sz="2400" i="1" dirty="0" smtClean="0"/>
          </a:p>
          <a:p>
            <a:r>
              <a:rPr lang="de-DE" sz="2400" i="1" dirty="0"/>
              <a:t> </a:t>
            </a:r>
            <a:r>
              <a:rPr lang="de-DE" sz="2400" i="1" dirty="0" smtClean="0"/>
              <a:t>   </a:t>
            </a:r>
            <a:r>
              <a:rPr lang="de-DE" sz="2400" i="1" dirty="0" err="1" smtClean="0"/>
              <a:t>corresponding</a:t>
            </a:r>
            <a:r>
              <a:rPr lang="de-DE" sz="2400" i="1" dirty="0"/>
              <a:t> </a:t>
            </a:r>
            <a:r>
              <a:rPr lang="de-DE" sz="2400" b="1" i="1" dirty="0" err="1" smtClean="0"/>
              <a:t>amino</a:t>
            </a:r>
            <a:r>
              <a:rPr lang="de-DE" sz="2400" b="1" i="1" dirty="0" smtClean="0"/>
              <a:t> </a:t>
            </a:r>
            <a:r>
              <a:rPr lang="de-DE" sz="2400" b="1" i="1" dirty="0" err="1"/>
              <a:t>acid</a:t>
            </a:r>
            <a:r>
              <a:rPr lang="de-DE" sz="2400" b="1" i="1" dirty="0"/>
              <a:t> </a:t>
            </a:r>
            <a:r>
              <a:rPr lang="de-DE" sz="2400" b="1" i="1" dirty="0" err="1"/>
              <a:t>sequence</a:t>
            </a:r>
            <a:r>
              <a:rPr lang="de-DE" sz="2400" i="1" dirty="0"/>
              <a:t>:</a:t>
            </a:r>
            <a:endParaRPr lang="de-DE" sz="2400" dirty="0"/>
          </a:p>
          <a:p>
            <a:r>
              <a:rPr lang="de-DE" sz="2400" i="1" dirty="0"/>
              <a:t> </a:t>
            </a:r>
            <a:endParaRPr lang="de-DE" sz="2400" dirty="0"/>
          </a:p>
          <a:p>
            <a:r>
              <a:rPr lang="de-DE" sz="2400" i="1" dirty="0"/>
              <a:t>  </a:t>
            </a:r>
            <a:endParaRPr lang="de-DE" sz="2400" i="1" dirty="0" smtClean="0"/>
          </a:p>
          <a:p>
            <a:r>
              <a:rPr lang="de-DE" sz="2400" i="1" dirty="0"/>
              <a:t> </a:t>
            </a:r>
            <a:r>
              <a:rPr lang="de-DE" sz="2400" i="1" dirty="0" smtClean="0"/>
              <a:t> </a:t>
            </a:r>
            <a:r>
              <a:rPr lang="de-DE" sz="2800" b="1" i="1" dirty="0" smtClean="0"/>
              <a:t> RNA: </a:t>
            </a:r>
            <a:r>
              <a:rPr lang="de-DE" sz="2800" dirty="0" smtClean="0"/>
              <a:t>5</a:t>
            </a:r>
            <a:r>
              <a:rPr lang="de-DE" sz="2800" dirty="0"/>
              <a:t>’AUGGCCUCUUUCCAGCAUCACUGA3</a:t>
            </a:r>
            <a:r>
              <a:rPr lang="de-DE" sz="2800" dirty="0" smtClean="0"/>
              <a:t>’</a:t>
            </a:r>
          </a:p>
          <a:p>
            <a:endParaRPr lang="de-DE" sz="2400" dirty="0"/>
          </a:p>
          <a:p>
            <a:r>
              <a:rPr lang="de-DE" sz="2400" dirty="0" smtClean="0"/>
              <a:t>  </a:t>
            </a:r>
            <a:r>
              <a:rPr lang="de-DE" sz="2800" b="1" i="1" dirty="0" smtClean="0"/>
              <a:t> AA:   __________________________________</a:t>
            </a:r>
            <a:endParaRPr lang="de-DE" sz="2800" b="1" i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4845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1600" y="660400"/>
            <a:ext cx="921293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4) </a:t>
            </a:r>
            <a:r>
              <a:rPr lang="de-DE" sz="2800" i="1" dirty="0" err="1"/>
              <a:t>Determine</a:t>
            </a:r>
            <a:r>
              <a:rPr lang="de-DE" sz="2800" i="1" dirty="0"/>
              <a:t> </a:t>
            </a:r>
            <a:r>
              <a:rPr lang="de-DE" sz="2800" i="1" dirty="0" err="1"/>
              <a:t>the</a:t>
            </a:r>
            <a:r>
              <a:rPr lang="de-DE" sz="2800" i="1" dirty="0"/>
              <a:t> </a:t>
            </a:r>
            <a:r>
              <a:rPr lang="de-DE" sz="2800" b="1" i="1" dirty="0" err="1"/>
              <a:t>amino</a:t>
            </a:r>
            <a:r>
              <a:rPr lang="de-DE" sz="2800" b="1" i="1" dirty="0"/>
              <a:t> </a:t>
            </a:r>
            <a:r>
              <a:rPr lang="de-DE" sz="2800" b="1" i="1" dirty="0" err="1"/>
              <a:t>acid</a:t>
            </a:r>
            <a:r>
              <a:rPr lang="de-DE" sz="2800" b="1" i="1" dirty="0"/>
              <a:t> </a:t>
            </a:r>
            <a:r>
              <a:rPr lang="de-DE" sz="2800" b="1" i="1" dirty="0" err="1"/>
              <a:t>sequence</a:t>
            </a:r>
            <a:r>
              <a:rPr lang="de-DE" sz="2800" i="1" dirty="0"/>
              <a:t> </a:t>
            </a:r>
            <a:r>
              <a:rPr lang="de-DE" sz="2800" i="1" dirty="0" err="1"/>
              <a:t>that</a:t>
            </a:r>
            <a:r>
              <a:rPr lang="de-DE" sz="2800" i="1" dirty="0"/>
              <a:t> </a:t>
            </a:r>
            <a:r>
              <a:rPr lang="de-DE" sz="2800" i="1" dirty="0" err="1"/>
              <a:t>is</a:t>
            </a:r>
            <a:r>
              <a:rPr lang="de-DE" sz="2800" i="1" dirty="0"/>
              <a:t> </a:t>
            </a:r>
            <a:r>
              <a:rPr lang="de-DE" sz="2800" i="1" dirty="0" err="1" smtClean="0"/>
              <a:t>encoded</a:t>
            </a:r>
            <a:endParaRPr lang="de-DE" sz="2800" i="1" dirty="0" smtClean="0"/>
          </a:p>
          <a:p>
            <a:r>
              <a:rPr lang="de-DE" sz="2800" i="1" dirty="0"/>
              <a:t> </a:t>
            </a:r>
            <a:r>
              <a:rPr lang="de-DE" sz="2800" i="1" dirty="0" smtClean="0"/>
              <a:t>   </a:t>
            </a:r>
            <a:r>
              <a:rPr lang="de-DE" sz="2800" i="1" dirty="0"/>
              <a:t>in </a:t>
            </a:r>
            <a:r>
              <a:rPr lang="de-DE" sz="2800" i="1" dirty="0" err="1"/>
              <a:t>the</a:t>
            </a:r>
            <a:r>
              <a:rPr lang="de-DE" sz="2800" i="1" dirty="0"/>
              <a:t> </a:t>
            </a:r>
            <a:r>
              <a:rPr lang="de-DE" sz="2800" i="1" dirty="0" err="1"/>
              <a:t>following</a:t>
            </a:r>
            <a:r>
              <a:rPr lang="de-DE" sz="2800" i="1" dirty="0"/>
              <a:t> </a:t>
            </a:r>
            <a:r>
              <a:rPr lang="de-DE" sz="2800" b="1" i="1" dirty="0"/>
              <a:t>DNA- </a:t>
            </a:r>
            <a:r>
              <a:rPr lang="de-DE" sz="2800" b="1" i="1" dirty="0" err="1"/>
              <a:t>sequence</a:t>
            </a:r>
            <a:r>
              <a:rPr lang="de-DE" sz="2800" i="1" dirty="0"/>
              <a:t>:</a:t>
            </a:r>
            <a:endParaRPr lang="de-DE" sz="2800" dirty="0"/>
          </a:p>
          <a:p>
            <a:r>
              <a:rPr lang="de-DE" sz="2800" dirty="0"/>
              <a:t> </a:t>
            </a:r>
          </a:p>
          <a:p>
            <a:r>
              <a:rPr lang="de-DE" sz="2800" dirty="0" smtClean="0"/>
              <a:t>   </a:t>
            </a:r>
            <a:r>
              <a:rPr lang="de-DE" sz="2800" b="1" i="1" dirty="0" smtClean="0"/>
              <a:t>DNA:</a:t>
            </a:r>
            <a:r>
              <a:rPr lang="de-DE" sz="2800" dirty="0" smtClean="0"/>
              <a:t>  3</a:t>
            </a:r>
            <a:r>
              <a:rPr lang="de-DE" sz="2800" dirty="0"/>
              <a:t>’ACCATGGGCAAA5</a:t>
            </a:r>
            <a:r>
              <a:rPr lang="de-DE" sz="2800" dirty="0" smtClean="0"/>
              <a:t>’</a:t>
            </a:r>
          </a:p>
          <a:p>
            <a:endParaRPr lang="de-DE" sz="2800" dirty="0"/>
          </a:p>
          <a:p>
            <a:r>
              <a:rPr lang="de-DE" sz="2800" dirty="0"/>
              <a:t> </a:t>
            </a:r>
            <a:r>
              <a:rPr lang="de-DE" sz="2800" dirty="0" smtClean="0"/>
              <a:t>   </a:t>
            </a:r>
            <a:r>
              <a:rPr lang="de-DE" sz="2800" i="1" dirty="0" smtClean="0"/>
              <a:t>       :  _____________________</a:t>
            </a:r>
            <a:endParaRPr lang="de-DE" sz="2800" i="1" dirty="0"/>
          </a:p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 smtClean="0"/>
              <a:t>   </a:t>
            </a:r>
            <a:r>
              <a:rPr lang="de-DE" sz="2400" i="1" dirty="0" smtClean="0"/>
              <a:t>         :   _________________________</a:t>
            </a:r>
            <a:endParaRPr lang="de-DE" sz="2400" i="1" dirty="0"/>
          </a:p>
        </p:txBody>
      </p:sp>
    </p:spTree>
    <p:extLst>
      <p:ext uri="{BB962C8B-B14F-4D97-AF65-F5344CB8AC3E}">
        <p14:creationId xmlns:p14="http://schemas.microsoft.com/office/powerpoint/2010/main" val="3206551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5_09b_sequence_predictio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8" y="1848224"/>
            <a:ext cx="9008532" cy="278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378200" y="489634"/>
            <a:ext cx="2084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err="1" smtClean="0"/>
              <a:t>Exercise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228662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304" y="1015999"/>
            <a:ext cx="4653896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058453" y="251767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tRNA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27319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..\Bilder\A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40386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505200" y="762000"/>
            <a:ext cx="243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Amino acid</a:t>
            </a:r>
          </a:p>
        </p:txBody>
      </p:sp>
    </p:spTree>
    <p:extLst>
      <p:ext uri="{BB962C8B-B14F-4D97-AF65-F5344CB8AC3E}">
        <p14:creationId xmlns:p14="http://schemas.microsoft.com/office/powerpoint/2010/main" val="143753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romodomes.psd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513"/>
            <a:ext cx="9144000" cy="46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362200" y="0"/>
            <a:ext cx="4910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4000" b="1"/>
              <a:t>From DNA to Protein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898791"/>
              </p:ext>
            </p:extLst>
          </p:nvPr>
        </p:nvGraphicFramePr>
        <p:xfrm>
          <a:off x="3048000" y="1524000"/>
          <a:ext cx="57610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4" name="Dokument" r:id="rId5" imgW="5760720" imgH="350520" progId="Word.Document.8">
                  <p:embed/>
                </p:oleObj>
              </mc:Choice>
              <mc:Fallback>
                <p:oleObj name="Dokument" r:id="rId5" imgW="5760720" imgH="350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524000"/>
                        <a:ext cx="57610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410200" y="2514600"/>
          <a:ext cx="57610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5" name="Dokument" r:id="rId7" imgW="5760720" imgH="350520" progId="Word.Document.8">
                  <p:embed/>
                </p:oleObj>
              </mc:Choice>
              <mc:Fallback>
                <p:oleObj name="Dokument" r:id="rId7" imgW="5760720" imgH="350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514600"/>
                        <a:ext cx="57610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2362200" y="18288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3962400" y="2057400"/>
            <a:ext cx="533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6400800" y="23622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5087938" y="8477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495800" y="17526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 err="1"/>
              <a:t>mRNA</a:t>
            </a:r>
            <a:endParaRPr lang="de-DE" dirty="0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572000" y="3124200"/>
            <a:ext cx="133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Ribosom</a:t>
            </a:r>
            <a:endParaRPr lang="de-DE" dirty="0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5334000" y="3505200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6858000" y="5562600"/>
            <a:ext cx="200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dirty="0" err="1"/>
              <a:t>tRNA</a:t>
            </a:r>
            <a:r>
              <a:rPr lang="de-DE" sz="1800" b="1" dirty="0"/>
              <a:t> </a:t>
            </a:r>
            <a:r>
              <a:rPr lang="de-DE" sz="1800" b="1" dirty="0" err="1"/>
              <a:t>without</a:t>
            </a:r>
            <a:r>
              <a:rPr lang="de-DE" sz="1800" b="1" dirty="0"/>
              <a:t> AA 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V="1">
            <a:off x="7848600" y="48006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6553200" y="5029200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Codon</a:t>
            </a:r>
            <a:endParaRPr lang="de-DE" dirty="0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3810000" y="42672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dirty="0" err="1"/>
              <a:t>tRNA</a:t>
            </a:r>
            <a:r>
              <a:rPr lang="de-DE" sz="1800" b="1" dirty="0"/>
              <a:t> </a:t>
            </a:r>
            <a:r>
              <a:rPr lang="de-DE" sz="1800" b="1" dirty="0" err="1"/>
              <a:t>with</a:t>
            </a:r>
            <a:r>
              <a:rPr lang="de-DE" sz="1800" b="1" dirty="0"/>
              <a:t> AA</a:t>
            </a:r>
            <a:endParaRPr lang="de-DE" b="1" dirty="0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7086600" y="3200400"/>
            <a:ext cx="838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5257800" y="6400800"/>
            <a:ext cx="2312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AA</a:t>
            </a:r>
            <a:r>
              <a:rPr lang="de-DE"/>
              <a:t>= </a:t>
            </a:r>
            <a:r>
              <a:rPr lang="de-DE" b="1"/>
              <a:t>A</a:t>
            </a:r>
            <a:r>
              <a:rPr lang="de-DE"/>
              <a:t>mino</a:t>
            </a:r>
            <a:r>
              <a:rPr lang="de-DE" b="1"/>
              <a:t>A</a:t>
            </a:r>
            <a:r>
              <a:rPr lang="de-DE"/>
              <a:t>cid</a:t>
            </a: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V="1">
            <a:off x="7086600" y="3200400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V="1">
            <a:off x="4800600" y="4114800"/>
            <a:ext cx="533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7086600" y="3124200"/>
            <a:ext cx="838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7848600" y="29718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AAs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flipV="1">
            <a:off x="460293" y="37338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131164"/>
              </p:ext>
            </p:extLst>
          </p:nvPr>
        </p:nvGraphicFramePr>
        <p:xfrm>
          <a:off x="-12700" y="4051300"/>
          <a:ext cx="59705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6" name="Dokument" r:id="rId9" imgW="5969000" imgH="355600" progId="Word.Document.8">
                  <p:embed/>
                </p:oleObj>
              </mc:Choice>
              <mc:Fallback>
                <p:oleObj name="Dokument" r:id="rId9" imgW="5969000" imgH="355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4051300"/>
                        <a:ext cx="5970588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020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  <p:bldP spid="25613" grpId="0"/>
      <p:bldP spid="25615" grpId="0"/>
      <p:bldP spid="25616" grpId="0"/>
      <p:bldP spid="256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914400" y="1219200"/>
            <a:ext cx="6858000" cy="5791200"/>
            <a:chOff x="4140" y="7920"/>
            <a:chExt cx="4320" cy="3960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4140" y="7920"/>
              <a:ext cx="4320" cy="3960"/>
              <a:chOff x="4140" y="7920"/>
              <a:chExt cx="4320" cy="3960"/>
            </a:xfrm>
          </p:grpSpPr>
          <p:sp>
            <p:nvSpPr>
              <p:cNvPr id="7172" name="Text Box 4"/>
              <p:cNvSpPr txBox="1">
                <a:spLocks noChangeArrowheads="1"/>
              </p:cNvSpPr>
              <p:nvPr/>
            </p:nvSpPr>
            <p:spPr bwMode="auto">
              <a:xfrm>
                <a:off x="4140" y="8193"/>
                <a:ext cx="1631" cy="4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400">
                    <a:latin typeface="Arial" charset="0"/>
                    <a:sym typeface="Wingdings" charset="0"/>
                  </a:rPr>
                  <a:t></a:t>
                </a:r>
                <a:endParaRPr lang="de-DE" sz="1400"/>
              </a:p>
            </p:txBody>
          </p:sp>
          <p:sp>
            <p:nvSpPr>
              <p:cNvPr id="7173" name="Text Box 5"/>
              <p:cNvSpPr txBox="1">
                <a:spLocks noChangeArrowheads="1"/>
              </p:cNvSpPr>
              <p:nvPr/>
            </p:nvSpPr>
            <p:spPr bwMode="auto">
              <a:xfrm>
                <a:off x="5642" y="11243"/>
                <a:ext cx="1639" cy="2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400">
                    <a:latin typeface="Courier New" charset="0"/>
                    <a:cs typeface="Courier New" charset="0"/>
                    <a:sym typeface="Wingdings" charset="0"/>
                  </a:rPr>
                  <a:t></a:t>
                </a:r>
                <a:r>
                  <a:rPr lang="de-CH" sz="1000">
                    <a:latin typeface="Courier New" charset="0"/>
                    <a:cs typeface="Courier New" charset="0"/>
                  </a:rPr>
                  <a:t> </a:t>
                </a:r>
              </a:p>
            </p:txBody>
          </p:sp>
          <p:sp>
            <p:nvSpPr>
              <p:cNvPr id="7174" name="Text Box 6"/>
              <p:cNvSpPr txBox="1">
                <a:spLocks noChangeArrowheads="1"/>
              </p:cNvSpPr>
              <p:nvPr/>
            </p:nvSpPr>
            <p:spPr bwMode="auto">
              <a:xfrm>
                <a:off x="6734" y="10241"/>
                <a:ext cx="1726" cy="2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lvl="1"/>
                <a:endParaRPr lang="de-DE" sz="1400"/>
              </a:p>
            </p:txBody>
          </p:sp>
          <p:sp>
            <p:nvSpPr>
              <p:cNvPr id="7175" name="Line 7"/>
              <p:cNvSpPr>
                <a:spLocks noChangeShapeType="1"/>
              </p:cNvSpPr>
              <p:nvPr/>
            </p:nvSpPr>
            <p:spPr bwMode="auto">
              <a:xfrm flipH="1" flipV="1">
                <a:off x="6594" y="9403"/>
                <a:ext cx="512" cy="8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6" name="Line 8"/>
              <p:cNvSpPr>
                <a:spLocks noChangeShapeType="1"/>
              </p:cNvSpPr>
              <p:nvPr/>
            </p:nvSpPr>
            <p:spPr bwMode="auto">
              <a:xfrm flipH="1" flipV="1">
                <a:off x="6116" y="10040"/>
                <a:ext cx="986" cy="1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7" name="AutoShape 9"/>
              <p:cNvSpPr>
                <a:spLocks/>
              </p:cNvSpPr>
              <p:nvPr/>
            </p:nvSpPr>
            <p:spPr bwMode="auto">
              <a:xfrm rot="5400000">
                <a:off x="6042" y="10927"/>
                <a:ext cx="135" cy="442"/>
              </a:xfrm>
              <a:prstGeom prst="rightBrace">
                <a:avLst>
                  <a:gd name="adj1" fmla="val 2728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8" name="Text Box 10"/>
              <p:cNvSpPr txBox="1">
                <a:spLocks noChangeArrowheads="1"/>
              </p:cNvSpPr>
              <p:nvPr/>
            </p:nvSpPr>
            <p:spPr bwMode="auto">
              <a:xfrm>
                <a:off x="4140" y="11607"/>
                <a:ext cx="2458" cy="2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 sz="1000"/>
              </a:p>
            </p:txBody>
          </p:sp>
          <p:sp>
            <p:nvSpPr>
              <p:cNvPr id="7179" name="Text Box 11"/>
              <p:cNvSpPr txBox="1">
                <a:spLocks noChangeArrowheads="1"/>
              </p:cNvSpPr>
              <p:nvPr/>
            </p:nvSpPr>
            <p:spPr bwMode="auto">
              <a:xfrm>
                <a:off x="6116" y="8220"/>
                <a:ext cx="136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A</a:t>
                </a:r>
              </a:p>
            </p:txBody>
          </p:sp>
          <p:sp>
            <p:nvSpPr>
              <p:cNvPr id="7180" name="Text Box 12"/>
              <p:cNvSpPr txBox="1">
                <a:spLocks noChangeArrowheads="1"/>
              </p:cNvSpPr>
              <p:nvPr/>
            </p:nvSpPr>
            <p:spPr bwMode="auto">
              <a:xfrm>
                <a:off x="6124" y="8360"/>
                <a:ext cx="136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C</a:t>
                </a:r>
              </a:p>
            </p:txBody>
          </p:sp>
          <p:sp>
            <p:nvSpPr>
              <p:cNvPr id="7181" name="Text Box 13"/>
              <p:cNvSpPr txBox="1">
                <a:spLocks noChangeArrowheads="1"/>
              </p:cNvSpPr>
              <p:nvPr/>
            </p:nvSpPr>
            <p:spPr bwMode="auto">
              <a:xfrm>
                <a:off x="6124" y="8508"/>
                <a:ext cx="136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C</a:t>
                </a:r>
              </a:p>
            </p:txBody>
          </p:sp>
          <p:sp>
            <p:nvSpPr>
              <p:cNvPr id="7182" name="Text Box 14"/>
              <p:cNvSpPr txBox="1">
                <a:spLocks noChangeArrowheads="1"/>
              </p:cNvSpPr>
              <p:nvPr/>
            </p:nvSpPr>
            <p:spPr bwMode="auto">
              <a:xfrm>
                <a:off x="5866" y="10886"/>
                <a:ext cx="546" cy="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GA     A</a:t>
                </a:r>
              </a:p>
            </p:txBody>
          </p:sp>
          <p:grpSp>
            <p:nvGrpSpPr>
              <p:cNvPr id="7183" name="Group 15"/>
              <p:cNvGrpSpPr>
                <a:grpSpLocks/>
              </p:cNvGrpSpPr>
              <p:nvPr/>
            </p:nvGrpSpPr>
            <p:grpSpPr bwMode="auto">
              <a:xfrm>
                <a:off x="5096" y="7920"/>
                <a:ext cx="2289" cy="3141"/>
                <a:chOff x="5096" y="7920"/>
                <a:chExt cx="2289" cy="3141"/>
              </a:xfrm>
            </p:grpSpPr>
            <p:grpSp>
              <p:nvGrpSpPr>
                <p:cNvPr id="7184" name="Group 16"/>
                <p:cNvGrpSpPr>
                  <a:grpSpLocks/>
                </p:cNvGrpSpPr>
                <p:nvPr/>
              </p:nvGrpSpPr>
              <p:grpSpPr bwMode="auto">
                <a:xfrm>
                  <a:off x="5096" y="7920"/>
                  <a:ext cx="2289" cy="3141"/>
                  <a:chOff x="5096" y="7920"/>
                  <a:chExt cx="2289" cy="3141"/>
                </a:xfrm>
              </p:grpSpPr>
              <p:sp>
                <p:nvSpPr>
                  <p:cNvPr id="7185" name="Oval 17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6317" y="7711"/>
                    <a:ext cx="409" cy="828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 lIns="28800" tIns="0" rIns="0" bIns="0"/>
                  <a:lstStyle/>
                  <a:p>
                    <a:endParaRPr lang="de-DE" sz="900">
                      <a:latin typeface="Courier New" charset="0"/>
                      <a:cs typeface="Courier New" charset="0"/>
                    </a:endParaRPr>
                  </a:p>
                </p:txBody>
              </p:sp>
              <p:grpSp>
                <p:nvGrpSpPr>
                  <p:cNvPr id="718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5096" y="8196"/>
                    <a:ext cx="2289" cy="2865"/>
                    <a:chOff x="5096" y="8196"/>
                    <a:chExt cx="2289" cy="2865"/>
                  </a:xfrm>
                </p:grpSpPr>
                <p:grpSp>
                  <p:nvGrpSpPr>
                    <p:cNvPr id="7187" name="Group 1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096" y="8196"/>
                      <a:ext cx="2289" cy="2671"/>
                      <a:chOff x="3397" y="7177"/>
                      <a:chExt cx="4478" cy="5225"/>
                    </a:xfrm>
                  </p:grpSpPr>
                  <p:grpSp>
                    <p:nvGrpSpPr>
                      <p:cNvPr id="7188" name="Group 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7189" name="Line 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190" name="Line 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7191" name="Group 2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7192" name="Bogen 2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7193" name="Bogen 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7194" name="Line 2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7195" name="Group 2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7196" name="Bogen 2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197" name="Bogen 2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198" name="Line 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199" name="Line 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00" name="Line 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7201" name="Group 3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7202" name="Line 3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3" name="Line 3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4" name="Bogen 3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5" name="Bogen 3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6" name="Line 3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7" name="Line 3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7208" name="Group 4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7209" name="Line 4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0" name="Line 4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1" name="Bogen 4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2" name="Bogen 4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3" name="Line 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4" name="Line 4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7215" name="Line 4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6" name="Line 4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7" name="Line 4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8" name="Line 5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9" name="Line 5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0" name="Line 5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1" name="Line 5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2" name="Line 5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3" name="Bogen 5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4" name="Bogen 5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5" name="Bogen 5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6" name="Bogen 5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7" name="Line 5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8" name="Bogen 6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7229" name="Group 6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7230" name="Line 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1" name="Line 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2" name="Bogen 6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3" name="Bogen 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4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5" name="Line 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6" name="Bogen 6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7" name="Bogen 6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8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9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7240" name="Group 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905" y="10864"/>
                      <a:ext cx="406" cy="197"/>
                      <a:chOff x="8437" y="6637"/>
                      <a:chExt cx="947" cy="459"/>
                    </a:xfrm>
                  </p:grpSpPr>
                  <p:grpSp>
                    <p:nvGrpSpPr>
                      <p:cNvPr id="7241" name="Group 7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68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7242" name="Line 7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3" name="Line 7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4" name="Line 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5" name="Line 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6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7247" name="Group 7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334" y="67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7248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9" name="Line 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0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7251" name="Group 8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7252" name="Bogen 8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7253" name="Bogen 8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7254" name="Group 8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4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7255" name="Line 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6" name="Line 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7" name="Line 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8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9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7260" name="Group 92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5905" y="8316"/>
                    <a:ext cx="388" cy="189"/>
                    <a:chOff x="9337" y="6457"/>
                    <a:chExt cx="947" cy="459"/>
                  </a:xfrm>
                </p:grpSpPr>
                <p:grpSp>
                  <p:nvGrpSpPr>
                    <p:cNvPr id="7261" name="Group 9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65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7262" name="Group 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7263" name="Bogen 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64" name="Bogen 9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7265" name="Line 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66" name="Line 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67" name="Line 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268" name="Group 10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221" y="657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7269" name="Line 1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0" name="Line 1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1" name="Line 1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2" name="Line 1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3" name="Line 10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274" name="Group 10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1001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7275" name="Group 1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7276" name="Bogen 1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77" name="Bogen 10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7278" name="Line 1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9" name="Line 1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80" name="Line 1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sp>
              <p:nvSpPr>
                <p:cNvPr id="7281" name="Line 113"/>
                <p:cNvSpPr>
                  <a:spLocks noChangeShapeType="1"/>
                </p:cNvSpPr>
                <p:nvPr/>
              </p:nvSpPr>
              <p:spPr bwMode="auto">
                <a:xfrm>
                  <a:off x="5634" y="9490"/>
                  <a:ext cx="0" cy="1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2" name="Line 114"/>
                <p:cNvSpPr>
                  <a:spLocks noChangeShapeType="1"/>
                </p:cNvSpPr>
                <p:nvPr/>
              </p:nvSpPr>
              <p:spPr bwMode="auto">
                <a:xfrm>
                  <a:off x="5698" y="9487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3" name="Line 115"/>
                <p:cNvSpPr>
                  <a:spLocks noChangeShapeType="1"/>
                </p:cNvSpPr>
                <p:nvPr/>
              </p:nvSpPr>
              <p:spPr bwMode="auto">
                <a:xfrm>
                  <a:off x="5841" y="9494"/>
                  <a:ext cx="0" cy="16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4" name="Line 116"/>
                <p:cNvSpPr>
                  <a:spLocks noChangeShapeType="1"/>
                </p:cNvSpPr>
                <p:nvPr/>
              </p:nvSpPr>
              <p:spPr bwMode="auto">
                <a:xfrm>
                  <a:off x="6317" y="9299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5" name="Line 117"/>
                <p:cNvSpPr>
                  <a:spLocks noChangeShapeType="1"/>
                </p:cNvSpPr>
                <p:nvPr/>
              </p:nvSpPr>
              <p:spPr bwMode="auto">
                <a:xfrm>
                  <a:off x="6409" y="930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6" name="Line 118"/>
                <p:cNvSpPr>
                  <a:spLocks noChangeShapeType="1"/>
                </p:cNvSpPr>
                <p:nvPr/>
              </p:nvSpPr>
              <p:spPr bwMode="auto">
                <a:xfrm>
                  <a:off x="6858" y="9308"/>
                  <a:ext cx="0" cy="1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7" name="Line 119"/>
                <p:cNvSpPr>
                  <a:spLocks noChangeShapeType="1"/>
                </p:cNvSpPr>
                <p:nvPr/>
              </p:nvSpPr>
              <p:spPr bwMode="auto">
                <a:xfrm>
                  <a:off x="6500" y="9305"/>
                  <a:ext cx="0" cy="1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8" name="Line 120"/>
                <p:cNvSpPr>
                  <a:spLocks noChangeShapeType="1"/>
                </p:cNvSpPr>
                <p:nvPr/>
              </p:nvSpPr>
              <p:spPr bwMode="auto">
                <a:xfrm>
                  <a:off x="6756" y="930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9" name="Line 121"/>
                <p:cNvSpPr>
                  <a:spLocks noChangeShapeType="1"/>
                </p:cNvSpPr>
                <p:nvPr/>
              </p:nvSpPr>
              <p:spPr bwMode="auto">
                <a:xfrm>
                  <a:off x="6593" y="9299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0" name="Line 122"/>
                <p:cNvSpPr>
                  <a:spLocks noChangeShapeType="1"/>
                </p:cNvSpPr>
                <p:nvPr/>
              </p:nvSpPr>
              <p:spPr bwMode="auto">
                <a:xfrm>
                  <a:off x="6016" y="8840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1" name="Line 123"/>
                <p:cNvSpPr>
                  <a:spLocks noChangeShapeType="1"/>
                </p:cNvSpPr>
                <p:nvPr/>
              </p:nvSpPr>
              <p:spPr bwMode="auto">
                <a:xfrm>
                  <a:off x="6016" y="9024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2" name="Line 124"/>
                <p:cNvSpPr>
                  <a:spLocks noChangeShapeType="1"/>
                </p:cNvSpPr>
                <p:nvPr/>
              </p:nvSpPr>
              <p:spPr bwMode="auto">
                <a:xfrm>
                  <a:off x="6025" y="8932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3" name="Line 125"/>
                <p:cNvSpPr>
                  <a:spLocks noChangeShapeType="1"/>
                </p:cNvSpPr>
                <p:nvPr/>
              </p:nvSpPr>
              <p:spPr bwMode="auto">
                <a:xfrm>
                  <a:off x="6025" y="9214"/>
                  <a:ext cx="17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4" name="Line 126"/>
                <p:cNvSpPr>
                  <a:spLocks noChangeShapeType="1"/>
                </p:cNvSpPr>
                <p:nvPr/>
              </p:nvSpPr>
              <p:spPr bwMode="auto">
                <a:xfrm>
                  <a:off x="6016" y="9944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5" name="Line 127"/>
                <p:cNvSpPr>
                  <a:spLocks noChangeShapeType="1"/>
                </p:cNvSpPr>
                <p:nvPr/>
              </p:nvSpPr>
              <p:spPr bwMode="auto">
                <a:xfrm>
                  <a:off x="6017" y="10041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6" name="Line 128"/>
                <p:cNvSpPr>
                  <a:spLocks noChangeShapeType="1"/>
                </p:cNvSpPr>
                <p:nvPr/>
              </p:nvSpPr>
              <p:spPr bwMode="auto">
                <a:xfrm>
                  <a:off x="6016" y="10129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7" name="Line 129"/>
                <p:cNvSpPr>
                  <a:spLocks noChangeShapeType="1"/>
                </p:cNvSpPr>
                <p:nvPr/>
              </p:nvSpPr>
              <p:spPr bwMode="auto">
                <a:xfrm>
                  <a:off x="6016" y="10497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8" name="Line 130"/>
                <p:cNvSpPr>
                  <a:spLocks noChangeShapeType="1"/>
                </p:cNvSpPr>
                <p:nvPr/>
              </p:nvSpPr>
              <p:spPr bwMode="auto">
                <a:xfrm>
                  <a:off x="6016" y="10313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</p:grpSp>
        </p:grpSp>
        <p:sp>
          <p:nvSpPr>
            <p:cNvPr id="7299" name="AutoShape 131"/>
            <p:cNvSpPr>
              <a:spLocks/>
            </p:cNvSpPr>
            <p:nvPr/>
          </p:nvSpPr>
          <p:spPr bwMode="auto">
            <a:xfrm>
              <a:off x="5779" y="8193"/>
              <a:ext cx="136" cy="436"/>
            </a:xfrm>
            <a:prstGeom prst="leftBrace">
              <a:avLst>
                <a:gd name="adj1" fmla="val 2671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300" name="Rectangle 132"/>
          <p:cNvSpPr>
            <a:spLocks noChangeArrowheads="1"/>
          </p:cNvSpPr>
          <p:nvPr/>
        </p:nvSpPr>
        <p:spPr bwMode="auto">
          <a:xfrm>
            <a:off x="3276600" y="304800"/>
            <a:ext cx="159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t- RNA</a:t>
            </a:r>
          </a:p>
        </p:txBody>
      </p:sp>
    </p:spTree>
    <p:extLst>
      <p:ext uri="{BB962C8B-B14F-4D97-AF65-F5344CB8AC3E}">
        <p14:creationId xmlns:p14="http://schemas.microsoft.com/office/powerpoint/2010/main" val="210086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914400" y="1295400"/>
            <a:ext cx="7620000" cy="5562600"/>
            <a:chOff x="1800" y="1260"/>
            <a:chExt cx="8028" cy="4372"/>
          </a:xfrm>
        </p:grpSpPr>
        <p:sp>
          <p:nvSpPr>
            <p:cNvPr id="8195" name="Text Box 3"/>
            <p:cNvSpPr txBox="1">
              <a:spLocks noChangeAspect="1" noChangeArrowheads="1"/>
            </p:cNvSpPr>
            <p:nvPr/>
          </p:nvSpPr>
          <p:spPr bwMode="auto">
            <a:xfrm>
              <a:off x="3991" y="2258"/>
              <a:ext cx="48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500"/>
                <a:t>  </a:t>
              </a:r>
              <a:r>
                <a:rPr lang="de-DE" sz="400"/>
                <a:t>A    C</a:t>
              </a:r>
            </a:p>
          </p:txBody>
        </p:sp>
        <p:grpSp>
          <p:nvGrpSpPr>
            <p:cNvPr id="8196" name="Group 4"/>
            <p:cNvGrpSpPr>
              <a:grpSpLocks/>
            </p:cNvGrpSpPr>
            <p:nvPr/>
          </p:nvGrpSpPr>
          <p:grpSpPr bwMode="auto">
            <a:xfrm>
              <a:off x="1800" y="1260"/>
              <a:ext cx="8028" cy="4372"/>
              <a:chOff x="1800" y="1260"/>
              <a:chExt cx="8028" cy="4372"/>
            </a:xfrm>
          </p:grpSpPr>
          <p:sp>
            <p:nvSpPr>
              <p:cNvPr id="8197" name="Oval 5"/>
              <p:cNvSpPr>
                <a:spLocks noChangeAspect="1" noChangeArrowheads="1"/>
              </p:cNvSpPr>
              <p:nvPr/>
            </p:nvSpPr>
            <p:spPr bwMode="auto">
              <a:xfrm rot="5400000" flipH="1" flipV="1">
                <a:off x="3552" y="4039"/>
                <a:ext cx="585" cy="3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CH" sz="1000">
                    <a:latin typeface="Times New Roman" charset="0"/>
                  </a:rPr>
                  <a:t>Met</a:t>
                </a:r>
                <a:r>
                  <a:rPr lang="de-CH" sz="1000" b="1">
                    <a:latin typeface="Times New Roman" charset="0"/>
                  </a:rPr>
                  <a:t>Met</a:t>
                </a:r>
              </a:p>
            </p:txBody>
          </p:sp>
          <p:grpSp>
            <p:nvGrpSpPr>
              <p:cNvPr id="8198" name="Group 6"/>
              <p:cNvGrpSpPr>
                <a:grpSpLocks noChangeAspect="1"/>
              </p:cNvGrpSpPr>
              <p:nvPr/>
            </p:nvGrpSpPr>
            <p:grpSpPr bwMode="auto">
              <a:xfrm>
                <a:off x="3826" y="3762"/>
                <a:ext cx="120" cy="246"/>
                <a:chOff x="2234" y="5324"/>
                <a:chExt cx="134" cy="274"/>
              </a:xfrm>
            </p:grpSpPr>
            <p:grpSp>
              <p:nvGrpSpPr>
                <p:cNvPr id="8199" name="Group 7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2275" y="5428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8200" name="Group 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8201" name="Bogen 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02" name="Bogen 1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03" name="Line 1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4" name="Line 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5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8206" name="Group 14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2234" y="5324"/>
                  <a:ext cx="134" cy="66"/>
                  <a:chOff x="2137" y="1417"/>
                  <a:chExt cx="1823" cy="900"/>
                </a:xfrm>
              </p:grpSpPr>
              <p:sp>
                <p:nvSpPr>
                  <p:cNvPr id="8207" name="Line 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8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9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0" name="Line 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1" name="Line 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8212" name="Group 20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2275" y="5532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8213" name="Group 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8214" name="Bogen 22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15" name="Bogen 23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16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7" name="Line 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8" name="Line 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8219" name="Group 27"/>
              <p:cNvGrpSpPr>
                <a:grpSpLocks noChangeAspect="1"/>
              </p:cNvGrpSpPr>
              <p:nvPr/>
            </p:nvGrpSpPr>
            <p:grpSpPr bwMode="auto">
              <a:xfrm>
                <a:off x="3820" y="2155"/>
                <a:ext cx="458" cy="363"/>
                <a:chOff x="3863" y="12347"/>
                <a:chExt cx="509" cy="403"/>
              </a:xfrm>
            </p:grpSpPr>
            <p:grpSp>
              <p:nvGrpSpPr>
                <p:cNvPr id="8220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3903" y="12347"/>
                  <a:ext cx="469" cy="266"/>
                  <a:chOff x="2876" y="1872"/>
                  <a:chExt cx="469" cy="266"/>
                </a:xfrm>
              </p:grpSpPr>
              <p:grpSp>
                <p:nvGrpSpPr>
                  <p:cNvPr id="8221" name="Group 29"/>
                  <p:cNvGrpSpPr>
                    <a:grpSpLocks noChangeAspect="1"/>
                  </p:cNvGrpSpPr>
                  <p:nvPr/>
                </p:nvGrpSpPr>
                <p:grpSpPr bwMode="auto">
                  <a:xfrm rot="5400000" flipH="1" flipV="1">
                    <a:off x="3001" y="1928"/>
                    <a:ext cx="221" cy="110"/>
                    <a:chOff x="2137" y="1417"/>
                    <a:chExt cx="1823" cy="900"/>
                  </a:xfrm>
                </p:grpSpPr>
                <p:sp>
                  <p:nvSpPr>
                    <p:cNvPr id="8222" name="Line 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3" name="Line 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4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5" name="Line 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6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27" name="AutoShape 3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2823" y="1976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28800" tIns="0" rIns="0" bIns="10800"/>
                  <a:lstStyle/>
                  <a:p>
                    <a:r>
                      <a:rPr lang="de-DE" sz="400">
                        <a:solidFill>
                          <a:srgbClr val="FFFFFF"/>
                        </a:solidFill>
                      </a:rPr>
                      <a:t>U</a:t>
                    </a:r>
                  </a:p>
                </p:txBody>
              </p:sp>
              <p:grpSp>
                <p:nvGrpSpPr>
                  <p:cNvPr id="8228" name="Group 36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214" y="1959"/>
                    <a:ext cx="153" cy="109"/>
                    <a:chOff x="1057" y="4839"/>
                    <a:chExt cx="1260" cy="901"/>
                  </a:xfrm>
                </p:grpSpPr>
                <p:grpSp>
                  <p:nvGrpSpPr>
                    <p:cNvPr id="8229" name="Group 3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8230" name="Bogen 38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231" name="Bogen 39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8232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33" name="Line 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34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8235" name="Rectangle 43"/>
                <p:cNvSpPr>
                  <a:spLocks noChangeAspect="1" noChangeArrowheads="1"/>
                </p:cNvSpPr>
                <p:nvPr/>
              </p:nvSpPr>
              <p:spPr bwMode="auto">
                <a:xfrm>
                  <a:off x="3863" y="12570"/>
                  <a:ext cx="180" cy="18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8236" name="Group 44"/>
              <p:cNvGrpSpPr>
                <a:grpSpLocks/>
              </p:cNvGrpSpPr>
              <p:nvPr/>
            </p:nvGrpSpPr>
            <p:grpSpPr bwMode="auto">
              <a:xfrm>
                <a:off x="1800" y="1260"/>
                <a:ext cx="8028" cy="4372"/>
                <a:chOff x="1800" y="1260"/>
                <a:chExt cx="8028" cy="4372"/>
              </a:xfrm>
            </p:grpSpPr>
            <p:sp>
              <p:nvSpPr>
                <p:cNvPr id="8237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800" y="5308"/>
                  <a:ext cx="7773" cy="3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sz="1000"/>
                </a:p>
              </p:txBody>
            </p:sp>
            <p:sp>
              <p:nvSpPr>
                <p:cNvPr id="8238" name="Text Box 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9623" y="1862"/>
                  <a:ext cx="205" cy="2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CH" sz="1000">
                      <a:latin typeface="Courier New" charset="0"/>
                      <a:cs typeface="Courier New" charset="0"/>
                    </a:rPr>
                    <a:t>3</a:t>
                  </a:r>
                  <a:r>
                    <a:rPr lang="ja-JP" altLang="de-CH" sz="1000">
                      <a:latin typeface="Courier New" charset="0"/>
                      <a:cs typeface="Courier New" charset="0"/>
                    </a:rPr>
                    <a:t>’</a:t>
                  </a:r>
                  <a:endParaRPr lang="de-CH" sz="1000">
                    <a:latin typeface="Courier New" charset="0"/>
                    <a:cs typeface="Courier New" charset="0"/>
                  </a:endParaRPr>
                </a:p>
              </p:txBody>
            </p:sp>
            <p:sp>
              <p:nvSpPr>
                <p:cNvPr id="8239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802" y="1605"/>
                  <a:ext cx="971" cy="32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it-IT" sz="1400">
                      <a:latin typeface="Courier New" charset="0"/>
                      <a:cs typeface="Courier New" charset="0"/>
                    </a:rPr>
                    <a:t>m-RNA</a:t>
                  </a:r>
                </a:p>
              </p:txBody>
            </p:sp>
            <p:sp>
              <p:nvSpPr>
                <p:cNvPr id="8240" name="Text Box 4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45" y="3100"/>
                  <a:ext cx="1260" cy="64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it-IT" sz="1400">
                      <a:latin typeface="Courier New" charset="0"/>
                      <a:cs typeface="Courier New" charset="0"/>
                    </a:rPr>
                    <a:t>Starter </a:t>
                  </a:r>
                </a:p>
                <a:p>
                  <a:r>
                    <a:rPr lang="it-IT" sz="1400">
                      <a:latin typeface="Courier New" charset="0"/>
                      <a:cs typeface="Courier New" charset="0"/>
                    </a:rPr>
                    <a:t>t-RNA</a:t>
                  </a:r>
                  <a:endParaRPr lang="de-CH" sz="1400">
                    <a:latin typeface="Courier New" charset="0"/>
                    <a:cs typeface="Courier New" charset="0"/>
                  </a:endParaRPr>
                </a:p>
              </p:txBody>
            </p:sp>
            <p:sp>
              <p:nvSpPr>
                <p:cNvPr id="8241" name="Text Box 4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127" y="1841"/>
                  <a:ext cx="205" cy="2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CH" sz="1000">
                      <a:latin typeface="Courier New" charset="0"/>
                      <a:cs typeface="Courier New" charset="0"/>
                    </a:rPr>
                    <a:t>5</a:t>
                  </a:r>
                  <a:r>
                    <a:rPr lang="ja-JP" altLang="de-CH" sz="1000">
                      <a:latin typeface="Courier New" charset="0"/>
                      <a:cs typeface="Courier New" charset="0"/>
                    </a:rPr>
                    <a:t>’</a:t>
                  </a:r>
                  <a:endParaRPr lang="de-CH" sz="1000">
                    <a:latin typeface="Courier New" charset="0"/>
                    <a:cs typeface="Courier New" charset="0"/>
                  </a:endParaRPr>
                </a:p>
              </p:txBody>
            </p:sp>
            <p:grpSp>
              <p:nvGrpSpPr>
                <p:cNvPr id="8242" name="Group 50"/>
                <p:cNvGrpSpPr>
                  <a:grpSpLocks noChangeAspect="1"/>
                </p:cNvGrpSpPr>
                <p:nvPr/>
              </p:nvGrpSpPr>
              <p:grpSpPr bwMode="auto">
                <a:xfrm rot="-2245105">
                  <a:off x="4973" y="3038"/>
                  <a:ext cx="2591" cy="1945"/>
                  <a:chOff x="2317" y="5374"/>
                  <a:chExt cx="2880" cy="2163"/>
                </a:xfrm>
              </p:grpSpPr>
              <p:sp>
                <p:nvSpPr>
                  <p:cNvPr id="8243" name="Oval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7" y="5377"/>
                    <a:ext cx="2880" cy="21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r>
                      <a:rPr lang="it-IT" sz="700">
                        <a:latin typeface="Courier New" charset="0"/>
                        <a:cs typeface="Courier New" charset="0"/>
                      </a:rPr>
                      <a:t>                        </a:t>
                    </a:r>
                  </a:p>
                  <a:p>
                    <a:r>
                      <a:rPr lang="it-IT" sz="700">
                        <a:latin typeface="Courier New" charset="0"/>
                        <a:cs typeface="Courier New" charset="0"/>
                      </a:rPr>
                      <a:t>              </a:t>
                    </a:r>
                    <a:endParaRPr lang="it-IT" sz="400">
                      <a:cs typeface="Courier New" charset="0"/>
                    </a:endParaRP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1000">
                      <a:latin typeface="Courier New" charset="0"/>
                      <a:cs typeface="Courier New" charset="0"/>
                    </a:endParaRPr>
                  </a:p>
                </p:txBody>
              </p:sp>
              <p:sp>
                <p:nvSpPr>
                  <p:cNvPr id="8244" name="Line 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182" y="5468"/>
                    <a:ext cx="1" cy="17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5" name="Line 5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741" y="5374"/>
                    <a:ext cx="1" cy="18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6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66" y="5460"/>
                    <a:ext cx="1" cy="171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7" name="Bogen 55"/>
                  <p:cNvSpPr>
                    <a:spLocks noChangeAspect="1"/>
                  </p:cNvSpPr>
                  <p:nvPr/>
                </p:nvSpPr>
                <p:spPr bwMode="auto">
                  <a:xfrm>
                    <a:off x="3181" y="7103"/>
                    <a:ext cx="561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8" name="Bogen 56"/>
                  <p:cNvSpPr>
                    <a:spLocks noChangeAspect="1"/>
                  </p:cNvSpPr>
                  <p:nvPr/>
                </p:nvSpPr>
                <p:spPr bwMode="auto">
                  <a:xfrm>
                    <a:off x="3741" y="7115"/>
                    <a:ext cx="526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249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055" y="1260"/>
                  <a:ext cx="2630" cy="71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/>
                <a:lstStyle/>
                <a:p>
                  <a:r>
                    <a:rPr lang="de-DE" sz="1400"/>
                    <a:t>Small subunit </a:t>
                  </a:r>
                </a:p>
              </p:txBody>
            </p:sp>
            <p:sp>
              <p:nvSpPr>
                <p:cNvPr id="8250" name="Line 5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649" y="2431"/>
                  <a:ext cx="945" cy="7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8251" name="Group 59"/>
                <p:cNvGrpSpPr>
                  <a:grpSpLocks noChangeAspect="1"/>
                </p:cNvGrpSpPr>
                <p:nvPr/>
              </p:nvGrpSpPr>
              <p:grpSpPr bwMode="auto">
                <a:xfrm rot="12134764">
                  <a:off x="7888" y="2717"/>
                  <a:ext cx="1514" cy="2079"/>
                  <a:chOff x="3757" y="5917"/>
                  <a:chExt cx="4478" cy="6144"/>
                </a:xfrm>
              </p:grpSpPr>
              <p:sp>
                <p:nvSpPr>
                  <p:cNvPr id="8252" name="Oval 60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6147" y="5507"/>
                    <a:ext cx="800" cy="162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 tIns="0" bIns="0"/>
                  <a:lstStyle/>
                  <a:p>
                    <a:endParaRPr lang="de-DE" sz="1600" b="1">
                      <a:latin typeface="Arial" charset="0"/>
                    </a:endParaRPr>
                  </a:p>
                </p:txBody>
              </p:sp>
              <p:grpSp>
                <p:nvGrpSpPr>
                  <p:cNvPr id="8253" name="Group 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57" y="6457"/>
                    <a:ext cx="4478" cy="5604"/>
                    <a:chOff x="3577" y="6457"/>
                    <a:chExt cx="4478" cy="5604"/>
                  </a:xfrm>
                </p:grpSpPr>
                <p:grpSp>
                  <p:nvGrpSpPr>
                    <p:cNvPr id="8254" name="Group 6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577" y="6457"/>
                      <a:ext cx="4478" cy="5225"/>
                      <a:chOff x="3397" y="7177"/>
                      <a:chExt cx="4478" cy="5225"/>
                    </a:xfrm>
                  </p:grpSpPr>
                  <p:grpSp>
                    <p:nvGrpSpPr>
                      <p:cNvPr id="8255" name="Group 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8256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257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258" name="Group 6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8259" name="Bogen 6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260" name="Bogen 6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261" name="Line 6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8262" name="Group 7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8263" name="Bogen 7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4" name="Bogen 7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5" name="Line 7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6" name="Line 7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7" name="Line 7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8268" name="Group 7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8269" name="Line 7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0" name="Line 7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1" name="Bogen 7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2" name="Bogen 80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3" name="Line 8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4" name="Line 8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8275" name="Group 8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8276" name="Line 8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7" name="Line 8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8" name="Bogen 8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9" name="Bogen 8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80" name="Line 8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81" name="Line 8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8282" name="Line 9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3" name="Line 9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4" name="Line 9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5" name="Line 9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6" name="Line 9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7" name="Line 9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8" name="Line 9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9" name="Line 9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0" name="Bogen 9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1" name="Bogen 9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2" name="Bogen 10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3" name="Bogen 10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4" name="Line 10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5" name="Bogen 103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8296" name="Group 1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8297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298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299" name="Bogen 1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0" name="Bogen 1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1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2" name="Line 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3" name="Bogen 11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4" name="Bogen 11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5" name="Line 1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6" name="Line 1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307" name="Group 11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60" y="11675"/>
                      <a:ext cx="794" cy="386"/>
                      <a:chOff x="8437" y="6637"/>
                      <a:chExt cx="947" cy="459"/>
                    </a:xfrm>
                  </p:grpSpPr>
                  <p:grpSp>
                    <p:nvGrpSpPr>
                      <p:cNvPr id="8308" name="Group 11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68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8309" name="Line 1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0" name="Line 1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1" name="Line 1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2" name="Line 1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3" name="Line 1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314" name="Group 1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334" y="67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8315" name="Line 1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6" name="Line 1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7" name="Line 1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318" name="Group 12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319" name="Bogen 12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20" name="Bogen 12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8321" name="Group 1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4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8322" name="Line 1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3" name="Line 1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4" name="Line 1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5" name="Line 13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6" name="Line 1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8327" name="Group 135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5902" y="6652"/>
                    <a:ext cx="760" cy="369"/>
                    <a:chOff x="9337" y="6457"/>
                    <a:chExt cx="947" cy="459"/>
                  </a:xfrm>
                </p:grpSpPr>
                <p:grpSp>
                  <p:nvGrpSpPr>
                    <p:cNvPr id="8328" name="Group 13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65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8329" name="Group 13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330" name="Bogen 1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31" name="Bogen 13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332" name="Line 1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3" name="Line 1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4" name="Line 1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335" name="Group 14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221" y="657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8336" name="Line 1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7" name="Line 1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8" name="Line 1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9" name="Line 14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40" name="Line 14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341" name="Group 14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1001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8342" name="Group 15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343" name="Bogen 15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44" name="Bogen 15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345" name="Line 1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46" name="Line 1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47" name="Line 1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8348" name="Group 156"/>
                <p:cNvGrpSpPr>
                  <a:grpSpLocks noChangeAspect="1"/>
                </p:cNvGrpSpPr>
                <p:nvPr/>
              </p:nvGrpSpPr>
              <p:grpSpPr bwMode="auto">
                <a:xfrm flipH="1" flipV="1">
                  <a:off x="3253" y="2350"/>
                  <a:ext cx="1454" cy="1696"/>
                  <a:chOff x="3397" y="7177"/>
                  <a:chExt cx="4478" cy="5225"/>
                </a:xfrm>
              </p:grpSpPr>
              <p:grpSp>
                <p:nvGrpSpPr>
                  <p:cNvPr id="8349" name="Group 1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97" y="7177"/>
                    <a:ext cx="4478" cy="3960"/>
                    <a:chOff x="1777" y="697"/>
                    <a:chExt cx="4478" cy="3960"/>
                  </a:xfrm>
                </p:grpSpPr>
                <p:sp>
                  <p:nvSpPr>
                    <p:cNvPr id="8350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37" y="4117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51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4110" y="4253"/>
                      <a:ext cx="7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8352" name="Group 1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77" y="69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8353" name="Bogen 161"/>
                      <p:cNvSpPr>
                        <a:spLocks noChangeAspect="1"/>
                      </p:cNvSpPr>
                      <p:nvPr/>
                    </p:nvSpPr>
                    <p:spPr bwMode="auto">
                      <a:xfrm rot="-5400000">
                        <a:off x="3937" y="321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54" name="Bogen 16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3397" y="303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55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117" y="3927"/>
                        <a:ext cx="147" cy="1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356" name="Group 16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8357" name="Bogen 1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97" y="35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58" name="Bogen 16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7" y="26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59" name="Line 1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60" name="Line 1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5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61" name="Line 1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362" name="Group 17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2857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8363" name="Line 17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4" name="Line 17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5" name="Bogen 1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6" name="Bogen 1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7" name="Line 17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8" name="Line 17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8369" name="Group 17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0800000">
                          <a:off x="4635" y="2490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8370" name="Line 17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1" name="Line 17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2" name="Bogen 18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3" name="Bogen 18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4" name="Line 18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5" name="Line 18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8376" name="Line 1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77" name="Line 1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78" name="Line 1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79" name="Line 1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85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0" name="Line 1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67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1" name="Line 1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3757"/>
                          <a:ext cx="0" cy="7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2" name="Line 1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375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3" name="Line 1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21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4" name="Bogen 19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5" y="3396"/>
                          <a:ext cx="203" cy="180"/>
                        </a:xfrm>
                        <a:custGeom>
                          <a:avLst/>
                          <a:gdLst>
                            <a:gd name="G0" fmla="+- 2753 0 0"/>
                            <a:gd name="G1" fmla="+- 21600 0 0"/>
                            <a:gd name="G2" fmla="+- 21600 0 0"/>
                            <a:gd name="T0" fmla="*/ 0 w 24353"/>
                            <a:gd name="T1" fmla="*/ 176 h 21600"/>
                            <a:gd name="T2" fmla="*/ 24353 w 24353"/>
                            <a:gd name="T3" fmla="*/ 21600 h 21600"/>
                            <a:gd name="T4" fmla="*/ 2753 w 2435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4353" h="21600" fill="none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</a:path>
                            <a:path w="24353" h="21600" stroke="0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  <a:lnTo>
                                <a:pt x="275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5" name="Bogen 19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45" y="3578"/>
                          <a:ext cx="242" cy="358"/>
                        </a:xfrm>
                        <a:custGeom>
                          <a:avLst/>
                          <a:gdLst>
                            <a:gd name="G0" fmla="+- 21600 0 0"/>
                            <a:gd name="G1" fmla="+- 21311 0 0"/>
                            <a:gd name="G2" fmla="+- 21600 0 0"/>
                            <a:gd name="T0" fmla="*/ 29136 w 29136"/>
                            <a:gd name="T1" fmla="*/ 41554 h 42911"/>
                            <a:gd name="T2" fmla="*/ 18081 w 29136"/>
                            <a:gd name="T3" fmla="*/ 0 h 42911"/>
                            <a:gd name="T4" fmla="*/ 21600 w 29136"/>
                            <a:gd name="T5" fmla="*/ 21311 h 429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136" h="42911" fill="none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</a:path>
                            <a:path w="29136" h="42911" stroke="0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  <a:lnTo>
                                <a:pt x="21600" y="21311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6" name="Bogen 19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9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7" name="Bogen 1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4118" y="4080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8" name="Line 1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7" y="339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9" name="Bogen 19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79" y="3397"/>
                          <a:ext cx="382" cy="680"/>
                        </a:xfrm>
                        <a:custGeom>
                          <a:avLst/>
                          <a:gdLst>
                            <a:gd name="G0" fmla="+- 21600 0 0"/>
                            <a:gd name="G1" fmla="+- 21003 0 0"/>
                            <a:gd name="G2" fmla="+- 21600 0 0"/>
                            <a:gd name="T0" fmla="*/ 25127 w 25127"/>
                            <a:gd name="T1" fmla="*/ 42313 h 42603"/>
                            <a:gd name="T2" fmla="*/ 16557 w 25127"/>
                            <a:gd name="T3" fmla="*/ 0 h 42603"/>
                            <a:gd name="T4" fmla="*/ 21600 w 25127"/>
                            <a:gd name="T5" fmla="*/ 21003 h 426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5127" h="42603" fill="none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</a:path>
                            <a:path w="25127" h="42603" stroke="0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  <a:lnTo>
                                <a:pt x="21600" y="21003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8390" name="Group 19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38" y="10955"/>
                    <a:ext cx="1084" cy="1447"/>
                    <a:chOff x="4838" y="10955"/>
                    <a:chExt cx="1084" cy="1447"/>
                  </a:xfrm>
                </p:grpSpPr>
                <p:sp>
                  <p:nvSpPr>
                    <p:cNvPr id="8391" name="Line 19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816" y="11333"/>
                      <a:ext cx="75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2" name="Line 20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671" y="11301"/>
                      <a:ext cx="6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3" name="Bogen 201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4725" y="11746"/>
                      <a:ext cx="769" cy="544"/>
                    </a:xfrm>
                    <a:custGeom>
                      <a:avLst/>
                      <a:gdLst>
                        <a:gd name="G0" fmla="+- 16140 0 0"/>
                        <a:gd name="G1" fmla="+- 21600 0 0"/>
                        <a:gd name="G2" fmla="+- 21600 0 0"/>
                        <a:gd name="T0" fmla="*/ 0 w 30767"/>
                        <a:gd name="T1" fmla="*/ 7245 h 21600"/>
                        <a:gd name="T2" fmla="*/ 30767 w 30767"/>
                        <a:gd name="T3" fmla="*/ 5707 h 21600"/>
                        <a:gd name="T4" fmla="*/ 16140 w 30767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767" h="21600" fill="none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</a:path>
                        <a:path w="30767" h="21600" stroke="0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  <a:lnTo>
                            <a:pt x="1614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4" name="Bogen 202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4950" y="11794"/>
                      <a:ext cx="495" cy="360"/>
                    </a:xfrm>
                    <a:custGeom>
                      <a:avLst/>
                      <a:gdLst>
                        <a:gd name="G0" fmla="+- 11007 0 0"/>
                        <a:gd name="G1" fmla="+- 0 0 0"/>
                        <a:gd name="G2" fmla="+- 21600 0 0"/>
                        <a:gd name="T0" fmla="*/ 29707 w 29707"/>
                        <a:gd name="T1" fmla="*/ 10811 h 21600"/>
                        <a:gd name="T2" fmla="*/ 0 w 29707"/>
                        <a:gd name="T3" fmla="*/ 18585 h 21600"/>
                        <a:gd name="T4" fmla="*/ 11007 w 2970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707" h="21600" fill="none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</a:path>
                        <a:path w="29707" h="21600" stroke="0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  <a:lnTo>
                            <a:pt x="11007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5" name="Line 20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171" y="11338"/>
                      <a:ext cx="76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6" name="Line 20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406" y="11286"/>
                      <a:ext cx="6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7" name="Bogen 205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5305" y="11787"/>
                      <a:ext cx="491" cy="360"/>
                    </a:xfrm>
                    <a:custGeom>
                      <a:avLst/>
                      <a:gdLst>
                        <a:gd name="G0" fmla="+- 10547 0 0"/>
                        <a:gd name="G1" fmla="+- 21600 0 0"/>
                        <a:gd name="G2" fmla="+- 21600 0 0"/>
                        <a:gd name="T0" fmla="*/ 0 w 29459"/>
                        <a:gd name="T1" fmla="*/ 2750 h 21600"/>
                        <a:gd name="T2" fmla="*/ 29459 w 29459"/>
                        <a:gd name="T3" fmla="*/ 11164 h 21600"/>
                        <a:gd name="T4" fmla="*/ 10547 w 2945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459" h="21600" fill="none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</a:path>
                        <a:path w="29459" h="21600" stroke="0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  <a:lnTo>
                            <a:pt x="10547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8" name="Bogen 206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5262" y="11734"/>
                      <a:ext cx="776" cy="544"/>
                    </a:xfrm>
                    <a:custGeom>
                      <a:avLst/>
                      <a:gdLst>
                        <a:gd name="G0" fmla="+- 16291 0 0"/>
                        <a:gd name="G1" fmla="+- 0 0 0"/>
                        <a:gd name="G2" fmla="+- 21600 0 0"/>
                        <a:gd name="T0" fmla="*/ 31045 w 31045"/>
                        <a:gd name="T1" fmla="*/ 15776 h 21600"/>
                        <a:gd name="T2" fmla="*/ 0 w 31045"/>
                        <a:gd name="T3" fmla="*/ 14183 h 21600"/>
                        <a:gd name="T4" fmla="*/ 16291 w 31045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1045" h="21600" fill="none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</a:path>
                        <a:path w="31045" h="21600" stroke="0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  <a:lnTo>
                            <a:pt x="1629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9" name="Line 2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70" y="12215"/>
                      <a:ext cx="61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400" name="Line 20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970" y="12393"/>
                      <a:ext cx="808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8401" name="Group 209"/>
                <p:cNvGrpSpPr>
                  <a:grpSpLocks/>
                </p:cNvGrpSpPr>
                <p:nvPr/>
              </p:nvGrpSpPr>
              <p:grpSpPr bwMode="auto">
                <a:xfrm>
                  <a:off x="2382" y="1904"/>
                  <a:ext cx="7134" cy="274"/>
                  <a:chOff x="2382" y="1904"/>
                  <a:chExt cx="7134" cy="274"/>
                </a:xfrm>
              </p:grpSpPr>
              <p:sp>
                <p:nvSpPr>
                  <p:cNvPr id="8402" name="Text Box 21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339" y="1990"/>
                    <a:ext cx="431" cy="16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de-DE" sz="400"/>
                      <a:t>GGC </a:t>
                    </a:r>
                    <a:endParaRPr lang="de-DE" sz="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8403" name="Group 211"/>
                  <p:cNvGrpSpPr>
                    <a:grpSpLocks/>
                  </p:cNvGrpSpPr>
                  <p:nvPr/>
                </p:nvGrpSpPr>
                <p:grpSpPr bwMode="auto">
                  <a:xfrm>
                    <a:off x="2382" y="1904"/>
                    <a:ext cx="7134" cy="274"/>
                    <a:chOff x="2382" y="1904"/>
                    <a:chExt cx="7134" cy="274"/>
                  </a:xfrm>
                </p:grpSpPr>
                <p:sp>
                  <p:nvSpPr>
                    <p:cNvPr id="8404" name="Text Box 212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9354" y="1999"/>
                      <a:ext cx="162" cy="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G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405" name="Text Box 21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915" y="1990"/>
                      <a:ext cx="1260" cy="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en-GB" sz="400"/>
                        <a:t>CGACCC     A     A</a:t>
                      </a:r>
                      <a:r>
                        <a:rPr lang="en-GB" sz="500"/>
                        <a:t> </a:t>
                      </a:r>
                      <a:endParaRPr lang="en-GB" sz="50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8406" name="Group 21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610" y="2005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8407" name="Group 2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08" name="Bogen 21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09" name="Bogen 2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10" name="Line 2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1" name="Line 2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2" name="Line 2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13" name="Group 221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425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14" name="Line 2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5" name="Line 2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6" name="Line 2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17" name="Group 22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18" name="Bogen 22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19" name="Bogen 2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420" name="Group 22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269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21" name="Line 2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22" name="Line 2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23" name="Line 2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24" name="Group 23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25" name="Bogen 2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26" name="Bogen 23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427" name="Group 23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920" y="2004"/>
                      <a:ext cx="138" cy="98"/>
                      <a:chOff x="1057" y="4839"/>
                      <a:chExt cx="1260" cy="901"/>
                    </a:xfrm>
                  </p:grpSpPr>
                  <p:grpSp>
                    <p:nvGrpSpPr>
                      <p:cNvPr id="8428" name="Group 2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29" name="Bogen 2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30" name="Bogen 2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31" name="Line 2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2" name="Line 2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3" name="Line 2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34" name="Group 24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047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35" name="Line 2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6" name="Line 2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7" name="Line 2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38" name="Group 24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39" name="Bogen 2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40" name="Bogen 2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441" name="Group 24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203" y="202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8442" name="Line 2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3" name="Line 2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4" name="Line 2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5" name="Line 2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6" name="Line 2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47" name="Group 25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698" y="2004"/>
                      <a:ext cx="138" cy="98"/>
                      <a:chOff x="1057" y="4839"/>
                      <a:chExt cx="1260" cy="901"/>
                    </a:xfrm>
                  </p:grpSpPr>
                  <p:grpSp>
                    <p:nvGrpSpPr>
                      <p:cNvPr id="8448" name="Group 2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49" name="Bogen 25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50" name="Bogen 25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51" name="Line 2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52" name="Line 26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53" name="Line 2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54" name="Group 26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542" y="2002"/>
                      <a:ext cx="138" cy="98"/>
                      <a:chOff x="1057" y="4839"/>
                      <a:chExt cx="1260" cy="901"/>
                    </a:xfrm>
                  </p:grpSpPr>
                  <p:grpSp>
                    <p:nvGrpSpPr>
                      <p:cNvPr id="8455" name="Group 2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56" name="Bogen 26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57" name="Bogen 2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58" name="Line 2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59" name="Line 2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60" name="Line 2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61" name="Group 26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387" y="2004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8462" name="Group 27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63" name="Bogen 27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64" name="Bogen 27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65" name="Line 2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66" name="Line 2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67" name="Line 2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68" name="Group 27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987" y="202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8469" name="Line 2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0" name="Line 2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1" name="Line 2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2" name="Line 2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3" name="Line 2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74" name="Group 2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830" y="202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8475" name="Line 2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6" name="Line 2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7" name="Line 2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8" name="Line 2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9" name="Line 2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80" name="Group 28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9300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81" name="Line 2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82" name="Line 2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83" name="Line 2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84" name="Group 29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85" name="Bogen 29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86" name="Bogen 29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8487" name="AutoShape 29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7739" y="1983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8488" name="AutoShape 29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9142" y="1992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grpSp>
                  <p:nvGrpSpPr>
                    <p:cNvPr id="8489" name="Group 2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2" y="1904"/>
                      <a:ext cx="7120" cy="274"/>
                      <a:chOff x="2382" y="1904"/>
                      <a:chExt cx="7120" cy="274"/>
                    </a:xfrm>
                  </p:grpSpPr>
                  <p:sp>
                    <p:nvSpPr>
                      <p:cNvPr id="8490" name="Text Box 298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717" y="1984"/>
                        <a:ext cx="179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400"/>
                          <a:t>C </a:t>
                        </a:r>
                        <a:endParaRPr lang="it-IT" sz="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491" name="Text Box 299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019" y="1990"/>
                        <a:ext cx="161" cy="16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400"/>
                          <a:t>G </a:t>
                        </a:r>
                        <a:endParaRPr lang="it-IT" sz="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492" name="Text Box 300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436" y="1989"/>
                        <a:ext cx="886" cy="16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400"/>
                          <a:t>ACGGAA </a:t>
                        </a:r>
                        <a:endParaRPr lang="it-IT" sz="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493" name="Rectangle 30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5195" y="1907"/>
                        <a:ext cx="4307" cy="78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94" name="Group 30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390" y="2029"/>
                        <a:ext cx="190" cy="99"/>
                        <a:chOff x="2137" y="1417"/>
                        <a:chExt cx="1823" cy="900"/>
                      </a:xfrm>
                    </p:grpSpPr>
                    <p:sp>
                      <p:nvSpPr>
                        <p:cNvPr id="8495" name="Line 3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6" name="Line 3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7" name="Line 3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8" name="Line 3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9" name="Line 3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00" name="Group 3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575" y="2004"/>
                        <a:ext cx="138" cy="99"/>
                        <a:chOff x="1057" y="4839"/>
                        <a:chExt cx="1260" cy="901"/>
                      </a:xfrm>
                    </p:grpSpPr>
                    <p:grpSp>
                      <p:nvGrpSpPr>
                        <p:cNvPr id="8501" name="Group 3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8502" name="Bogen 31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03" name="Bogen 31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8504" name="Line 3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05" name="Line 3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06" name="Line 3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07" name="Group 3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704" y="2031"/>
                        <a:ext cx="188" cy="97"/>
                        <a:chOff x="3849" y="1059"/>
                        <a:chExt cx="1721" cy="900"/>
                      </a:xfrm>
                    </p:grpSpPr>
                    <p:sp>
                      <p:nvSpPr>
                        <p:cNvPr id="8508" name="Line 3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09" name="Line 3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10" name="Line 3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511" name="Group 31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512" name="Bogen 32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13" name="Bogen 3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8514" name="Group 3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860" y="2031"/>
                        <a:ext cx="188" cy="97"/>
                        <a:chOff x="3849" y="1059"/>
                        <a:chExt cx="1721" cy="900"/>
                      </a:xfrm>
                    </p:grpSpPr>
                    <p:sp>
                      <p:nvSpPr>
                        <p:cNvPr id="8515" name="Line 3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16" name="Line 3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17" name="Line 3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518" name="Group 32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519" name="Bogen 32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20" name="Bogen 32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8521" name="Group 3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173" y="2029"/>
                        <a:ext cx="190" cy="99"/>
                        <a:chOff x="2137" y="1417"/>
                        <a:chExt cx="1823" cy="900"/>
                      </a:xfrm>
                    </p:grpSpPr>
                    <p:sp>
                      <p:nvSpPr>
                        <p:cNvPr id="8522" name="Line 3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3" name="Line 3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4" name="Line 3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5" name="Line 33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6" name="Line 3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27" name="Group 3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016" y="2030"/>
                        <a:ext cx="190" cy="98"/>
                        <a:chOff x="2137" y="1417"/>
                        <a:chExt cx="1823" cy="900"/>
                      </a:xfrm>
                    </p:grpSpPr>
                    <p:sp>
                      <p:nvSpPr>
                        <p:cNvPr id="8528" name="Line 3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9" name="Line 3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0" name="Line 3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1" name="Line 3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2" name="Line 3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33" name="Group 3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671" y="2005"/>
                        <a:ext cx="138" cy="99"/>
                        <a:chOff x="1057" y="4839"/>
                        <a:chExt cx="1260" cy="901"/>
                      </a:xfrm>
                    </p:grpSpPr>
                    <p:grpSp>
                      <p:nvGrpSpPr>
                        <p:cNvPr id="8534" name="Group 34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8535" name="Bogen 34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36" name="Bogen 34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8537" name="Line 3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8" name="Line 3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9" name="Line 3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40" name="Group 3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956" y="2031"/>
                        <a:ext cx="188" cy="98"/>
                        <a:chOff x="3849" y="1059"/>
                        <a:chExt cx="1721" cy="900"/>
                      </a:xfrm>
                    </p:grpSpPr>
                    <p:sp>
                      <p:nvSpPr>
                        <p:cNvPr id="8541" name="Line 3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42" name="Line 3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43" name="Line 3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544" name="Group 35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545" name="Bogen 35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46" name="Bogen 35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8547" name="AutoShape 3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5226" y="1989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8548" name="AutoShape 3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318" y="1992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8549" name="AutoShape 3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475" y="1992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8550" name="AutoShape 3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7113" y="1988"/>
                        <a:ext cx="199" cy="101"/>
                      </a:xfrm>
                      <a:prstGeom prst="chevron">
                        <a:avLst>
                          <a:gd name="adj" fmla="val 49257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grpSp>
                    <p:nvGrpSpPr>
                      <p:cNvPr id="8551" name="Group 3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82" y="1904"/>
                        <a:ext cx="2879" cy="274"/>
                        <a:chOff x="2382" y="1904"/>
                        <a:chExt cx="2879" cy="274"/>
                      </a:xfrm>
                    </p:grpSpPr>
                    <p:grpSp>
                      <p:nvGrpSpPr>
                        <p:cNvPr id="8552" name="Group 36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82" y="1904"/>
                          <a:ext cx="2879" cy="274"/>
                          <a:chOff x="2382" y="1904"/>
                          <a:chExt cx="2879" cy="274"/>
                        </a:xfrm>
                      </p:grpSpPr>
                      <p:sp>
                        <p:nvSpPr>
                          <p:cNvPr id="8553" name="Text Box 361"/>
                          <p:cNvSpPr txBox="1"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7" y="1990"/>
                            <a:ext cx="2800" cy="161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/>
                          <a:lstStyle/>
                          <a:p>
                            <a:r>
                              <a:rPr lang="it-IT" sz="400"/>
                              <a:t> AACCCA     GCAAGACCCAA  </a:t>
                            </a:r>
                            <a:endParaRPr lang="it-IT" sz="4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8554" name="Group 36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3826" y="1904"/>
                            <a:ext cx="1435" cy="274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8555" name="Group 36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8556" name="Rectangle 364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8557" name="Group 36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58" name="Group 36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59" name="Bogen 36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60" name="Bogen 36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61" name="Line 36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2" name="Line 37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3" name="Line 37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64" name="Group 37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8565" name="Line 37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6" name="Line 37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7" name="Line 3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8568" name="Group 37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8569" name="Bogen 37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70" name="Bogen 37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8571" name="Group 379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572" name="Line 38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3" name="Line 38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4" name="Line 38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5" name="Line 38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6" name="Line 38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77" name="Group 38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78" name="Group 38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79" name="Bogen 38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80" name="Bogen 38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81" name="Line 38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82" name="Line 39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83" name="Line 39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84" name="Group 39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85" name="Group 393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86" name="Bogen 39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87" name="Bogen 39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88" name="Line 39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89" name="Line 39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90" name="Line 39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91" name="Group 399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92" name="Group 400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93" name="Bogen 40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94" name="Bogen 40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95" name="Line 40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96" name="Line 40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97" name="Line 40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98" name="Group 40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599" name="Line 40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0" name="Line 40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1" name="Line 40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2" name="Line 41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3" name="Line 41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04" name="Group 41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05" name="Line 41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6" name="Line 41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7" name="Line 41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8" name="Line 41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9" name="Line 41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8610" name="Group 418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8611" name="Line 41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2" name="Line 42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3" name="Line 4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4" name="Line 4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5" name="Line 42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8616" name="Group 42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flipH="1">
                            <a:off x="2382" y="1904"/>
                            <a:ext cx="1435" cy="274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8617" name="Group 425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8618" name="Rectangle 426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8619" name="Group 42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20" name="Group 42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21" name="Bogen 42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22" name="Bogen 43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23" name="Line 43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4" name="Line 43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5" name="Line 43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26" name="Group 43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8627" name="Line 43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8" name="Line 43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9" name="Line 43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8630" name="Group 43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8631" name="Bogen 43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32" name="Bogen 44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8633" name="Group 44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34" name="Line 44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5" name="Line 44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6" name="Line 44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7" name="Line 44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8" name="Line 44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39" name="Group 44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40" name="Group 44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41" name="Bogen 44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42" name="Bogen 45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43" name="Line 45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44" name="Line 45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45" name="Line 45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46" name="Group 45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47" name="Group 455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48" name="Bogen 456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49" name="Bogen 45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50" name="Line 45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1" name="Line 45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2" name="Line 4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53" name="Group 46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54" name="Group 462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55" name="Bogen 46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56" name="Bogen 46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57" name="Line 46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8" name="Line 46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9" name="Line 46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60" name="Group 46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61" name="Line 46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2" name="Line 47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3" name="Line 47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4" name="Line 47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5" name="Line 47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66" name="Group 47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67" name="Line 4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8" name="Line 47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9" name="Line 47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70" name="Line 47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71" name="Line 47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8672" name="Group 48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8673" name="Line 48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4" name="Line 48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5" name="Line 48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6" name="Line 48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7" name="Line 48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8678" name="AutoShape 48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16200000" flipV="1">
                          <a:off x="3977" y="1990"/>
                          <a:ext cx="198" cy="101"/>
                        </a:xfrm>
                        <a:prstGeom prst="chevron">
                          <a:avLst>
                            <a:gd name="adj" fmla="val 49010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18000" tIns="0" rIns="18000" bIns="10800"/>
                        <a:lstStyle/>
                        <a:p>
                          <a:r>
                            <a:rPr lang="de-DE" sz="4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</p:grpSp>
                  <p:sp>
                    <p:nvSpPr>
                      <p:cNvPr id="8679" name="AutoShape 4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799" y="1983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</p:grpSp>
              </p:grpSp>
            </p:grpSp>
          </p:grpSp>
        </p:grpSp>
      </p:grpSp>
      <p:sp>
        <p:nvSpPr>
          <p:cNvPr id="8680" name="Rectangle 488"/>
          <p:cNvSpPr>
            <a:spLocks noChangeArrowheads="1"/>
          </p:cNvSpPr>
          <p:nvPr/>
        </p:nvSpPr>
        <p:spPr bwMode="auto">
          <a:xfrm>
            <a:off x="2590800" y="228600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Stages of translation</a:t>
            </a:r>
          </a:p>
        </p:txBody>
      </p:sp>
      <p:sp>
        <p:nvSpPr>
          <p:cNvPr id="8681" name="Rectangle 489"/>
          <p:cNvSpPr>
            <a:spLocks noChangeArrowheads="1"/>
          </p:cNvSpPr>
          <p:nvPr/>
        </p:nvSpPr>
        <p:spPr bwMode="auto">
          <a:xfrm>
            <a:off x="654050" y="630238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A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535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4" name="Rectangle 488"/>
          <p:cNvSpPr>
            <a:spLocks noChangeArrowheads="1"/>
          </p:cNvSpPr>
          <p:nvPr/>
        </p:nvSpPr>
        <p:spPr bwMode="auto">
          <a:xfrm>
            <a:off x="2590800" y="223838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Stages of translation</a:t>
            </a:r>
          </a:p>
        </p:txBody>
      </p:sp>
      <p:sp>
        <p:nvSpPr>
          <p:cNvPr id="9705" name="Rectangle 489"/>
          <p:cNvSpPr>
            <a:spLocks noChangeArrowheads="1"/>
          </p:cNvSpPr>
          <p:nvPr/>
        </p:nvSpPr>
        <p:spPr bwMode="auto">
          <a:xfrm>
            <a:off x="654050" y="625475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B</a:t>
            </a:r>
            <a:endParaRPr lang="de-CH"/>
          </a:p>
        </p:txBody>
      </p:sp>
      <p:grpSp>
        <p:nvGrpSpPr>
          <p:cNvPr id="9706" name="Group 490"/>
          <p:cNvGrpSpPr>
            <a:grpSpLocks/>
          </p:cNvGrpSpPr>
          <p:nvPr/>
        </p:nvGrpSpPr>
        <p:grpSpPr bwMode="auto">
          <a:xfrm>
            <a:off x="609600" y="1071563"/>
            <a:ext cx="7950200" cy="5786437"/>
            <a:chOff x="1800" y="5940"/>
            <a:chExt cx="8073" cy="4210"/>
          </a:xfrm>
        </p:grpSpPr>
        <p:sp>
          <p:nvSpPr>
            <p:cNvPr id="9707" name="Text Box 491"/>
            <p:cNvSpPr txBox="1">
              <a:spLocks noChangeAspect="1" noChangeArrowheads="1"/>
            </p:cNvSpPr>
            <p:nvPr/>
          </p:nvSpPr>
          <p:spPr bwMode="auto">
            <a:xfrm>
              <a:off x="7365" y="6675"/>
              <a:ext cx="431" cy="1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400"/>
                <a:t>  GGC </a:t>
              </a:r>
              <a:endParaRPr lang="de-DE" sz="400">
                <a:solidFill>
                  <a:srgbClr val="000000"/>
                </a:solidFill>
              </a:endParaRPr>
            </a:p>
          </p:txBody>
        </p:sp>
        <p:grpSp>
          <p:nvGrpSpPr>
            <p:cNvPr id="9708" name="Group 492"/>
            <p:cNvGrpSpPr>
              <a:grpSpLocks/>
            </p:cNvGrpSpPr>
            <p:nvPr/>
          </p:nvGrpSpPr>
          <p:grpSpPr bwMode="auto">
            <a:xfrm>
              <a:off x="1800" y="5940"/>
              <a:ext cx="8073" cy="4210"/>
              <a:chOff x="1800" y="5940"/>
              <a:chExt cx="8073" cy="4210"/>
            </a:xfrm>
          </p:grpSpPr>
          <p:sp>
            <p:nvSpPr>
              <p:cNvPr id="9709" name="Text Box 493"/>
              <p:cNvSpPr txBox="1">
                <a:spLocks noChangeAspect="1" noChangeArrowheads="1"/>
              </p:cNvSpPr>
              <p:nvPr/>
            </p:nvSpPr>
            <p:spPr bwMode="auto">
              <a:xfrm>
                <a:off x="2205" y="6534"/>
                <a:ext cx="205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5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9710" name="Text Box 494"/>
              <p:cNvSpPr txBox="1">
                <a:spLocks noChangeAspect="1" noChangeArrowheads="1"/>
              </p:cNvSpPr>
              <p:nvPr/>
            </p:nvSpPr>
            <p:spPr bwMode="auto">
              <a:xfrm>
                <a:off x="9668" y="6520"/>
                <a:ext cx="205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3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grpSp>
            <p:nvGrpSpPr>
              <p:cNvPr id="9711" name="Group 495"/>
              <p:cNvGrpSpPr>
                <a:grpSpLocks/>
              </p:cNvGrpSpPr>
              <p:nvPr/>
            </p:nvGrpSpPr>
            <p:grpSpPr bwMode="auto">
              <a:xfrm>
                <a:off x="1800" y="5940"/>
                <a:ext cx="7782" cy="4210"/>
                <a:chOff x="1800" y="5940"/>
                <a:chExt cx="7782" cy="4210"/>
              </a:xfrm>
            </p:grpSpPr>
            <p:grpSp>
              <p:nvGrpSpPr>
                <p:cNvPr id="9712" name="Group 496"/>
                <p:cNvGrpSpPr>
                  <a:grpSpLocks noChangeAspect="1"/>
                </p:cNvGrpSpPr>
                <p:nvPr/>
              </p:nvGrpSpPr>
              <p:grpSpPr bwMode="auto">
                <a:xfrm>
                  <a:off x="6334" y="7235"/>
                  <a:ext cx="1454" cy="2009"/>
                  <a:chOff x="8639" y="10110"/>
                  <a:chExt cx="3232" cy="4466"/>
                </a:xfrm>
              </p:grpSpPr>
              <p:grpSp>
                <p:nvGrpSpPr>
                  <p:cNvPr id="9713" name="Group 49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639" y="10401"/>
                    <a:ext cx="3232" cy="4175"/>
                    <a:chOff x="8639" y="10401"/>
                    <a:chExt cx="3232" cy="4175"/>
                  </a:xfrm>
                </p:grpSpPr>
                <p:sp>
                  <p:nvSpPr>
                    <p:cNvPr id="9714" name="Oval 49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5800000" flipH="1" flipV="1">
                      <a:off x="10272" y="13703"/>
                      <a:ext cx="577" cy="117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eaVert" tIns="0" bIns="0"/>
                    <a:lstStyle/>
                    <a:p>
                      <a:endParaRPr lang="de-DE" sz="1600" b="1">
                        <a:latin typeface="Arial" charset="0"/>
                      </a:endParaRPr>
                    </a:p>
                  </p:txBody>
                </p:sp>
                <p:grpSp>
                  <p:nvGrpSpPr>
                    <p:cNvPr id="9715" name="Group 499"/>
                    <p:cNvGrpSpPr>
                      <a:grpSpLocks noChangeAspect="1"/>
                    </p:cNvGrpSpPr>
                    <p:nvPr/>
                  </p:nvGrpSpPr>
                  <p:grpSpPr bwMode="auto">
                    <a:xfrm rot="20400000" flipH="1" flipV="1">
                      <a:off x="8639" y="10401"/>
                      <a:ext cx="3232" cy="3769"/>
                      <a:chOff x="3397" y="7177"/>
                      <a:chExt cx="4478" cy="5225"/>
                    </a:xfrm>
                  </p:grpSpPr>
                  <p:grpSp>
                    <p:nvGrpSpPr>
                      <p:cNvPr id="9716" name="Group 50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9717" name="Line 5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18" name="Line 5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9719" name="Group 50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9720" name="Bogen 5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21" name="Bogen 50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22" name="Line 50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9723" name="Group 50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9724" name="Bogen 50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5" name="Bogen 50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6" name="Line 5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7" name="Line 5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8" name="Line 51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729" name="Group 51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730" name="Line 51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1" name="Line 51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2" name="Bogen 51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3" name="Bogen 51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4" name="Line 51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5" name="Line 51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9736" name="Group 52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737" name="Line 5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8" name="Line 5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9" name="Bogen 52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40" name="Bogen 52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41" name="Line 52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42" name="Line 52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743" name="Line 52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4" name="Line 52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5" name="Line 52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6" name="Line 5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7" name="Line 5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8" name="Line 5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9" name="Line 53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0" name="Line 53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1" name="Bogen 53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2" name="Bogen 53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3" name="Bogen 53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4" name="Bogen 53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5" name="Line 53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6" name="Bogen 54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9757" name="Group 5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9758" name="Line 5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59" name="Line 5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0" name="Bogen 54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1" name="Bogen 54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2" name="Line 5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3" name="Line 5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4" name="Bogen 5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5" name="Bogen 5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6" name="Line 5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7" name="Line 5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9768" name="Group 552"/>
                    <p:cNvGrpSpPr>
                      <a:grpSpLocks noChangeAspect="1"/>
                    </p:cNvGrpSpPr>
                    <p:nvPr/>
                  </p:nvGrpSpPr>
                  <p:grpSpPr bwMode="auto">
                    <a:xfrm rot="36600000" flipH="1" flipV="1">
                      <a:off x="10338" y="13737"/>
                      <a:ext cx="549" cy="266"/>
                      <a:chOff x="9337" y="6457"/>
                      <a:chExt cx="947" cy="459"/>
                    </a:xfrm>
                  </p:grpSpPr>
                  <p:grpSp>
                    <p:nvGrpSpPr>
                      <p:cNvPr id="9769" name="Group 5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652" y="6502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9770" name="Group 55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9771" name="Bogen 55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72" name="Bogen 55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9773" name="Line 5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4" name="Line 5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5" name="Line 5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776" name="Group 5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221" y="657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9777" name="Line 5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8" name="Line 5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9" name="Line 5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0" name="Line 5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1" name="Line 5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782" name="Group 56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10012" y="6502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9783" name="Group 56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9784" name="Bogen 56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85" name="Bogen 56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9786" name="Line 5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7" name="Line 5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8" name="Line 5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9789" name="Group 57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475" y="10110"/>
                    <a:ext cx="526" cy="426"/>
                    <a:chOff x="9475" y="10110"/>
                    <a:chExt cx="526" cy="426"/>
                  </a:xfrm>
                </p:grpSpPr>
                <p:grpSp>
                  <p:nvGrpSpPr>
                    <p:cNvPr id="9790" name="Group 574"/>
                    <p:cNvGrpSpPr>
                      <a:grpSpLocks noChangeAspect="1"/>
                    </p:cNvGrpSpPr>
                    <p:nvPr/>
                  </p:nvGrpSpPr>
                  <p:grpSpPr bwMode="auto">
                    <a:xfrm rot="14992281">
                      <a:off x="9789" y="10186"/>
                      <a:ext cx="287" cy="136"/>
                      <a:chOff x="3849" y="1059"/>
                      <a:chExt cx="1721" cy="900"/>
                    </a:xfrm>
                  </p:grpSpPr>
                  <p:sp>
                    <p:nvSpPr>
                      <p:cNvPr id="9791" name="Line 5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792" name="Line 57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793" name="Line 5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9794" name="Group 57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9795" name="Bogen 57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96" name="Bogen 58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9797" name="Group 581"/>
                    <p:cNvGrpSpPr>
                      <a:grpSpLocks noChangeAspect="1"/>
                    </p:cNvGrpSpPr>
                    <p:nvPr/>
                  </p:nvGrpSpPr>
                  <p:grpSpPr bwMode="auto">
                    <a:xfrm rot="14992281">
                      <a:off x="9644" y="10288"/>
                      <a:ext cx="211" cy="138"/>
                      <a:chOff x="1057" y="4839"/>
                      <a:chExt cx="1260" cy="901"/>
                    </a:xfrm>
                  </p:grpSpPr>
                  <p:grpSp>
                    <p:nvGrpSpPr>
                      <p:cNvPr id="9798" name="Group 58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799" name="Bogen 58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00" name="Bogen 58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801" name="Line 5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02" name="Line 5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03" name="Line 5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9804" name="Group 588"/>
                    <p:cNvGrpSpPr>
                      <a:grpSpLocks noChangeAspect="1"/>
                    </p:cNvGrpSpPr>
                    <p:nvPr/>
                  </p:nvGrpSpPr>
                  <p:grpSpPr bwMode="auto">
                    <a:xfrm rot="14992281">
                      <a:off x="9438" y="10362"/>
                      <a:ext cx="211" cy="138"/>
                      <a:chOff x="1057" y="4839"/>
                      <a:chExt cx="1260" cy="901"/>
                    </a:xfrm>
                  </p:grpSpPr>
                  <p:grpSp>
                    <p:nvGrpSpPr>
                      <p:cNvPr id="9805" name="Group 58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806" name="Bogen 59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07" name="Bogen 59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808" name="Line 5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09" name="Line 59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10" name="Line 5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9811" name="Group 595"/>
                <p:cNvGrpSpPr>
                  <a:grpSpLocks noChangeAspect="1"/>
                </p:cNvGrpSpPr>
                <p:nvPr/>
              </p:nvGrpSpPr>
              <p:grpSpPr bwMode="auto">
                <a:xfrm rot="11355560">
                  <a:off x="7954" y="7721"/>
                  <a:ext cx="1515" cy="2079"/>
                  <a:chOff x="3757" y="5917"/>
                  <a:chExt cx="4478" cy="6144"/>
                </a:xfrm>
              </p:grpSpPr>
              <p:sp>
                <p:nvSpPr>
                  <p:cNvPr id="9812" name="Oval 596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6147" y="5507"/>
                    <a:ext cx="800" cy="162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 tIns="0" bIns="0"/>
                  <a:lstStyle/>
                  <a:p>
                    <a:endParaRPr lang="de-DE" sz="1600" b="1">
                      <a:latin typeface="Arial" charset="0"/>
                    </a:endParaRPr>
                  </a:p>
                </p:txBody>
              </p:sp>
              <p:grpSp>
                <p:nvGrpSpPr>
                  <p:cNvPr id="9813" name="Group 59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57" y="6457"/>
                    <a:ext cx="4478" cy="5604"/>
                    <a:chOff x="3577" y="6457"/>
                    <a:chExt cx="4478" cy="5604"/>
                  </a:xfrm>
                </p:grpSpPr>
                <p:grpSp>
                  <p:nvGrpSpPr>
                    <p:cNvPr id="9814" name="Group 59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577" y="6457"/>
                      <a:ext cx="4478" cy="5225"/>
                      <a:chOff x="3397" y="7177"/>
                      <a:chExt cx="4478" cy="5225"/>
                    </a:xfrm>
                  </p:grpSpPr>
                  <p:grpSp>
                    <p:nvGrpSpPr>
                      <p:cNvPr id="9815" name="Group 59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9816" name="Line 6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17" name="Line 6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9818" name="Group 6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9819" name="Bogen 6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820" name="Bogen 6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821" name="Line 60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9822" name="Group 60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9823" name="Bogen 60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4" name="Bogen 60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5" name="Line 60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6" name="Line 6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7" name="Line 6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828" name="Group 61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829" name="Line 61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0" name="Line 61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1" name="Bogen 615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2" name="Bogen 61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3" name="Line 61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4" name="Line 61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9835" name="Group 61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836" name="Line 62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7" name="Line 6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8" name="Bogen 62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9" name="Bogen 62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40" name="Line 62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41" name="Line 62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842" name="Line 62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3" name="Line 62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4" name="Line 62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5" name="Line 62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6" name="Line 6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7" name="Line 6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8" name="Line 6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9" name="Line 63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0" name="Bogen 63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1" name="Bogen 63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2" name="Bogen 63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3" name="Bogen 63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4" name="Line 63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5" name="Bogen 63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9856" name="Group 64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9857" name="Line 6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58" name="Line 6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59" name="Bogen 64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0" name="Bogen 64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1" name="Line 6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2" name="Line 6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3" name="Bogen 6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4" name="Bogen 6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5" name="Line 6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6" name="Line 6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9867" name="Group 65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60" y="11675"/>
                      <a:ext cx="794" cy="386"/>
                      <a:chOff x="8437" y="6637"/>
                      <a:chExt cx="947" cy="459"/>
                    </a:xfrm>
                  </p:grpSpPr>
                  <p:grpSp>
                    <p:nvGrpSpPr>
                      <p:cNvPr id="9868" name="Group 65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68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9869" name="Line 6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0" name="Line 6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1" name="Line 6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2" name="Line 6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3" name="Line 6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874" name="Group 65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334" y="67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9875" name="Line 6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6" name="Line 6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7" name="Line 6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9878" name="Group 66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9879" name="Bogen 66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880" name="Bogen 66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9881" name="Group 66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4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9882" name="Line 6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3" name="Line 6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4" name="Line 6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5" name="Line 6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6" name="Line 6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9887" name="Group 671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5902" y="6652"/>
                    <a:ext cx="760" cy="369"/>
                    <a:chOff x="9337" y="6457"/>
                    <a:chExt cx="947" cy="459"/>
                  </a:xfrm>
                </p:grpSpPr>
                <p:grpSp>
                  <p:nvGrpSpPr>
                    <p:cNvPr id="9888" name="Group 67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65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9889" name="Group 67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890" name="Bogen 67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91" name="Bogen 67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892" name="Line 67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3" name="Line 6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4" name="Line 6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9895" name="Group 67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221" y="657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9896" name="Line 6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7" name="Line 6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8" name="Line 68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9" name="Line 6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900" name="Line 6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9901" name="Group 68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1001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9902" name="Group 68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903" name="Bogen 68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904" name="Bogen 68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905" name="Line 6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906" name="Line 6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907" name="Line 6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sp>
              <p:nvSpPr>
                <p:cNvPr id="9908" name="Text Box 69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81" y="9340"/>
                  <a:ext cx="1620" cy="41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 sz="1400">
                      <a:latin typeface="Courier New" charset="0"/>
                      <a:cs typeface="Courier New" charset="0"/>
                    </a:rPr>
                    <a:t>Peptide bond</a:t>
                  </a:r>
                </a:p>
              </p:txBody>
            </p:sp>
            <p:sp>
              <p:nvSpPr>
                <p:cNvPr id="9909" name="Text Box 69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800" y="9826"/>
                  <a:ext cx="5992" cy="3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e-DE" sz="1000"/>
                </a:p>
              </p:txBody>
            </p:sp>
            <p:sp>
              <p:nvSpPr>
                <p:cNvPr id="9910" name="Oval 694"/>
                <p:cNvSpPr>
                  <a:spLocks noChangeAspect="1" noChangeArrowheads="1"/>
                </p:cNvSpPr>
                <p:nvPr/>
              </p:nvSpPr>
              <p:spPr bwMode="auto">
                <a:xfrm>
                  <a:off x="3121" y="5940"/>
                  <a:ext cx="2630" cy="71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1000"/>
                </a:p>
              </p:txBody>
            </p:sp>
            <p:grpSp>
              <p:nvGrpSpPr>
                <p:cNvPr id="9911" name="Group 695"/>
                <p:cNvGrpSpPr>
                  <a:grpSpLocks/>
                </p:cNvGrpSpPr>
                <p:nvPr/>
              </p:nvGrpSpPr>
              <p:grpSpPr bwMode="auto">
                <a:xfrm>
                  <a:off x="3098" y="6572"/>
                  <a:ext cx="2591" cy="2584"/>
                  <a:chOff x="3098" y="6572"/>
                  <a:chExt cx="2591" cy="2584"/>
                </a:xfrm>
              </p:grpSpPr>
              <p:grpSp>
                <p:nvGrpSpPr>
                  <p:cNvPr id="9912" name="Group 69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098" y="6572"/>
                    <a:ext cx="2591" cy="1946"/>
                    <a:chOff x="2317" y="5374"/>
                    <a:chExt cx="2880" cy="2163"/>
                  </a:xfrm>
                </p:grpSpPr>
                <p:sp>
                  <p:nvSpPr>
                    <p:cNvPr id="9913" name="Oval 6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17" y="5377"/>
                      <a:ext cx="2880" cy="216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it-IT" sz="10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8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8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10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400">
                        <a:cs typeface="Courier New" charset="0"/>
                      </a:endParaRPr>
                    </a:p>
                    <a:p>
                      <a:endParaRPr lang="it-IT" sz="400">
                        <a:cs typeface="Courier New" charset="0"/>
                      </a:endParaRPr>
                    </a:p>
                    <a:p>
                      <a:endParaRPr lang="it-IT" sz="400">
                        <a:cs typeface="Courier New" charset="0"/>
                      </a:endParaRPr>
                    </a:p>
                    <a:p>
                      <a:endParaRPr lang="it-IT" sz="1000">
                        <a:latin typeface="Courier New" charset="0"/>
                        <a:cs typeface="Courier New" charset="0"/>
                      </a:endParaRPr>
                    </a:p>
                  </p:txBody>
                </p:sp>
                <p:sp>
                  <p:nvSpPr>
                    <p:cNvPr id="9914" name="Line 6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82" y="5468"/>
                      <a:ext cx="1" cy="170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5" name="Line 6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741" y="5374"/>
                      <a:ext cx="1" cy="180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6" name="Line 7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66" y="5460"/>
                      <a:ext cx="1" cy="171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7" name="Bogen 7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81" y="7103"/>
                      <a:ext cx="561" cy="270"/>
                    </a:xfrm>
                    <a:custGeom>
                      <a:avLst/>
                      <a:gdLst>
                        <a:gd name="G0" fmla="+- 21074 0 0"/>
                        <a:gd name="G1" fmla="+- 0 0 0"/>
                        <a:gd name="G2" fmla="+- 21600 0 0"/>
                        <a:gd name="T0" fmla="*/ 41928 w 41928"/>
                        <a:gd name="T1" fmla="*/ 5629 h 21600"/>
                        <a:gd name="T2" fmla="*/ 0 w 41928"/>
                        <a:gd name="T3" fmla="*/ 4736 h 21600"/>
                        <a:gd name="T4" fmla="*/ 21074 w 41928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1928" h="21600" fill="none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</a:path>
                        <a:path w="41928" h="21600" stroke="0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  <a:lnTo>
                            <a:pt x="21074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8" name="Bogen 70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41" y="7115"/>
                      <a:ext cx="526" cy="270"/>
                    </a:xfrm>
                    <a:custGeom>
                      <a:avLst/>
                      <a:gdLst>
                        <a:gd name="G0" fmla="+- 21074 0 0"/>
                        <a:gd name="G1" fmla="+- 0 0 0"/>
                        <a:gd name="G2" fmla="+- 21600 0 0"/>
                        <a:gd name="T0" fmla="*/ 41928 w 41928"/>
                        <a:gd name="T1" fmla="*/ 5629 h 21600"/>
                        <a:gd name="T2" fmla="*/ 0 w 41928"/>
                        <a:gd name="T3" fmla="*/ 4736 h 21600"/>
                        <a:gd name="T4" fmla="*/ 21074 w 41928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1928" h="21600" fill="none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</a:path>
                        <a:path w="41928" h="21600" stroke="0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  <a:lnTo>
                            <a:pt x="21074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9919" name="Group 703"/>
                  <p:cNvGrpSpPr>
                    <a:grpSpLocks/>
                  </p:cNvGrpSpPr>
                  <p:nvPr/>
                </p:nvGrpSpPr>
                <p:grpSpPr bwMode="auto">
                  <a:xfrm>
                    <a:off x="3325" y="6813"/>
                    <a:ext cx="1931" cy="2343"/>
                    <a:chOff x="3325" y="6813"/>
                    <a:chExt cx="1931" cy="2343"/>
                  </a:xfrm>
                </p:grpSpPr>
                <p:grpSp>
                  <p:nvGrpSpPr>
                    <p:cNvPr id="9920" name="Group 7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02" y="6817"/>
                      <a:ext cx="1454" cy="2325"/>
                      <a:chOff x="3802" y="6817"/>
                      <a:chExt cx="1454" cy="2325"/>
                    </a:xfrm>
                  </p:grpSpPr>
                  <p:grpSp>
                    <p:nvGrpSpPr>
                      <p:cNvPr id="9921" name="Group 7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396" y="6844"/>
                        <a:ext cx="162" cy="319"/>
                        <a:chOff x="5880" y="2550"/>
                        <a:chExt cx="180" cy="355"/>
                      </a:xfrm>
                    </p:grpSpPr>
                    <p:sp>
                      <p:nvSpPr>
                        <p:cNvPr id="9922" name="AutoShape 70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>
                          <a:off x="5838" y="2603"/>
                          <a:ext cx="215" cy="110"/>
                        </a:xfrm>
                        <a:prstGeom prst="chevron">
                          <a:avLst>
                            <a:gd name="adj" fmla="val 48864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28800" tIns="0" rIns="0" bIns="10800"/>
                        <a:lstStyle/>
                        <a:p>
                          <a:r>
                            <a:rPr lang="de-DE" sz="5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  <p:sp>
                      <p:nvSpPr>
                        <p:cNvPr id="9923" name="Rectangle 70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880" y="2725"/>
                          <a:ext cx="180" cy="18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924" name="Group 7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02" y="6817"/>
                        <a:ext cx="1454" cy="2325"/>
                        <a:chOff x="5040" y="2520"/>
                        <a:chExt cx="1616" cy="2584"/>
                      </a:xfrm>
                    </p:grpSpPr>
                    <p:grpSp>
                      <p:nvGrpSpPr>
                        <p:cNvPr id="9925" name="Group 7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896" y="2520"/>
                          <a:ext cx="288" cy="208"/>
                          <a:chOff x="1237" y="2003"/>
                          <a:chExt cx="288" cy="208"/>
                        </a:xfrm>
                      </p:grpSpPr>
                      <p:grpSp>
                        <p:nvGrpSpPr>
                          <p:cNvPr id="9926" name="Group 71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H="1" flipV="1">
                            <a:off x="1367" y="2053"/>
                            <a:ext cx="208" cy="108"/>
                            <a:chOff x="3849" y="1059"/>
                            <a:chExt cx="1721" cy="900"/>
                          </a:xfrm>
                        </p:grpSpPr>
                        <p:sp>
                          <p:nvSpPr>
                            <p:cNvPr id="9927" name="Line 7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28" name="Line 71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29" name="Line 71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9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930" name="Group 71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5115" y="1059"/>
                              <a:ext cx="455" cy="900"/>
                              <a:chOff x="5554" y="1057"/>
                              <a:chExt cx="455" cy="900"/>
                            </a:xfrm>
                          </p:grpSpPr>
                          <p:sp>
                            <p:nvSpPr>
                              <p:cNvPr id="9931" name="Bogen 715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557" y="1057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32" name="Bogen 71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5400000">
                                <a:off x="5556" y="1503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9933" name="Group 71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16200000">
                            <a:off x="1188" y="2052"/>
                            <a:ext cx="204" cy="106"/>
                            <a:chOff x="3849" y="1059"/>
                            <a:chExt cx="1721" cy="900"/>
                          </a:xfrm>
                        </p:grpSpPr>
                        <p:sp>
                          <p:nvSpPr>
                            <p:cNvPr id="9934" name="Line 71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35" name="Line 71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36" name="Line 72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9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937" name="Group 72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5115" y="1059"/>
                              <a:ext cx="455" cy="900"/>
                              <a:chOff x="5554" y="1057"/>
                              <a:chExt cx="455" cy="900"/>
                            </a:xfrm>
                          </p:grpSpPr>
                          <p:sp>
                            <p:nvSpPr>
                              <p:cNvPr id="9938" name="Bogen 72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557" y="1057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39" name="Bogen 72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5400000">
                                <a:off x="5556" y="1503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9940" name="Oval 72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 flipH="1" flipV="1">
                          <a:off x="5374" y="4592"/>
                          <a:ext cx="650" cy="373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de-CH" sz="1000" b="1">
                              <a:latin typeface="Times New Roman" charset="0"/>
                            </a:rPr>
                            <a:t>Thr</a:t>
                          </a:r>
                        </a:p>
                      </p:txBody>
                    </p:sp>
                    <p:grpSp>
                      <p:nvGrpSpPr>
                        <p:cNvPr id="9941" name="Group 72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677" y="4285"/>
                          <a:ext cx="134" cy="274"/>
                          <a:chOff x="2234" y="5324"/>
                          <a:chExt cx="134" cy="274"/>
                        </a:xfrm>
                      </p:grpSpPr>
                      <p:grpSp>
                        <p:nvGrpSpPr>
                          <p:cNvPr id="9942" name="Group 72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428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9943" name="Group 72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9944" name="Bogen 728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45" name="Bogen 72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946" name="Line 7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47" name="Line 7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48" name="Line 7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9949" name="Group 73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34" y="5324"/>
                            <a:ext cx="134" cy="66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9950" name="Line 73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1" name="Line 73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2" name="Line 73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3" name="Line 73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4" name="Line 73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9955" name="Group 73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532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9956" name="Group 74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9957" name="Bogen 74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58" name="Bogen 74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959" name="Line 74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60" name="Line 74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61" name="Line 74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sp>
                      <p:nvSpPr>
                        <p:cNvPr id="9962" name="Text Box 746"/>
                        <p:cNvSpPr txBox="1"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861" y="2613"/>
                          <a:ext cx="540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de-DE" sz="500"/>
                            <a:t>  </a:t>
                          </a:r>
                          <a:r>
                            <a:rPr lang="de-DE" sz="400"/>
                            <a:t>G    G</a:t>
                          </a:r>
                        </a:p>
                      </p:txBody>
                    </p:sp>
                    <p:grpSp>
                      <p:nvGrpSpPr>
                        <p:cNvPr id="9963" name="Group 74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flipH="1" flipV="1">
                          <a:off x="5040" y="2716"/>
                          <a:ext cx="1616" cy="1885"/>
                          <a:chOff x="3397" y="7177"/>
                          <a:chExt cx="4478" cy="5225"/>
                        </a:xfrm>
                      </p:grpSpPr>
                      <p:grpSp>
                        <p:nvGrpSpPr>
                          <p:cNvPr id="9964" name="Group 74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3397" y="717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9965" name="Line 74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937" y="4117"/>
                              <a:ext cx="0" cy="36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66" name="Line 75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0" y="4253"/>
                              <a:ext cx="7" cy="224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967" name="Group 75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697"/>
                              <a:ext cx="4478" cy="3960"/>
                              <a:chOff x="1777" y="697"/>
                              <a:chExt cx="4478" cy="3960"/>
                            </a:xfrm>
                          </p:grpSpPr>
                          <p:sp>
                            <p:nvSpPr>
                              <p:cNvPr id="9968" name="Bogen 75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-5400000">
                                <a:off x="3937" y="321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69" name="Bogen 75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5400000">
                                <a:off x="3397" y="303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70" name="Line 75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117" y="3927"/>
                                <a:ext cx="147" cy="1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9971" name="Group 75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777" y="697"/>
                                <a:ext cx="4478" cy="3960"/>
                                <a:chOff x="1777" y="697"/>
                                <a:chExt cx="4478" cy="3960"/>
                              </a:xfrm>
                            </p:grpSpPr>
                            <p:sp>
                              <p:nvSpPr>
                                <p:cNvPr id="9972" name="Bogen 756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357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3" name="Bogen 75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3937" y="267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4" name="Line 75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597"/>
                                  <a:ext cx="0" cy="144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5" name="Line 75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597"/>
                                  <a:ext cx="18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6" name="Line 7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577" y="1597"/>
                                  <a:ext cx="0" cy="144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9977" name="Group 761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777" y="2857"/>
                                  <a:ext cx="1620" cy="1088"/>
                                  <a:chOff x="1777" y="2857"/>
                                  <a:chExt cx="1620" cy="1088"/>
                                </a:xfrm>
                              </p:grpSpPr>
                              <p:sp>
                                <p:nvSpPr>
                                  <p:cNvPr id="9978" name="Line 762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640" y="3215"/>
                                    <a:ext cx="75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79" name="Line 76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707" y="3037"/>
                                    <a:ext cx="69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0" name="Bogen 76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1777" y="2857"/>
                                    <a:ext cx="947" cy="1088"/>
                                  </a:xfrm>
                                  <a:custGeom>
                                    <a:avLst/>
                                    <a:gdLst>
                                      <a:gd name="G0" fmla="+- 16291 0 0"/>
                                      <a:gd name="G1" fmla="+- 21600 0 0"/>
                                      <a:gd name="G2" fmla="+- 21600 0 0"/>
                                      <a:gd name="T0" fmla="*/ 151 w 37891"/>
                                      <a:gd name="T1" fmla="*/ 7245 h 43200"/>
                                      <a:gd name="T2" fmla="*/ 0 w 37891"/>
                                      <a:gd name="T3" fmla="*/ 35783 h 43200"/>
                                      <a:gd name="T4" fmla="*/ 16291 w 37891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37891" h="43200" fill="none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</a:path>
                                      <a:path w="37891" h="43200" stroke="0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  <a:lnTo>
                                          <a:pt x="16291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1" name="Bogen 76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1957" y="3037"/>
                                    <a:ext cx="675" cy="720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600 0 0"/>
                                      <a:gd name="G2" fmla="+- 21600 0 0"/>
                                      <a:gd name="T0" fmla="*/ 40300 w 40512"/>
                                      <a:gd name="T1" fmla="*/ 32411 h 43200"/>
                                      <a:gd name="T2" fmla="*/ 40512 w 40512"/>
                                      <a:gd name="T3" fmla="*/ 11164 h 43200"/>
                                      <a:gd name="T4" fmla="*/ 21600 w 40512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40512" h="43200" fill="none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</a:path>
                                      <a:path w="40512" h="43200" stroke="0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  <a:lnTo>
                                          <a:pt x="2160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2" name="Line 766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30" y="3575"/>
                                    <a:ext cx="76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3" name="Line 767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737" y="3757"/>
                                    <a:ext cx="66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9984" name="Group 76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 rot="10800000">
                                  <a:off x="4635" y="2490"/>
                                  <a:ext cx="1620" cy="1088"/>
                                  <a:chOff x="1777" y="2857"/>
                                  <a:chExt cx="1620" cy="1088"/>
                                </a:xfrm>
                              </p:grpSpPr>
                              <p:sp>
                                <p:nvSpPr>
                                  <p:cNvPr id="9985" name="Line 769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640" y="3215"/>
                                    <a:ext cx="75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6" name="Line 770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707" y="3037"/>
                                    <a:ext cx="69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7" name="Bogen 77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1777" y="2857"/>
                                    <a:ext cx="947" cy="1088"/>
                                  </a:xfrm>
                                  <a:custGeom>
                                    <a:avLst/>
                                    <a:gdLst>
                                      <a:gd name="G0" fmla="+- 16291 0 0"/>
                                      <a:gd name="G1" fmla="+- 21600 0 0"/>
                                      <a:gd name="G2" fmla="+- 21600 0 0"/>
                                      <a:gd name="T0" fmla="*/ 151 w 37891"/>
                                      <a:gd name="T1" fmla="*/ 7245 h 43200"/>
                                      <a:gd name="T2" fmla="*/ 0 w 37891"/>
                                      <a:gd name="T3" fmla="*/ 35783 h 43200"/>
                                      <a:gd name="T4" fmla="*/ 16291 w 37891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37891" h="43200" fill="none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</a:path>
                                      <a:path w="37891" h="43200" stroke="0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  <a:lnTo>
                                          <a:pt x="16291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8" name="Bogen 77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1957" y="3037"/>
                                    <a:ext cx="675" cy="720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600 0 0"/>
                                      <a:gd name="G2" fmla="+- 21600 0 0"/>
                                      <a:gd name="T0" fmla="*/ 40300 w 40512"/>
                                      <a:gd name="T1" fmla="*/ 32411 h 43200"/>
                                      <a:gd name="T2" fmla="*/ 40512 w 40512"/>
                                      <a:gd name="T3" fmla="*/ 11164 h 43200"/>
                                      <a:gd name="T4" fmla="*/ 21600 w 40512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40512" h="43200" fill="none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</a:path>
                                      <a:path w="40512" h="43200" stroke="0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  <a:lnTo>
                                          <a:pt x="2160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9" name="Line 77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30" y="3575"/>
                                    <a:ext cx="76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90" name="Line 774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737" y="3757"/>
                                    <a:ext cx="66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9991" name="Line 7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937" y="697"/>
                                  <a:ext cx="0" cy="198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2" name="Line 77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937" y="697"/>
                                  <a:ext cx="18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3" name="Line 77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117" y="697"/>
                                  <a:ext cx="0" cy="198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4" name="Line 77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117" y="285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5" name="Line 77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117" y="267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6" name="Line 78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3757"/>
                                  <a:ext cx="0" cy="72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7" name="Line 78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577" y="375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8" name="Line 78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4117" y="321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9" name="Bogen 78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3935" y="3396"/>
                                  <a:ext cx="203" cy="180"/>
                                </a:xfrm>
                                <a:custGeom>
                                  <a:avLst/>
                                  <a:gdLst>
                                    <a:gd name="G0" fmla="+- 2753 0 0"/>
                                    <a:gd name="G1" fmla="+- 21600 0 0"/>
                                    <a:gd name="G2" fmla="+- 21600 0 0"/>
                                    <a:gd name="T0" fmla="*/ 0 w 24353"/>
                                    <a:gd name="T1" fmla="*/ 176 h 21600"/>
                                    <a:gd name="T2" fmla="*/ 24353 w 24353"/>
                                    <a:gd name="T3" fmla="*/ 21600 h 21600"/>
                                    <a:gd name="T4" fmla="*/ 2753 w 24353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4353" h="21600" fill="none" extrusionOk="0">
                                      <a:moveTo>
                                        <a:pt x="0" y="176"/>
                                      </a:moveTo>
                                      <a:cubicBezTo>
                                        <a:pt x="912" y="58"/>
                                        <a:pt x="1832" y="-1"/>
                                        <a:pt x="2753" y="-1"/>
                                      </a:cubicBezTo>
                                      <a:cubicBezTo>
                                        <a:pt x="14682" y="-1"/>
                                        <a:pt x="24353" y="9670"/>
                                        <a:pt x="24353" y="21600"/>
                                      </a:cubicBezTo>
                                    </a:path>
                                    <a:path w="24353" h="21600" stroke="0" extrusionOk="0">
                                      <a:moveTo>
                                        <a:pt x="0" y="176"/>
                                      </a:moveTo>
                                      <a:cubicBezTo>
                                        <a:pt x="912" y="58"/>
                                        <a:pt x="1832" y="-1"/>
                                        <a:pt x="2753" y="-1"/>
                                      </a:cubicBezTo>
                                      <a:cubicBezTo>
                                        <a:pt x="14682" y="-1"/>
                                        <a:pt x="24353" y="9670"/>
                                        <a:pt x="24353" y="21600"/>
                                      </a:cubicBezTo>
                                      <a:lnTo>
                                        <a:pt x="2753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0" name="Bogen 78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4145" y="3578"/>
                                  <a:ext cx="242" cy="358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311 0 0"/>
                                    <a:gd name="G2" fmla="+- 21600 0 0"/>
                                    <a:gd name="T0" fmla="*/ 29136 w 29136"/>
                                    <a:gd name="T1" fmla="*/ 41554 h 42911"/>
                                    <a:gd name="T2" fmla="*/ 18081 w 29136"/>
                                    <a:gd name="T3" fmla="*/ 0 h 42911"/>
                                    <a:gd name="T4" fmla="*/ 21600 w 29136"/>
                                    <a:gd name="T5" fmla="*/ 21311 h 42911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9136" h="42911" fill="none" extrusionOk="0">
                                      <a:moveTo>
                                        <a:pt x="29135" y="41553"/>
                                      </a:moveTo>
                                      <a:cubicBezTo>
                                        <a:pt x="26724" y="42451"/>
                                        <a:pt x="24172" y="42910"/>
                                        <a:pt x="21600" y="42910"/>
                                      </a:cubicBezTo>
                                      <a:cubicBezTo>
                                        <a:pt x="9670" y="42911"/>
                                        <a:pt x="0" y="33240"/>
                                        <a:pt x="0" y="21311"/>
                                      </a:cubicBezTo>
                                      <a:cubicBezTo>
                                        <a:pt x="0" y="10739"/>
                                        <a:pt x="7650" y="1721"/>
                                        <a:pt x="18080" y="-1"/>
                                      </a:cubicBezTo>
                                    </a:path>
                                    <a:path w="29136" h="42911" stroke="0" extrusionOk="0">
                                      <a:moveTo>
                                        <a:pt x="29135" y="41553"/>
                                      </a:moveTo>
                                      <a:cubicBezTo>
                                        <a:pt x="26724" y="42451"/>
                                        <a:pt x="24172" y="42910"/>
                                        <a:pt x="21600" y="42910"/>
                                      </a:cubicBezTo>
                                      <a:cubicBezTo>
                                        <a:pt x="9670" y="42911"/>
                                        <a:pt x="0" y="33240"/>
                                        <a:pt x="0" y="21311"/>
                                      </a:cubicBezTo>
                                      <a:cubicBezTo>
                                        <a:pt x="0" y="10739"/>
                                        <a:pt x="7650" y="1721"/>
                                        <a:pt x="18080" y="-1"/>
                                      </a:cubicBezTo>
                                      <a:lnTo>
                                        <a:pt x="21600" y="21311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1" name="Bogen 78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-5400000">
                                  <a:off x="3937" y="393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2" name="Bogen 786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-5400000">
                                  <a:off x="4118" y="4080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3" name="Line 78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4117" y="339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4" name="Bogen 78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4179" y="3397"/>
                                  <a:ext cx="382" cy="680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003 0 0"/>
                                    <a:gd name="G2" fmla="+- 21600 0 0"/>
                                    <a:gd name="T0" fmla="*/ 25127 w 25127"/>
                                    <a:gd name="T1" fmla="*/ 42313 h 42603"/>
                                    <a:gd name="T2" fmla="*/ 16557 w 25127"/>
                                    <a:gd name="T3" fmla="*/ 0 h 42603"/>
                                    <a:gd name="T4" fmla="*/ 21600 w 25127"/>
                                    <a:gd name="T5" fmla="*/ 21003 h 42603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5127" h="42603" fill="none" extrusionOk="0">
                                      <a:moveTo>
                                        <a:pt x="25127" y="42313"/>
                                      </a:moveTo>
                                      <a:cubicBezTo>
                                        <a:pt x="23961" y="42506"/>
                                        <a:pt x="22781" y="42602"/>
                                        <a:pt x="21600" y="42602"/>
                                      </a:cubicBezTo>
                                      <a:cubicBezTo>
                                        <a:pt x="9670" y="42603"/>
                                        <a:pt x="0" y="32932"/>
                                        <a:pt x="0" y="21003"/>
                                      </a:cubicBezTo>
                                      <a:cubicBezTo>
                                        <a:pt x="0" y="11016"/>
                                        <a:pt x="6846" y="2331"/>
                                        <a:pt x="16556" y="-1"/>
                                      </a:cubicBezTo>
                                    </a:path>
                                    <a:path w="25127" h="42603" stroke="0" extrusionOk="0">
                                      <a:moveTo>
                                        <a:pt x="25127" y="42313"/>
                                      </a:moveTo>
                                      <a:cubicBezTo>
                                        <a:pt x="23961" y="42506"/>
                                        <a:pt x="22781" y="42602"/>
                                        <a:pt x="21600" y="42602"/>
                                      </a:cubicBezTo>
                                      <a:cubicBezTo>
                                        <a:pt x="9670" y="42603"/>
                                        <a:pt x="0" y="32932"/>
                                        <a:pt x="0" y="21003"/>
                                      </a:cubicBezTo>
                                      <a:cubicBezTo>
                                        <a:pt x="0" y="11016"/>
                                        <a:pt x="6846" y="2331"/>
                                        <a:pt x="16556" y="-1"/>
                                      </a:cubicBezTo>
                                      <a:lnTo>
                                        <a:pt x="21600" y="21003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</p:grpSp>
                      <p:grpSp>
                        <p:nvGrpSpPr>
                          <p:cNvPr id="10005" name="Group 78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4838" y="10955"/>
                            <a:ext cx="1084" cy="1447"/>
                            <a:chOff x="4838" y="10955"/>
                            <a:chExt cx="1084" cy="1447"/>
                          </a:xfrm>
                        </p:grpSpPr>
                        <p:sp>
                          <p:nvSpPr>
                            <p:cNvPr id="10006" name="Line 79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 flipH="1" flipV="1">
                              <a:off x="4816" y="11333"/>
                              <a:ext cx="75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07" name="Line 79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 flipH="1" flipV="1">
                              <a:off x="4671" y="11301"/>
                              <a:ext cx="69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08" name="Bogen 79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H="1">
                              <a:off x="4725" y="11746"/>
                              <a:ext cx="769" cy="544"/>
                            </a:xfrm>
                            <a:custGeom>
                              <a:avLst/>
                              <a:gdLst>
                                <a:gd name="G0" fmla="+- 16140 0 0"/>
                                <a:gd name="G1" fmla="+- 21600 0 0"/>
                                <a:gd name="G2" fmla="+- 21600 0 0"/>
                                <a:gd name="T0" fmla="*/ 0 w 30767"/>
                                <a:gd name="T1" fmla="*/ 7245 h 21600"/>
                                <a:gd name="T2" fmla="*/ 30767 w 30767"/>
                                <a:gd name="T3" fmla="*/ 5707 h 21600"/>
                                <a:gd name="T4" fmla="*/ 16140 w 30767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0767" h="21600" fill="none" extrusionOk="0">
                                  <a:moveTo>
                                    <a:pt x="0" y="7245"/>
                                  </a:moveTo>
                                  <a:cubicBezTo>
                                    <a:pt x="4098" y="2636"/>
                                    <a:pt x="9972" y="-1"/>
                                    <a:pt x="16140" y="-1"/>
                                  </a:cubicBezTo>
                                  <a:cubicBezTo>
                                    <a:pt x="21559" y="-1"/>
                                    <a:pt x="26780" y="2036"/>
                                    <a:pt x="30767" y="5706"/>
                                  </a:cubicBezTo>
                                </a:path>
                                <a:path w="30767" h="21600" stroke="0" extrusionOk="0">
                                  <a:moveTo>
                                    <a:pt x="0" y="7245"/>
                                  </a:moveTo>
                                  <a:cubicBezTo>
                                    <a:pt x="4098" y="2636"/>
                                    <a:pt x="9972" y="-1"/>
                                    <a:pt x="16140" y="-1"/>
                                  </a:cubicBezTo>
                                  <a:cubicBezTo>
                                    <a:pt x="21559" y="-1"/>
                                    <a:pt x="26780" y="2036"/>
                                    <a:pt x="30767" y="5706"/>
                                  </a:cubicBezTo>
                                  <a:lnTo>
                                    <a:pt x="1614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09" name="Bogen 793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V="1">
                              <a:off x="4950" y="11794"/>
                              <a:ext cx="495" cy="360"/>
                            </a:xfrm>
                            <a:custGeom>
                              <a:avLst/>
                              <a:gdLst>
                                <a:gd name="G0" fmla="+- 11007 0 0"/>
                                <a:gd name="G1" fmla="+- 0 0 0"/>
                                <a:gd name="G2" fmla="+- 21600 0 0"/>
                                <a:gd name="T0" fmla="*/ 29707 w 29707"/>
                                <a:gd name="T1" fmla="*/ 10811 h 21600"/>
                                <a:gd name="T2" fmla="*/ 0 w 29707"/>
                                <a:gd name="T3" fmla="*/ 18585 h 21600"/>
                                <a:gd name="T4" fmla="*/ 11007 w 29707"/>
                                <a:gd name="T5" fmla="*/ 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707" h="21600" fill="none" extrusionOk="0">
                                  <a:moveTo>
                                    <a:pt x="29706" y="10810"/>
                                  </a:moveTo>
                                  <a:cubicBezTo>
                                    <a:pt x="25846" y="17487"/>
                                    <a:pt x="18719" y="21599"/>
                                    <a:pt x="11007" y="21599"/>
                                  </a:cubicBezTo>
                                  <a:cubicBezTo>
                                    <a:pt x="7134" y="21599"/>
                                    <a:pt x="3332" y="20558"/>
                                    <a:pt x="-1" y="18585"/>
                                  </a:cubicBezTo>
                                </a:path>
                                <a:path w="29707" h="21600" stroke="0" extrusionOk="0">
                                  <a:moveTo>
                                    <a:pt x="29706" y="10810"/>
                                  </a:moveTo>
                                  <a:cubicBezTo>
                                    <a:pt x="25846" y="17487"/>
                                    <a:pt x="18719" y="21599"/>
                                    <a:pt x="11007" y="21599"/>
                                  </a:cubicBezTo>
                                  <a:cubicBezTo>
                                    <a:pt x="7134" y="21599"/>
                                    <a:pt x="3332" y="20558"/>
                                    <a:pt x="-1" y="18585"/>
                                  </a:cubicBezTo>
                                  <a:lnTo>
                                    <a:pt x="11007" y="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0" name="Line 79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>
                              <a:off x="5171" y="11338"/>
                              <a:ext cx="76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1" name="Line 79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>
                              <a:off x="5406" y="11286"/>
                              <a:ext cx="6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2" name="Bogen 79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V="1">
                              <a:off x="5305" y="11787"/>
                              <a:ext cx="491" cy="360"/>
                            </a:xfrm>
                            <a:custGeom>
                              <a:avLst/>
                              <a:gdLst>
                                <a:gd name="G0" fmla="+- 10547 0 0"/>
                                <a:gd name="G1" fmla="+- 21600 0 0"/>
                                <a:gd name="G2" fmla="+- 21600 0 0"/>
                                <a:gd name="T0" fmla="*/ 0 w 29459"/>
                                <a:gd name="T1" fmla="*/ 2750 h 21600"/>
                                <a:gd name="T2" fmla="*/ 29459 w 29459"/>
                                <a:gd name="T3" fmla="*/ 11164 h 21600"/>
                                <a:gd name="T4" fmla="*/ 10547 w 29459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459" h="21600" fill="none" extrusionOk="0">
                                  <a:moveTo>
                                    <a:pt x="0" y="2750"/>
                                  </a:moveTo>
                                  <a:cubicBezTo>
                                    <a:pt x="3222" y="946"/>
                                    <a:pt x="6854" y="-1"/>
                                    <a:pt x="10547" y="-1"/>
                                  </a:cubicBezTo>
                                  <a:cubicBezTo>
                                    <a:pt x="18413" y="-1"/>
                                    <a:pt x="25658" y="4276"/>
                                    <a:pt x="29458" y="11164"/>
                                  </a:cubicBezTo>
                                </a:path>
                                <a:path w="29459" h="21600" stroke="0" extrusionOk="0">
                                  <a:moveTo>
                                    <a:pt x="0" y="2750"/>
                                  </a:moveTo>
                                  <a:cubicBezTo>
                                    <a:pt x="3222" y="946"/>
                                    <a:pt x="6854" y="-1"/>
                                    <a:pt x="10547" y="-1"/>
                                  </a:cubicBezTo>
                                  <a:cubicBezTo>
                                    <a:pt x="18413" y="-1"/>
                                    <a:pt x="25658" y="4276"/>
                                    <a:pt x="29458" y="11164"/>
                                  </a:cubicBezTo>
                                  <a:lnTo>
                                    <a:pt x="10547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3" name="Bogen 79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H="1">
                              <a:off x="5262" y="11734"/>
                              <a:ext cx="776" cy="544"/>
                            </a:xfrm>
                            <a:custGeom>
                              <a:avLst/>
                              <a:gdLst>
                                <a:gd name="G0" fmla="+- 16291 0 0"/>
                                <a:gd name="G1" fmla="+- 0 0 0"/>
                                <a:gd name="G2" fmla="+- 21600 0 0"/>
                                <a:gd name="T0" fmla="*/ 31045 w 31045"/>
                                <a:gd name="T1" fmla="*/ 15776 h 21600"/>
                                <a:gd name="T2" fmla="*/ 0 w 31045"/>
                                <a:gd name="T3" fmla="*/ 14183 h 21600"/>
                                <a:gd name="T4" fmla="*/ 16291 w 31045"/>
                                <a:gd name="T5" fmla="*/ 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1045" h="21600" fill="none" extrusionOk="0">
                                  <a:moveTo>
                                    <a:pt x="31044" y="15775"/>
                                  </a:moveTo>
                                  <a:cubicBezTo>
                                    <a:pt x="27043" y="19518"/>
                                    <a:pt x="21769" y="21599"/>
                                    <a:pt x="16291" y="21599"/>
                                  </a:cubicBezTo>
                                  <a:cubicBezTo>
                                    <a:pt x="10043" y="21599"/>
                                    <a:pt x="4102" y="18895"/>
                                    <a:pt x="-1" y="14183"/>
                                  </a:cubicBezTo>
                                </a:path>
                                <a:path w="31045" h="21600" stroke="0" extrusionOk="0">
                                  <a:moveTo>
                                    <a:pt x="31044" y="15775"/>
                                  </a:moveTo>
                                  <a:cubicBezTo>
                                    <a:pt x="27043" y="19518"/>
                                    <a:pt x="21769" y="21599"/>
                                    <a:pt x="16291" y="21599"/>
                                  </a:cubicBezTo>
                                  <a:cubicBezTo>
                                    <a:pt x="10043" y="21599"/>
                                    <a:pt x="4102" y="18895"/>
                                    <a:pt x="-1" y="14183"/>
                                  </a:cubicBezTo>
                                  <a:lnTo>
                                    <a:pt x="16291" y="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4" name="Line 79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5070" y="12215"/>
                              <a:ext cx="615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5" name="Line 79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4970" y="12393"/>
                              <a:ext cx="808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10016" name="Group 8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25" y="6813"/>
                      <a:ext cx="1454" cy="2343"/>
                      <a:chOff x="3325" y="6813"/>
                      <a:chExt cx="1454" cy="2343"/>
                    </a:xfrm>
                  </p:grpSpPr>
                  <p:sp>
                    <p:nvSpPr>
                      <p:cNvPr id="10017" name="Text Box 801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064" y="6916"/>
                        <a:ext cx="486" cy="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de-DE" sz="500"/>
                          <a:t>  </a:t>
                        </a:r>
                        <a:r>
                          <a:rPr lang="de-DE" sz="400"/>
                          <a:t>A    C</a:t>
                        </a:r>
                      </a:p>
                    </p:txBody>
                  </p:sp>
                  <p:grpSp>
                    <p:nvGrpSpPr>
                      <p:cNvPr id="10018" name="Group 80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25" y="6813"/>
                        <a:ext cx="1454" cy="2343"/>
                        <a:chOff x="5040" y="2520"/>
                        <a:chExt cx="1616" cy="2605"/>
                      </a:xfrm>
                    </p:grpSpPr>
                    <p:sp>
                      <p:nvSpPr>
                        <p:cNvPr id="10019" name="Oval 80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 flipH="1" flipV="1">
                          <a:off x="5374" y="4613"/>
                          <a:ext cx="650" cy="373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de-CH" sz="1000" b="1">
                              <a:latin typeface="Times New Roman" charset="0"/>
                            </a:rPr>
                            <a:t>Met</a:t>
                          </a:r>
                        </a:p>
                      </p:txBody>
                    </p:sp>
                    <p:grpSp>
                      <p:nvGrpSpPr>
                        <p:cNvPr id="10020" name="Group 80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892" y="2520"/>
                          <a:ext cx="288" cy="221"/>
                          <a:chOff x="5892" y="2520"/>
                          <a:chExt cx="288" cy="221"/>
                        </a:xfrm>
                      </p:grpSpPr>
                      <p:grpSp>
                        <p:nvGrpSpPr>
                          <p:cNvPr id="10021" name="Group 80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H="1" flipV="1">
                            <a:off x="5836" y="2576"/>
                            <a:ext cx="221" cy="110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022" name="Line 80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3" name="Line 80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4" name="Line 80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5" name="Line 80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6" name="Line 8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0027" name="Group 811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16200000">
                            <a:off x="6049" y="2607"/>
                            <a:ext cx="153" cy="109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10028" name="Group 81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10029" name="Bogen 81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30" name="Bogen 81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0031" name="Line 81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32" name="Line 81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33" name="Line 81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10034" name="Group 81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677" y="4306"/>
                          <a:ext cx="134" cy="274"/>
                          <a:chOff x="2234" y="5324"/>
                          <a:chExt cx="134" cy="274"/>
                        </a:xfrm>
                      </p:grpSpPr>
                      <p:grpSp>
                        <p:nvGrpSpPr>
                          <p:cNvPr id="10035" name="Group 81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428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10036" name="Group 82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10037" name="Bogen 82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38" name="Bogen 82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0039" name="Line 82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0" name="Line 82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1" name="Line 82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0042" name="Group 82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34" y="5324"/>
                            <a:ext cx="134" cy="66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043" name="Line 82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4" name="Line 82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5" name="Line 82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6" name="Line 8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7" name="Line 8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0048" name="Group 83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532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10049" name="Group 83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10050" name="Bogen 83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51" name="Bogen 835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0052" name="Line 83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53" name="Line 83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54" name="Line 83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10055" name="Group 83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040" y="2571"/>
                          <a:ext cx="1616" cy="2051"/>
                          <a:chOff x="5040" y="2571"/>
                          <a:chExt cx="1616" cy="2051"/>
                        </a:xfrm>
                      </p:grpSpPr>
                      <p:sp>
                        <p:nvSpPr>
                          <p:cNvPr id="10056" name="AutoShape 84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5400000">
                            <a:off x="5658" y="2624"/>
                            <a:ext cx="215" cy="110"/>
                          </a:xfrm>
                          <a:prstGeom prst="chevron">
                            <a:avLst>
                              <a:gd name="adj" fmla="val 48864"/>
                            </a:avLst>
                          </a:prstGeom>
                          <a:solidFill>
                            <a:srgbClr val="0000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28800" tIns="0" rIns="0" bIns="10800"/>
                          <a:lstStyle/>
                          <a:p>
                            <a:r>
                              <a:rPr lang="de-DE" sz="400">
                                <a:solidFill>
                                  <a:srgbClr val="FFFFFF"/>
                                </a:solidFill>
                              </a:rPr>
                              <a:t>U</a:t>
                            </a:r>
                          </a:p>
                        </p:txBody>
                      </p:sp>
                      <p:sp>
                        <p:nvSpPr>
                          <p:cNvPr id="10057" name="Rectangle 84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5690" y="2740"/>
                            <a:ext cx="180" cy="180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10058" name="Group 84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flipH="1" flipV="1">
                            <a:off x="5040" y="2737"/>
                            <a:ext cx="1616" cy="1885"/>
                            <a:chOff x="3397" y="7177"/>
                            <a:chExt cx="4478" cy="5225"/>
                          </a:xfrm>
                        </p:grpSpPr>
                        <p:grpSp>
                          <p:nvGrpSpPr>
                            <p:cNvPr id="10059" name="Group 84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3397" y="7177"/>
                              <a:ext cx="4478" cy="3960"/>
                              <a:chOff x="1777" y="697"/>
                              <a:chExt cx="4478" cy="3960"/>
                            </a:xfrm>
                          </p:grpSpPr>
                          <p:sp>
                            <p:nvSpPr>
                              <p:cNvPr id="10060" name="Line 84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937" y="4117"/>
                                <a:ext cx="0" cy="36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61" name="Line 8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10" y="4253"/>
                                <a:ext cx="7" cy="224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0062" name="Group 84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777" y="697"/>
                                <a:ext cx="4478" cy="3960"/>
                                <a:chOff x="1777" y="697"/>
                                <a:chExt cx="4478" cy="3960"/>
                              </a:xfrm>
                            </p:grpSpPr>
                            <p:sp>
                              <p:nvSpPr>
                                <p:cNvPr id="10063" name="Bogen 84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-5400000">
                                  <a:off x="3937" y="321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64" name="Bogen 84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3397" y="303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65" name="Line 84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4117" y="3927"/>
                                  <a:ext cx="147" cy="1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10066" name="Group 850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777" y="697"/>
                                  <a:ext cx="4478" cy="3960"/>
                                  <a:chOff x="1777" y="697"/>
                                  <a:chExt cx="4478" cy="3960"/>
                                </a:xfrm>
                              </p:grpSpPr>
                              <p:sp>
                                <p:nvSpPr>
                                  <p:cNvPr id="10067" name="Bogen 85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97" y="3577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68" name="Bogen 85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3937" y="2677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69" name="Line 85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3397" y="1597"/>
                                    <a:ext cx="0" cy="144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70" name="Line 854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97" y="1597"/>
                                    <a:ext cx="18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71" name="Line 855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577" y="1597"/>
                                    <a:ext cx="0" cy="144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grpSp>
                                <p:nvGrpSpPr>
                                  <p:cNvPr id="10072" name="Group 856"/>
                                  <p:cNvGrpSpPr>
                                    <a:grpSpLocks noChangeAspect="1"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777" y="2857"/>
                                    <a:ext cx="1620" cy="1088"/>
                                    <a:chOff x="1777" y="2857"/>
                                    <a:chExt cx="1620" cy="1088"/>
                                  </a:xfrm>
                                </p:grpSpPr>
                                <p:sp>
                                  <p:nvSpPr>
                                    <p:cNvPr id="10073" name="Line 857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640" y="3215"/>
                                      <a:ext cx="75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4" name="Line 858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707" y="3037"/>
                                      <a:ext cx="69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5" name="Bogen 859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H="1">
                                      <a:off x="1777" y="2857"/>
                                      <a:ext cx="947" cy="1088"/>
                                    </a:xfrm>
                                    <a:custGeom>
                                      <a:avLst/>
                                      <a:gdLst>
                                        <a:gd name="G0" fmla="+- 16291 0 0"/>
                                        <a:gd name="G1" fmla="+- 21600 0 0"/>
                                        <a:gd name="G2" fmla="+- 21600 0 0"/>
                                        <a:gd name="T0" fmla="*/ 151 w 37891"/>
                                        <a:gd name="T1" fmla="*/ 7245 h 43200"/>
                                        <a:gd name="T2" fmla="*/ 0 w 37891"/>
                                        <a:gd name="T3" fmla="*/ 35783 h 43200"/>
                                        <a:gd name="T4" fmla="*/ 16291 w 37891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37891" h="43200" fill="none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</a:path>
                                        <a:path w="37891" h="43200" stroke="0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  <a:lnTo>
                                            <a:pt x="16291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6" name="Bogen 860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957" y="3037"/>
                                      <a:ext cx="675" cy="720"/>
                                    </a:xfrm>
                                    <a:custGeom>
                                      <a:avLst/>
                                      <a:gdLst>
                                        <a:gd name="G0" fmla="+- 21600 0 0"/>
                                        <a:gd name="G1" fmla="+- 21600 0 0"/>
                                        <a:gd name="G2" fmla="+- 21600 0 0"/>
                                        <a:gd name="T0" fmla="*/ 40300 w 40512"/>
                                        <a:gd name="T1" fmla="*/ 32411 h 43200"/>
                                        <a:gd name="T2" fmla="*/ 40512 w 40512"/>
                                        <a:gd name="T3" fmla="*/ 11164 h 43200"/>
                                        <a:gd name="T4" fmla="*/ 21600 w 40512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40512" h="43200" fill="none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</a:path>
                                        <a:path w="40512" h="43200" stroke="0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  <a:lnTo>
                                            <a:pt x="21600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7" name="Line 861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30" y="3575"/>
                                      <a:ext cx="76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8" name="Line 862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737" y="3757"/>
                                      <a:ext cx="66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0079" name="Group 863"/>
                                  <p:cNvGrpSpPr>
                                    <a:grpSpLocks noChangeAspect="1"/>
                                  </p:cNvGrpSpPr>
                                  <p:nvPr/>
                                </p:nvGrpSpPr>
                                <p:grpSpPr bwMode="auto">
                                  <a:xfrm rot="10800000">
                                    <a:off x="4635" y="2490"/>
                                    <a:ext cx="1620" cy="1088"/>
                                    <a:chOff x="1777" y="2857"/>
                                    <a:chExt cx="1620" cy="1088"/>
                                  </a:xfrm>
                                </p:grpSpPr>
                                <p:sp>
                                  <p:nvSpPr>
                                    <p:cNvPr id="10080" name="Line 864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640" y="3215"/>
                                      <a:ext cx="75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1" name="Line 865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707" y="3037"/>
                                      <a:ext cx="69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2" name="Bogen 866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H="1">
                                      <a:off x="1777" y="2857"/>
                                      <a:ext cx="947" cy="1088"/>
                                    </a:xfrm>
                                    <a:custGeom>
                                      <a:avLst/>
                                      <a:gdLst>
                                        <a:gd name="G0" fmla="+- 16291 0 0"/>
                                        <a:gd name="G1" fmla="+- 21600 0 0"/>
                                        <a:gd name="G2" fmla="+- 21600 0 0"/>
                                        <a:gd name="T0" fmla="*/ 151 w 37891"/>
                                        <a:gd name="T1" fmla="*/ 7245 h 43200"/>
                                        <a:gd name="T2" fmla="*/ 0 w 37891"/>
                                        <a:gd name="T3" fmla="*/ 35783 h 43200"/>
                                        <a:gd name="T4" fmla="*/ 16291 w 37891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37891" h="43200" fill="none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</a:path>
                                        <a:path w="37891" h="43200" stroke="0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  <a:lnTo>
                                            <a:pt x="16291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3" name="Bogen 867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957" y="3037"/>
                                      <a:ext cx="675" cy="720"/>
                                    </a:xfrm>
                                    <a:custGeom>
                                      <a:avLst/>
                                      <a:gdLst>
                                        <a:gd name="G0" fmla="+- 21600 0 0"/>
                                        <a:gd name="G1" fmla="+- 21600 0 0"/>
                                        <a:gd name="G2" fmla="+- 21600 0 0"/>
                                        <a:gd name="T0" fmla="*/ 40300 w 40512"/>
                                        <a:gd name="T1" fmla="*/ 32411 h 43200"/>
                                        <a:gd name="T2" fmla="*/ 40512 w 40512"/>
                                        <a:gd name="T3" fmla="*/ 11164 h 43200"/>
                                        <a:gd name="T4" fmla="*/ 21600 w 40512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40512" h="43200" fill="none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</a:path>
                                        <a:path w="40512" h="43200" stroke="0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  <a:lnTo>
                                            <a:pt x="21600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4" name="Line 868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30" y="3575"/>
                                      <a:ext cx="76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5" name="Line 869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737" y="3757"/>
                                      <a:ext cx="66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10086" name="Line 870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937" y="697"/>
                                    <a:ext cx="0" cy="198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87" name="Line 871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937" y="697"/>
                                    <a:ext cx="18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88" name="Line 872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17" y="697"/>
                                    <a:ext cx="0" cy="198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89" name="Line 87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17" y="285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0" name="Line 874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17" y="267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1" name="Line 875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97" y="3757"/>
                                    <a:ext cx="0" cy="72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2" name="Line 876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577" y="3757"/>
                                    <a:ext cx="0" cy="90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3" name="Line 877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4117" y="321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4" name="Bogen 87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3935" y="3396"/>
                                    <a:ext cx="203" cy="180"/>
                                  </a:xfrm>
                                  <a:custGeom>
                                    <a:avLst/>
                                    <a:gdLst>
                                      <a:gd name="G0" fmla="+- 2753 0 0"/>
                                      <a:gd name="G1" fmla="+- 21600 0 0"/>
                                      <a:gd name="G2" fmla="+- 21600 0 0"/>
                                      <a:gd name="T0" fmla="*/ 0 w 24353"/>
                                      <a:gd name="T1" fmla="*/ 176 h 21600"/>
                                      <a:gd name="T2" fmla="*/ 24353 w 24353"/>
                                      <a:gd name="T3" fmla="*/ 21600 h 21600"/>
                                      <a:gd name="T4" fmla="*/ 2753 w 24353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4353" h="21600" fill="none" extrusionOk="0">
                                        <a:moveTo>
                                          <a:pt x="0" y="176"/>
                                        </a:moveTo>
                                        <a:cubicBezTo>
                                          <a:pt x="912" y="58"/>
                                          <a:pt x="1832" y="-1"/>
                                          <a:pt x="2753" y="-1"/>
                                        </a:cubicBezTo>
                                        <a:cubicBezTo>
                                          <a:pt x="14682" y="-1"/>
                                          <a:pt x="24353" y="9670"/>
                                          <a:pt x="24353" y="21600"/>
                                        </a:cubicBezTo>
                                      </a:path>
                                      <a:path w="24353" h="21600" stroke="0" extrusionOk="0">
                                        <a:moveTo>
                                          <a:pt x="0" y="176"/>
                                        </a:moveTo>
                                        <a:cubicBezTo>
                                          <a:pt x="912" y="58"/>
                                          <a:pt x="1832" y="-1"/>
                                          <a:pt x="2753" y="-1"/>
                                        </a:cubicBezTo>
                                        <a:cubicBezTo>
                                          <a:pt x="14682" y="-1"/>
                                          <a:pt x="24353" y="9670"/>
                                          <a:pt x="24353" y="21600"/>
                                        </a:cubicBezTo>
                                        <a:lnTo>
                                          <a:pt x="2753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5" name="Bogen 87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4145" y="3578"/>
                                    <a:ext cx="242" cy="358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311 0 0"/>
                                      <a:gd name="G2" fmla="+- 21600 0 0"/>
                                      <a:gd name="T0" fmla="*/ 29136 w 29136"/>
                                      <a:gd name="T1" fmla="*/ 41554 h 42911"/>
                                      <a:gd name="T2" fmla="*/ 18081 w 29136"/>
                                      <a:gd name="T3" fmla="*/ 0 h 42911"/>
                                      <a:gd name="T4" fmla="*/ 21600 w 29136"/>
                                      <a:gd name="T5" fmla="*/ 21311 h 42911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9136" h="42911" fill="none" extrusionOk="0">
                                        <a:moveTo>
                                          <a:pt x="29135" y="41553"/>
                                        </a:moveTo>
                                        <a:cubicBezTo>
                                          <a:pt x="26724" y="42451"/>
                                          <a:pt x="24172" y="42910"/>
                                          <a:pt x="21600" y="42910"/>
                                        </a:cubicBezTo>
                                        <a:cubicBezTo>
                                          <a:pt x="9670" y="42911"/>
                                          <a:pt x="0" y="33240"/>
                                          <a:pt x="0" y="21311"/>
                                        </a:cubicBezTo>
                                        <a:cubicBezTo>
                                          <a:pt x="0" y="10739"/>
                                          <a:pt x="7650" y="1721"/>
                                          <a:pt x="18080" y="-1"/>
                                        </a:cubicBezTo>
                                      </a:path>
                                      <a:path w="29136" h="42911" stroke="0" extrusionOk="0">
                                        <a:moveTo>
                                          <a:pt x="29135" y="41553"/>
                                        </a:moveTo>
                                        <a:cubicBezTo>
                                          <a:pt x="26724" y="42451"/>
                                          <a:pt x="24172" y="42910"/>
                                          <a:pt x="21600" y="42910"/>
                                        </a:cubicBezTo>
                                        <a:cubicBezTo>
                                          <a:pt x="9670" y="42911"/>
                                          <a:pt x="0" y="33240"/>
                                          <a:pt x="0" y="21311"/>
                                        </a:cubicBezTo>
                                        <a:cubicBezTo>
                                          <a:pt x="0" y="10739"/>
                                          <a:pt x="7650" y="1721"/>
                                          <a:pt x="18080" y="-1"/>
                                        </a:cubicBezTo>
                                        <a:lnTo>
                                          <a:pt x="21600" y="21311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6" name="Bogen 88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-5400000">
                                    <a:off x="3937" y="3937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7" name="Bogen 88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-5400000">
                                    <a:off x="4118" y="4080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8" name="Line 882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4117" y="339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9" name="Bogen 88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4179" y="3397"/>
                                    <a:ext cx="382" cy="680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003 0 0"/>
                                      <a:gd name="G2" fmla="+- 21600 0 0"/>
                                      <a:gd name="T0" fmla="*/ 25127 w 25127"/>
                                      <a:gd name="T1" fmla="*/ 42313 h 42603"/>
                                      <a:gd name="T2" fmla="*/ 16557 w 25127"/>
                                      <a:gd name="T3" fmla="*/ 0 h 42603"/>
                                      <a:gd name="T4" fmla="*/ 21600 w 25127"/>
                                      <a:gd name="T5" fmla="*/ 21003 h 42603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5127" h="42603" fill="none" extrusionOk="0">
                                        <a:moveTo>
                                          <a:pt x="25127" y="42313"/>
                                        </a:moveTo>
                                        <a:cubicBezTo>
                                          <a:pt x="23961" y="42506"/>
                                          <a:pt x="22781" y="42602"/>
                                          <a:pt x="21600" y="42602"/>
                                        </a:cubicBezTo>
                                        <a:cubicBezTo>
                                          <a:pt x="9670" y="42603"/>
                                          <a:pt x="0" y="32932"/>
                                          <a:pt x="0" y="21003"/>
                                        </a:cubicBezTo>
                                        <a:cubicBezTo>
                                          <a:pt x="0" y="11016"/>
                                          <a:pt x="6846" y="2331"/>
                                          <a:pt x="16556" y="-1"/>
                                        </a:cubicBezTo>
                                      </a:path>
                                      <a:path w="25127" h="42603" stroke="0" extrusionOk="0">
                                        <a:moveTo>
                                          <a:pt x="25127" y="42313"/>
                                        </a:moveTo>
                                        <a:cubicBezTo>
                                          <a:pt x="23961" y="42506"/>
                                          <a:pt x="22781" y="42602"/>
                                          <a:pt x="21600" y="42602"/>
                                        </a:cubicBezTo>
                                        <a:cubicBezTo>
                                          <a:pt x="9670" y="42603"/>
                                          <a:pt x="0" y="32932"/>
                                          <a:pt x="0" y="21003"/>
                                        </a:cubicBezTo>
                                        <a:cubicBezTo>
                                          <a:pt x="0" y="11016"/>
                                          <a:pt x="6846" y="2331"/>
                                          <a:pt x="16556" y="-1"/>
                                        </a:cubicBezTo>
                                        <a:lnTo>
                                          <a:pt x="21600" y="21003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</p:grpSp>
                        <p:grpSp>
                          <p:nvGrpSpPr>
                            <p:cNvPr id="10100" name="Group 88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4838" y="10955"/>
                              <a:ext cx="1084" cy="1447"/>
                              <a:chOff x="4838" y="10955"/>
                              <a:chExt cx="1084" cy="1447"/>
                            </a:xfrm>
                          </p:grpSpPr>
                          <p:sp>
                            <p:nvSpPr>
                              <p:cNvPr id="10101" name="Line 88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 flipH="1" flipV="1">
                                <a:off x="4816" y="11333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2" name="Line 88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 flipH="1" flipV="1">
                                <a:off x="4671" y="11301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3" name="Bogen 88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H="1">
                                <a:off x="4725" y="11746"/>
                                <a:ext cx="769" cy="544"/>
                              </a:xfrm>
                              <a:custGeom>
                                <a:avLst/>
                                <a:gdLst>
                                  <a:gd name="G0" fmla="+- 16140 0 0"/>
                                  <a:gd name="G1" fmla="+- 21600 0 0"/>
                                  <a:gd name="G2" fmla="+- 21600 0 0"/>
                                  <a:gd name="T0" fmla="*/ 0 w 30767"/>
                                  <a:gd name="T1" fmla="*/ 7245 h 21600"/>
                                  <a:gd name="T2" fmla="*/ 30767 w 30767"/>
                                  <a:gd name="T3" fmla="*/ 5707 h 21600"/>
                                  <a:gd name="T4" fmla="*/ 16140 w 30767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0767" h="21600" fill="none" extrusionOk="0">
                                    <a:moveTo>
                                      <a:pt x="0" y="7245"/>
                                    </a:moveTo>
                                    <a:cubicBezTo>
                                      <a:pt x="4098" y="2636"/>
                                      <a:pt x="9972" y="-1"/>
                                      <a:pt x="16140" y="-1"/>
                                    </a:cubicBezTo>
                                    <a:cubicBezTo>
                                      <a:pt x="21559" y="-1"/>
                                      <a:pt x="26780" y="2036"/>
                                      <a:pt x="30767" y="5706"/>
                                    </a:cubicBezTo>
                                  </a:path>
                                  <a:path w="30767" h="21600" stroke="0" extrusionOk="0">
                                    <a:moveTo>
                                      <a:pt x="0" y="7245"/>
                                    </a:moveTo>
                                    <a:cubicBezTo>
                                      <a:pt x="4098" y="2636"/>
                                      <a:pt x="9972" y="-1"/>
                                      <a:pt x="16140" y="-1"/>
                                    </a:cubicBezTo>
                                    <a:cubicBezTo>
                                      <a:pt x="21559" y="-1"/>
                                      <a:pt x="26780" y="2036"/>
                                      <a:pt x="30767" y="5706"/>
                                    </a:cubicBezTo>
                                    <a:lnTo>
                                      <a:pt x="1614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4" name="Bogen 888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V="1">
                                <a:off x="4950" y="11794"/>
                                <a:ext cx="495" cy="360"/>
                              </a:xfrm>
                              <a:custGeom>
                                <a:avLst/>
                                <a:gdLst>
                                  <a:gd name="G0" fmla="+- 11007 0 0"/>
                                  <a:gd name="G1" fmla="+- 0 0 0"/>
                                  <a:gd name="G2" fmla="+- 21600 0 0"/>
                                  <a:gd name="T0" fmla="*/ 29707 w 29707"/>
                                  <a:gd name="T1" fmla="*/ 10811 h 21600"/>
                                  <a:gd name="T2" fmla="*/ 0 w 29707"/>
                                  <a:gd name="T3" fmla="*/ 18585 h 21600"/>
                                  <a:gd name="T4" fmla="*/ 11007 w 29707"/>
                                  <a:gd name="T5" fmla="*/ 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707" h="21600" fill="none" extrusionOk="0">
                                    <a:moveTo>
                                      <a:pt x="29706" y="10810"/>
                                    </a:moveTo>
                                    <a:cubicBezTo>
                                      <a:pt x="25846" y="17487"/>
                                      <a:pt x="18719" y="21599"/>
                                      <a:pt x="11007" y="21599"/>
                                    </a:cubicBezTo>
                                    <a:cubicBezTo>
                                      <a:pt x="7134" y="21599"/>
                                      <a:pt x="3332" y="20558"/>
                                      <a:pt x="-1" y="18585"/>
                                    </a:cubicBezTo>
                                  </a:path>
                                  <a:path w="29707" h="21600" stroke="0" extrusionOk="0">
                                    <a:moveTo>
                                      <a:pt x="29706" y="10810"/>
                                    </a:moveTo>
                                    <a:cubicBezTo>
                                      <a:pt x="25846" y="17487"/>
                                      <a:pt x="18719" y="21599"/>
                                      <a:pt x="11007" y="21599"/>
                                    </a:cubicBezTo>
                                    <a:cubicBezTo>
                                      <a:pt x="7134" y="21599"/>
                                      <a:pt x="3332" y="20558"/>
                                      <a:pt x="-1" y="18585"/>
                                    </a:cubicBezTo>
                                    <a:lnTo>
                                      <a:pt x="11007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5" name="Line 88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>
                                <a:off x="5171" y="11338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6" name="Line 89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>
                                <a:off x="5406" y="11286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7" name="Bogen 89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V="1">
                                <a:off x="5305" y="11787"/>
                                <a:ext cx="491" cy="360"/>
                              </a:xfrm>
                              <a:custGeom>
                                <a:avLst/>
                                <a:gdLst>
                                  <a:gd name="G0" fmla="+- 10547 0 0"/>
                                  <a:gd name="G1" fmla="+- 21600 0 0"/>
                                  <a:gd name="G2" fmla="+- 21600 0 0"/>
                                  <a:gd name="T0" fmla="*/ 0 w 29459"/>
                                  <a:gd name="T1" fmla="*/ 2750 h 21600"/>
                                  <a:gd name="T2" fmla="*/ 29459 w 29459"/>
                                  <a:gd name="T3" fmla="*/ 11164 h 21600"/>
                                  <a:gd name="T4" fmla="*/ 10547 w 29459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459" h="21600" fill="none" extrusionOk="0">
                                    <a:moveTo>
                                      <a:pt x="0" y="2750"/>
                                    </a:moveTo>
                                    <a:cubicBezTo>
                                      <a:pt x="3222" y="946"/>
                                      <a:pt x="6854" y="-1"/>
                                      <a:pt x="10547" y="-1"/>
                                    </a:cubicBezTo>
                                    <a:cubicBezTo>
                                      <a:pt x="18413" y="-1"/>
                                      <a:pt x="25658" y="4276"/>
                                      <a:pt x="29458" y="11164"/>
                                    </a:cubicBezTo>
                                  </a:path>
                                  <a:path w="29459" h="21600" stroke="0" extrusionOk="0">
                                    <a:moveTo>
                                      <a:pt x="0" y="2750"/>
                                    </a:moveTo>
                                    <a:cubicBezTo>
                                      <a:pt x="3222" y="946"/>
                                      <a:pt x="6854" y="-1"/>
                                      <a:pt x="10547" y="-1"/>
                                    </a:cubicBezTo>
                                    <a:cubicBezTo>
                                      <a:pt x="18413" y="-1"/>
                                      <a:pt x="25658" y="4276"/>
                                      <a:pt x="29458" y="11164"/>
                                    </a:cubicBezTo>
                                    <a:lnTo>
                                      <a:pt x="10547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8" name="Bogen 89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H="1">
                                <a:off x="5262" y="11734"/>
                                <a:ext cx="776" cy="544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0 0 0"/>
                                  <a:gd name="G2" fmla="+- 21600 0 0"/>
                                  <a:gd name="T0" fmla="*/ 31045 w 31045"/>
                                  <a:gd name="T1" fmla="*/ 15776 h 21600"/>
                                  <a:gd name="T2" fmla="*/ 0 w 31045"/>
                                  <a:gd name="T3" fmla="*/ 14183 h 21600"/>
                                  <a:gd name="T4" fmla="*/ 16291 w 31045"/>
                                  <a:gd name="T5" fmla="*/ 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1045" h="21600" fill="none" extrusionOk="0">
                                    <a:moveTo>
                                      <a:pt x="31044" y="15775"/>
                                    </a:moveTo>
                                    <a:cubicBezTo>
                                      <a:pt x="27043" y="19518"/>
                                      <a:pt x="21769" y="21599"/>
                                      <a:pt x="16291" y="21599"/>
                                    </a:cubicBezTo>
                                    <a:cubicBezTo>
                                      <a:pt x="10043" y="21599"/>
                                      <a:pt x="4102" y="18895"/>
                                      <a:pt x="-1" y="14183"/>
                                    </a:cubicBezTo>
                                  </a:path>
                                  <a:path w="31045" h="21600" stroke="0" extrusionOk="0">
                                    <a:moveTo>
                                      <a:pt x="31044" y="15775"/>
                                    </a:moveTo>
                                    <a:cubicBezTo>
                                      <a:pt x="27043" y="19518"/>
                                      <a:pt x="21769" y="21599"/>
                                      <a:pt x="16291" y="21599"/>
                                    </a:cubicBezTo>
                                    <a:cubicBezTo>
                                      <a:pt x="10043" y="21599"/>
                                      <a:pt x="4102" y="18895"/>
                                      <a:pt x="-1" y="14183"/>
                                    </a:cubicBezTo>
                                    <a:lnTo>
                                      <a:pt x="16291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9" name="Line 89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70" y="12215"/>
                                <a:ext cx="615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10" name="Line 89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970" y="12393"/>
                                <a:ext cx="808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  <p:sp>
              <p:nvSpPr>
                <p:cNvPr id="10111" name="Bogen 895"/>
                <p:cNvSpPr>
                  <a:spLocks noChangeAspect="1"/>
                </p:cNvSpPr>
                <p:nvPr/>
              </p:nvSpPr>
              <p:spPr bwMode="auto">
                <a:xfrm>
                  <a:off x="3914" y="9142"/>
                  <a:ext cx="486" cy="207"/>
                </a:xfrm>
                <a:custGeom>
                  <a:avLst/>
                  <a:gdLst>
                    <a:gd name="G0" fmla="+- 21600 0 0"/>
                    <a:gd name="G1" fmla="+- 9299 0 0"/>
                    <a:gd name="G2" fmla="+- 21600 0 0"/>
                    <a:gd name="T0" fmla="*/ 41096 w 43200"/>
                    <a:gd name="T1" fmla="*/ 0 h 30899"/>
                    <a:gd name="T2" fmla="*/ 1387 w 43200"/>
                    <a:gd name="T3" fmla="*/ 1683 h 30899"/>
                    <a:gd name="T4" fmla="*/ 21600 w 43200"/>
                    <a:gd name="T5" fmla="*/ 9299 h 308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30899" fill="none" extrusionOk="0">
                      <a:moveTo>
                        <a:pt x="41095" y="0"/>
                      </a:moveTo>
                      <a:cubicBezTo>
                        <a:pt x="42481" y="2904"/>
                        <a:pt x="43200" y="6081"/>
                        <a:pt x="43200" y="9299"/>
                      </a:cubicBezTo>
                      <a:cubicBezTo>
                        <a:pt x="43200" y="21228"/>
                        <a:pt x="33529" y="30899"/>
                        <a:pt x="21600" y="30899"/>
                      </a:cubicBezTo>
                      <a:cubicBezTo>
                        <a:pt x="9670" y="30899"/>
                        <a:pt x="0" y="21228"/>
                        <a:pt x="0" y="9299"/>
                      </a:cubicBezTo>
                      <a:cubicBezTo>
                        <a:pt x="0" y="6697"/>
                        <a:pt x="469" y="4117"/>
                        <a:pt x="1387" y="1683"/>
                      </a:cubicBezTo>
                    </a:path>
                    <a:path w="43200" h="30899" stroke="0" extrusionOk="0">
                      <a:moveTo>
                        <a:pt x="41095" y="0"/>
                      </a:moveTo>
                      <a:cubicBezTo>
                        <a:pt x="42481" y="2904"/>
                        <a:pt x="43200" y="6081"/>
                        <a:pt x="43200" y="9299"/>
                      </a:cubicBezTo>
                      <a:cubicBezTo>
                        <a:pt x="43200" y="21228"/>
                        <a:pt x="33529" y="30899"/>
                        <a:pt x="21600" y="30899"/>
                      </a:cubicBezTo>
                      <a:cubicBezTo>
                        <a:pt x="9670" y="30899"/>
                        <a:pt x="0" y="21228"/>
                        <a:pt x="0" y="9299"/>
                      </a:cubicBezTo>
                      <a:cubicBezTo>
                        <a:pt x="0" y="6697"/>
                        <a:pt x="469" y="4117"/>
                        <a:pt x="1387" y="1683"/>
                      </a:cubicBezTo>
                      <a:lnTo>
                        <a:pt x="21600" y="929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0112" name="Group 896"/>
                <p:cNvGrpSpPr>
                  <a:grpSpLocks/>
                </p:cNvGrpSpPr>
                <p:nvPr/>
              </p:nvGrpSpPr>
              <p:grpSpPr bwMode="auto">
                <a:xfrm>
                  <a:off x="2448" y="6584"/>
                  <a:ext cx="7134" cy="274"/>
                  <a:chOff x="2448" y="6584"/>
                  <a:chExt cx="7134" cy="274"/>
                </a:xfrm>
              </p:grpSpPr>
              <p:sp>
                <p:nvSpPr>
                  <p:cNvPr id="10113" name="Text Box 89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9420" y="6679"/>
                    <a:ext cx="162" cy="16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it-IT" sz="400"/>
                      <a:t>G </a:t>
                    </a:r>
                    <a:endParaRPr lang="it-IT" sz="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114" name="Text Box 89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020" y="6667"/>
                    <a:ext cx="1185" cy="16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en-GB" sz="400"/>
                      <a:t>CGACCCAA </a:t>
                    </a:r>
                    <a:endParaRPr lang="en-GB" sz="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0115" name="Group 899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676" y="6685"/>
                    <a:ext cx="138" cy="99"/>
                    <a:chOff x="1057" y="4839"/>
                    <a:chExt cx="1260" cy="901"/>
                  </a:xfrm>
                </p:grpSpPr>
                <p:grpSp>
                  <p:nvGrpSpPr>
                    <p:cNvPr id="10116" name="Group 9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17" name="Bogen 90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18" name="Bogen 90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19" name="Line 9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0" name="Line 90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1" name="Line 9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22" name="Group 906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491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23" name="Line 9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4" name="Line 9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5" name="Line 9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26" name="Group 91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27" name="Bogen 91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28" name="Bogen 91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129" name="Group 913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335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30" name="Line 9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31" name="Line 9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32" name="Line 9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33" name="Group 91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34" name="Bogen 91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35" name="Bogen 91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136" name="Group 920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986" y="6684"/>
                    <a:ext cx="138" cy="98"/>
                    <a:chOff x="1057" y="4839"/>
                    <a:chExt cx="1260" cy="901"/>
                  </a:xfrm>
                </p:grpSpPr>
                <p:grpSp>
                  <p:nvGrpSpPr>
                    <p:cNvPr id="10137" name="Group 92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38" name="Bogen 92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39" name="Bogen 92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40" name="Line 92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1" name="Line 9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2" name="Line 9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43" name="Group 927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113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44" name="Line 9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5" name="Line 9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6" name="Line 9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47" name="Group 9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48" name="Bogen 93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49" name="Bogen 93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150" name="Group 934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269" y="6709"/>
                    <a:ext cx="190" cy="99"/>
                    <a:chOff x="2137" y="1417"/>
                    <a:chExt cx="1823" cy="900"/>
                  </a:xfrm>
                </p:grpSpPr>
                <p:sp>
                  <p:nvSpPr>
                    <p:cNvPr id="10151" name="Line 9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2" name="Line 9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3" name="Line 9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4" name="Line 9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5" name="Line 9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56" name="Group 940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764" y="6684"/>
                    <a:ext cx="138" cy="98"/>
                    <a:chOff x="1057" y="4839"/>
                    <a:chExt cx="1260" cy="901"/>
                  </a:xfrm>
                </p:grpSpPr>
                <p:grpSp>
                  <p:nvGrpSpPr>
                    <p:cNvPr id="10157" name="Group 94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58" name="Bogen 94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59" name="Bogen 94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60" name="Line 9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1" name="Line 9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2" name="Line 9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63" name="Group 947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608" y="6682"/>
                    <a:ext cx="138" cy="98"/>
                    <a:chOff x="1057" y="4839"/>
                    <a:chExt cx="1260" cy="901"/>
                  </a:xfrm>
                </p:grpSpPr>
                <p:grpSp>
                  <p:nvGrpSpPr>
                    <p:cNvPr id="10164" name="Group 9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65" name="Bogen 94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66" name="Bogen 95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67" name="Line 9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8" name="Line 9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9" name="Line 9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70" name="Group 954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453" y="6684"/>
                    <a:ext cx="138" cy="99"/>
                    <a:chOff x="1057" y="4839"/>
                    <a:chExt cx="1260" cy="901"/>
                  </a:xfrm>
                </p:grpSpPr>
                <p:grpSp>
                  <p:nvGrpSpPr>
                    <p:cNvPr id="10171" name="Group 95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72" name="Bogen 956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73" name="Bogen 957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74" name="Line 9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75" name="Line 9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76" name="Line 9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77" name="Group 961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9053" y="6709"/>
                    <a:ext cx="190" cy="99"/>
                    <a:chOff x="2137" y="1417"/>
                    <a:chExt cx="1823" cy="900"/>
                  </a:xfrm>
                </p:grpSpPr>
                <p:sp>
                  <p:nvSpPr>
                    <p:cNvPr id="10178" name="Line 9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79" name="Line 9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0" name="Line 9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1" name="Line 9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2" name="Line 96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83" name="Group 967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896" y="6709"/>
                    <a:ext cx="190" cy="99"/>
                    <a:chOff x="2137" y="1417"/>
                    <a:chExt cx="1823" cy="900"/>
                  </a:xfrm>
                </p:grpSpPr>
                <p:sp>
                  <p:nvSpPr>
                    <p:cNvPr id="10184" name="Line 9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5" name="Line 9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6" name="Line 9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7" name="Line 9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8" name="Line 9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89" name="Group 973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9366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90" name="Line 9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91" name="Line 9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92" name="Line 9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93" name="Group 97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94" name="Bogen 97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95" name="Bogen 97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10196" name="AutoShape 980"/>
                  <p:cNvSpPr>
                    <a:spLocks noChangeAspect="1" noChangeArrowheads="1"/>
                  </p:cNvSpPr>
                  <p:nvPr/>
                </p:nvSpPr>
                <p:spPr bwMode="auto">
                  <a:xfrm rot="16200000" flipV="1">
                    <a:off x="7805" y="6663"/>
                    <a:ext cx="198" cy="101"/>
                  </a:xfrm>
                  <a:prstGeom prst="chevron">
                    <a:avLst>
                      <a:gd name="adj" fmla="val 4901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18000" tIns="0" rIns="18000" bIns="10800"/>
                  <a:lstStyle/>
                  <a:p>
                    <a:r>
                      <a:rPr lang="de-DE" sz="400">
                        <a:solidFill>
                          <a:srgbClr val="FFFFFF"/>
                        </a:solidFill>
                      </a:rPr>
                      <a:t>U</a:t>
                    </a:r>
                  </a:p>
                </p:txBody>
              </p:sp>
              <p:sp>
                <p:nvSpPr>
                  <p:cNvPr id="10197" name="AutoShape 981"/>
                  <p:cNvSpPr>
                    <a:spLocks noChangeAspect="1" noChangeArrowheads="1"/>
                  </p:cNvSpPr>
                  <p:nvPr/>
                </p:nvSpPr>
                <p:spPr bwMode="auto">
                  <a:xfrm rot="16200000" flipV="1">
                    <a:off x="9208" y="6672"/>
                    <a:ext cx="198" cy="101"/>
                  </a:xfrm>
                  <a:prstGeom prst="chevron">
                    <a:avLst>
                      <a:gd name="adj" fmla="val 4901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18000" tIns="0" rIns="18000" bIns="10800"/>
                  <a:lstStyle/>
                  <a:p>
                    <a:r>
                      <a:rPr lang="de-DE" sz="400">
                        <a:solidFill>
                          <a:srgbClr val="FFFFFF"/>
                        </a:solidFill>
                      </a:rPr>
                      <a:t>U</a:t>
                    </a:r>
                  </a:p>
                </p:txBody>
              </p:sp>
              <p:grpSp>
                <p:nvGrpSpPr>
                  <p:cNvPr id="10198" name="Group 982"/>
                  <p:cNvGrpSpPr>
                    <a:grpSpLocks/>
                  </p:cNvGrpSpPr>
                  <p:nvPr/>
                </p:nvGrpSpPr>
                <p:grpSpPr bwMode="auto">
                  <a:xfrm>
                    <a:off x="2448" y="6584"/>
                    <a:ext cx="7120" cy="274"/>
                    <a:chOff x="2448" y="6584"/>
                    <a:chExt cx="7120" cy="274"/>
                  </a:xfrm>
                </p:grpSpPr>
                <p:sp>
                  <p:nvSpPr>
                    <p:cNvPr id="10199" name="Text Box 98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080" y="6680"/>
                      <a:ext cx="161" cy="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G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00" name="Text Box 984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6778" y="6669"/>
                      <a:ext cx="162" cy="1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C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01" name="Text Box 985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5507" y="6669"/>
                      <a:ext cx="886" cy="1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ACGGAA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02" name="Rectangle 98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5261" y="6587"/>
                      <a:ext cx="4307" cy="78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203" name="Group 98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456" y="670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10204" name="Line 9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5" name="Line 9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6" name="Line 9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7" name="Line 9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8" name="Line 9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09" name="Group 99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641" y="6684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10210" name="Group 9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0211" name="Bogen 9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12" name="Bogen 99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0213" name="Line 9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4" name="Line 9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5" name="Line 9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16" name="Group 100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770" y="6711"/>
                      <a:ext cx="188" cy="97"/>
                      <a:chOff x="3849" y="1059"/>
                      <a:chExt cx="1721" cy="900"/>
                    </a:xfrm>
                  </p:grpSpPr>
                  <p:sp>
                    <p:nvSpPr>
                      <p:cNvPr id="10217" name="Line 10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8" name="Line 10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9" name="Line 10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0220" name="Group 10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0221" name="Bogen 100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22" name="Bogen 10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0223" name="Group 100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926" y="6711"/>
                      <a:ext cx="188" cy="97"/>
                      <a:chOff x="3849" y="1059"/>
                      <a:chExt cx="1721" cy="900"/>
                    </a:xfrm>
                  </p:grpSpPr>
                  <p:sp>
                    <p:nvSpPr>
                      <p:cNvPr id="10224" name="Line 10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25" name="Line 10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26" name="Line 10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0227" name="Group 101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0228" name="Bogen 101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29" name="Bogen 101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0230" name="Group 101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6239" y="670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10231" name="Line 10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2" name="Line 10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3" name="Line 10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4" name="Line 10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5" name="Line 10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36" name="Group 102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6082" y="6710"/>
                      <a:ext cx="190" cy="98"/>
                      <a:chOff x="2137" y="1417"/>
                      <a:chExt cx="1823" cy="900"/>
                    </a:xfrm>
                  </p:grpSpPr>
                  <p:sp>
                    <p:nvSpPr>
                      <p:cNvPr id="10237" name="Line 10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8" name="Line 10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9" name="Line 10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0" name="Line 10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1" name="Line 102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42" name="Group 102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6737" y="6685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10243" name="Group 10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0244" name="Bogen 10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45" name="Bogen 102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0246" name="Line 10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7" name="Line 10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8" name="Line 10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49" name="Group 103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022" y="671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10250" name="Line 103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51" name="Line 10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52" name="Line 10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0253" name="Group 103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0254" name="Bogen 10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55" name="Bogen 103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10256" name="AutoShape 104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5292" y="6669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0257" name="AutoShape 104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6384" y="6672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0258" name="AutoShape 104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6541" y="6672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0259" name="AutoShape 104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7179" y="6668"/>
                      <a:ext cx="199" cy="101"/>
                    </a:xfrm>
                    <a:prstGeom prst="chevron">
                      <a:avLst>
                        <a:gd name="adj" fmla="val 49257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grpSp>
                  <p:nvGrpSpPr>
                    <p:cNvPr id="10260" name="Group 10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48" y="6584"/>
                      <a:ext cx="2879" cy="274"/>
                      <a:chOff x="2448" y="6584"/>
                      <a:chExt cx="2879" cy="274"/>
                    </a:xfrm>
                  </p:grpSpPr>
                  <p:grpSp>
                    <p:nvGrpSpPr>
                      <p:cNvPr id="10261" name="Group 10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48" y="6584"/>
                        <a:ext cx="2879" cy="274"/>
                        <a:chOff x="2448" y="6584"/>
                        <a:chExt cx="2879" cy="274"/>
                      </a:xfrm>
                    </p:grpSpPr>
                    <p:sp>
                      <p:nvSpPr>
                        <p:cNvPr id="10262" name="Text Box 1046"/>
                        <p:cNvSpPr txBox="1"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98" y="6670"/>
                          <a:ext cx="2800" cy="161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it-IT" sz="400"/>
                            <a:t>AACCCAGCAACGACCCAA  </a:t>
                          </a:r>
                          <a:endParaRPr lang="it-IT" sz="4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0263" name="Group 104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3892" y="6584"/>
                          <a:ext cx="1435" cy="274"/>
                          <a:chOff x="2751" y="10708"/>
                          <a:chExt cx="990" cy="189"/>
                        </a:xfrm>
                      </p:grpSpPr>
                      <p:grpSp>
                        <p:nvGrpSpPr>
                          <p:cNvPr id="10264" name="Group 104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751" y="10708"/>
                            <a:ext cx="990" cy="184"/>
                            <a:chOff x="2751" y="10708"/>
                            <a:chExt cx="990" cy="184"/>
                          </a:xfrm>
                        </p:grpSpPr>
                        <p:sp>
                          <p:nvSpPr>
                            <p:cNvPr id="10265" name="Rectangle 104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flipV="1">
                              <a:off x="2751" y="10708"/>
                              <a:ext cx="990" cy="54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10266" name="Group 105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876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267" name="Group 105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268" name="Bogen 105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69" name="Bogen 105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270" name="Line 105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1" name="Line 105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2" name="Line 105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273" name="Group 105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964" y="10794"/>
                              <a:ext cx="129" cy="68"/>
                              <a:chOff x="3849" y="1059"/>
                              <a:chExt cx="1721" cy="900"/>
                            </a:xfrm>
                          </p:grpSpPr>
                          <p:sp>
                            <p:nvSpPr>
                              <p:cNvPr id="10274" name="Line 105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5" name="Line 105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6" name="Line 106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9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0277" name="Group 106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5115" y="1059"/>
                                <a:ext cx="455" cy="900"/>
                                <a:chOff x="5554" y="1057"/>
                                <a:chExt cx="455" cy="900"/>
                              </a:xfrm>
                            </p:grpSpPr>
                            <p:sp>
                              <p:nvSpPr>
                                <p:cNvPr id="10278" name="Bogen 106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>
                                  <a:off x="5557" y="1057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79" name="Bogen 106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5556" y="1503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280" name="Group 106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07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281" name="Line 106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2" name="Line 106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3" name="Line 106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4" name="Line 106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5" name="Line 106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286" name="Group 107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413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287" name="Group 107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288" name="Bogen 107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89" name="Bogen 107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290" name="Line 107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1" name="Line 107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2" name="Line 107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293" name="Group 107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305" y="10774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294" name="Group 107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295" name="Bogen 1079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96" name="Bogen 1080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297" name="Line 108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8" name="Line 108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9" name="Line 108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00" name="Group 108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198" y="10775"/>
                              <a:ext cx="95" cy="69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01" name="Group 108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02" name="Bogen 1086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03" name="Bogen 108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04" name="Line 108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05" name="Line 108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06" name="Line 109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07" name="Group 109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61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08" name="Line 109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09" name="Line 109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0" name="Line 109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1" name="Line 109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2" name="Line 109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13" name="Group 109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503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14" name="Line 109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5" name="Line 109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6" name="Line 110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7" name="Line 110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8" name="Line 110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0319" name="Group 110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V="1">
                            <a:off x="2744" y="10798"/>
                            <a:ext cx="131" cy="68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320" name="Line 110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1" name="Line 110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2" name="Line 110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3" name="Line 110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4" name="Line 110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10325" name="Group 11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flipH="1">
                          <a:off x="2448" y="6584"/>
                          <a:ext cx="1435" cy="274"/>
                          <a:chOff x="2751" y="10708"/>
                          <a:chExt cx="990" cy="189"/>
                        </a:xfrm>
                      </p:grpSpPr>
                      <p:grpSp>
                        <p:nvGrpSpPr>
                          <p:cNvPr id="10326" name="Group 111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751" y="10708"/>
                            <a:ext cx="990" cy="184"/>
                            <a:chOff x="2751" y="10708"/>
                            <a:chExt cx="990" cy="184"/>
                          </a:xfrm>
                        </p:grpSpPr>
                        <p:sp>
                          <p:nvSpPr>
                            <p:cNvPr id="10327" name="Rectangle 111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flipV="1">
                              <a:off x="2751" y="10708"/>
                              <a:ext cx="990" cy="54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10328" name="Group 111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876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29" name="Group 111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30" name="Bogen 111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31" name="Bogen 111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32" name="Line 111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3" name="Line 111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4" name="Line 111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35" name="Group 111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964" y="10794"/>
                              <a:ext cx="129" cy="68"/>
                              <a:chOff x="3849" y="1059"/>
                              <a:chExt cx="1721" cy="900"/>
                            </a:xfrm>
                          </p:grpSpPr>
                          <p:sp>
                            <p:nvSpPr>
                              <p:cNvPr id="10336" name="Line 112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7" name="Line 11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8" name="Line 11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9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0339" name="Group 112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5115" y="1059"/>
                                <a:ext cx="455" cy="900"/>
                                <a:chOff x="5554" y="1057"/>
                                <a:chExt cx="455" cy="900"/>
                              </a:xfrm>
                            </p:grpSpPr>
                            <p:sp>
                              <p:nvSpPr>
                                <p:cNvPr id="10340" name="Bogen 112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>
                                  <a:off x="5557" y="1057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41" name="Bogen 112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5556" y="1503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342" name="Group 112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07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43" name="Line 112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4" name="Line 112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5" name="Line 112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6" name="Line 113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7" name="Line 113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48" name="Group 113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413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49" name="Group 113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50" name="Bogen 113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51" name="Bogen 113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52" name="Line 113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53" name="Line 113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54" name="Line 113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55" name="Group 113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305" y="10774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56" name="Group 1140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57" name="Bogen 1141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58" name="Bogen 114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59" name="Line 114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0" name="Line 114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1" name="Line 11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62" name="Group 114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198" y="10775"/>
                              <a:ext cx="95" cy="69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63" name="Group 114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64" name="Bogen 114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65" name="Bogen 1149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66" name="Line 115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7" name="Line 115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8" name="Line 115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69" name="Group 115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61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70" name="Line 115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1" name="Line 115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2" name="Line 115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3" name="Line 115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4" name="Line 115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75" name="Group 115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503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76" name="Line 116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7" name="Line 116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8" name="Line 116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9" name="Line 116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80" name="Line 116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0381" name="Group 116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V="1">
                            <a:off x="2744" y="10798"/>
                            <a:ext cx="131" cy="68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382" name="Line 116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3" name="Line 116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4" name="Line 116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5" name="Line 116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6" name="Line 117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10387" name="AutoShape 117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4043" y="6670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</p:grpSp>
                <p:sp>
                  <p:nvSpPr>
                    <p:cNvPr id="10388" name="AutoShape 117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6865" y="6663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600426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90800" y="219075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Stages of translation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54050" y="620713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C</a:t>
            </a:r>
            <a:endParaRPr lang="de-CH"/>
          </a:p>
        </p:txBody>
      </p:sp>
      <p:grpSp>
        <p:nvGrpSpPr>
          <p:cNvPr id="11951" name="Group 687"/>
          <p:cNvGrpSpPr>
            <a:grpSpLocks/>
          </p:cNvGrpSpPr>
          <p:nvPr/>
        </p:nvGrpSpPr>
        <p:grpSpPr bwMode="auto">
          <a:xfrm>
            <a:off x="508000" y="1219200"/>
            <a:ext cx="8636000" cy="5638800"/>
            <a:chOff x="1260" y="10080"/>
            <a:chExt cx="9156" cy="5583"/>
          </a:xfrm>
        </p:grpSpPr>
        <p:sp>
          <p:nvSpPr>
            <p:cNvPr id="11952" name="Text Box 688"/>
            <p:cNvSpPr txBox="1">
              <a:spLocks noChangeAspect="1" noChangeArrowheads="1"/>
            </p:cNvSpPr>
            <p:nvPr/>
          </p:nvSpPr>
          <p:spPr bwMode="auto">
            <a:xfrm>
              <a:off x="2340" y="10080"/>
              <a:ext cx="2521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600"/>
                <a:t>The ribosome moves to the next base triplet</a:t>
              </a:r>
              <a:endParaRPr lang="de-DE" sz="1000"/>
            </a:p>
            <a:p>
              <a:endParaRPr lang="de-DE" sz="1000"/>
            </a:p>
          </p:txBody>
        </p:sp>
        <p:grpSp>
          <p:nvGrpSpPr>
            <p:cNvPr id="11953" name="Group 689"/>
            <p:cNvGrpSpPr>
              <a:grpSpLocks/>
            </p:cNvGrpSpPr>
            <p:nvPr/>
          </p:nvGrpSpPr>
          <p:grpSpPr bwMode="auto">
            <a:xfrm>
              <a:off x="1260" y="10620"/>
              <a:ext cx="9156" cy="5043"/>
              <a:chOff x="1260" y="10620"/>
              <a:chExt cx="9156" cy="5043"/>
            </a:xfrm>
          </p:grpSpPr>
          <p:grpSp>
            <p:nvGrpSpPr>
              <p:cNvPr id="11954" name="Group 690"/>
              <p:cNvGrpSpPr>
                <a:grpSpLocks noChangeAspect="1"/>
              </p:cNvGrpSpPr>
              <p:nvPr/>
            </p:nvGrpSpPr>
            <p:grpSpPr bwMode="auto">
              <a:xfrm>
                <a:off x="2160" y="10620"/>
                <a:ext cx="7933" cy="2908"/>
                <a:chOff x="1980" y="9720"/>
                <a:chExt cx="7930" cy="2906"/>
              </a:xfrm>
            </p:grpSpPr>
            <p:grpSp>
              <p:nvGrpSpPr>
                <p:cNvPr id="11955" name="Group 691"/>
                <p:cNvGrpSpPr>
                  <a:grpSpLocks noChangeAspect="1"/>
                </p:cNvGrpSpPr>
                <p:nvPr/>
              </p:nvGrpSpPr>
              <p:grpSpPr bwMode="auto">
                <a:xfrm>
                  <a:off x="3256" y="10446"/>
                  <a:ext cx="2880" cy="2180"/>
                  <a:chOff x="2513" y="11316"/>
                  <a:chExt cx="2880" cy="2180"/>
                </a:xfrm>
              </p:grpSpPr>
              <p:sp>
                <p:nvSpPr>
                  <p:cNvPr id="11956" name="Oval 6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3" y="11336"/>
                    <a:ext cx="2880" cy="21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it-IT" sz="1000">
                      <a:latin typeface="Courier New" charset="0"/>
                      <a:cs typeface="Courier New" charset="0"/>
                    </a:endParaRPr>
                  </a:p>
                  <a:p>
                    <a:endParaRPr lang="it-IT" sz="800">
                      <a:latin typeface="Courier New" charset="0"/>
                      <a:cs typeface="Courier New" charset="0"/>
                    </a:endParaRPr>
                  </a:p>
                  <a:p>
                    <a:endParaRPr lang="it-IT" sz="400">
                      <a:latin typeface="Courier New" charset="0"/>
                      <a:cs typeface="Courier New" charset="0"/>
                    </a:endParaRPr>
                  </a:p>
                  <a:p>
                    <a:r>
                      <a:rPr lang="it-IT" sz="1000">
                        <a:latin typeface="Courier New" charset="0"/>
                        <a:cs typeface="Courier New" charset="0"/>
                      </a:rPr>
                      <a:t>              </a:t>
                    </a: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1000">
                      <a:latin typeface="Courier New" charset="0"/>
                      <a:cs typeface="Courier New" charset="0"/>
                    </a:endParaRPr>
                  </a:p>
                </p:txBody>
              </p:sp>
              <p:sp>
                <p:nvSpPr>
                  <p:cNvPr id="11957" name="Line 6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78" y="11427"/>
                    <a:ext cx="1" cy="17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58" name="Line 69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905" y="11316"/>
                    <a:ext cx="1" cy="18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59" name="Line 69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420" y="11322"/>
                    <a:ext cx="0" cy="18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60" name="Bogen 696"/>
                  <p:cNvSpPr>
                    <a:spLocks noChangeAspect="1"/>
                  </p:cNvSpPr>
                  <p:nvPr/>
                </p:nvSpPr>
                <p:spPr bwMode="auto">
                  <a:xfrm>
                    <a:off x="3380" y="13040"/>
                    <a:ext cx="519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61" name="Bogen 697"/>
                  <p:cNvSpPr>
                    <a:spLocks noChangeAspect="1"/>
                  </p:cNvSpPr>
                  <p:nvPr/>
                </p:nvSpPr>
                <p:spPr bwMode="auto">
                  <a:xfrm>
                    <a:off x="3900" y="13042"/>
                    <a:ext cx="526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962" name="Oval 698"/>
                <p:cNvSpPr>
                  <a:spLocks noChangeAspect="1" noChangeArrowheads="1"/>
                </p:cNvSpPr>
                <p:nvPr/>
              </p:nvSpPr>
              <p:spPr bwMode="auto">
                <a:xfrm>
                  <a:off x="3266" y="9720"/>
                  <a:ext cx="2924" cy="79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1000"/>
                </a:p>
              </p:txBody>
            </p:sp>
            <p:grpSp>
              <p:nvGrpSpPr>
                <p:cNvPr id="11963" name="Group 699"/>
                <p:cNvGrpSpPr>
                  <a:grpSpLocks noChangeAspect="1"/>
                </p:cNvGrpSpPr>
                <p:nvPr/>
              </p:nvGrpSpPr>
              <p:grpSpPr bwMode="auto">
                <a:xfrm>
                  <a:off x="1980" y="10443"/>
                  <a:ext cx="7930" cy="305"/>
                  <a:chOff x="1597" y="1911"/>
                  <a:chExt cx="7930" cy="305"/>
                </a:xfrm>
              </p:grpSpPr>
              <p:sp>
                <p:nvSpPr>
                  <p:cNvPr id="11964" name="Text Box 70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090" y="1996"/>
                    <a:ext cx="479" cy="17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de-DE" sz="500"/>
                      <a:t>GGC </a:t>
                    </a:r>
                    <a:endParaRPr lang="de-DE" sz="5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1965" name="Group 70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97" y="1911"/>
                    <a:ext cx="7930" cy="305"/>
                    <a:chOff x="1597" y="1911"/>
                    <a:chExt cx="7930" cy="305"/>
                  </a:xfrm>
                </p:grpSpPr>
                <p:sp>
                  <p:nvSpPr>
                    <p:cNvPr id="11966" name="Text Box 702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9347" y="1994"/>
                      <a:ext cx="180" cy="1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500"/>
                        <a:t>G </a:t>
                      </a:r>
                      <a:endParaRPr lang="it-IT" sz="5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967" name="Text Box 70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785" y="1992"/>
                      <a:ext cx="1317" cy="17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en-GB" sz="500"/>
                        <a:t>CGACCCAA </a:t>
                      </a:r>
                      <a:endParaRPr lang="en-GB" sz="50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11968" name="Group 70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407" y="2024"/>
                      <a:ext cx="154" cy="110"/>
                      <a:chOff x="1057" y="4839"/>
                      <a:chExt cx="1260" cy="901"/>
                    </a:xfrm>
                  </p:grpSpPr>
                  <p:grpSp>
                    <p:nvGrpSpPr>
                      <p:cNvPr id="11969" name="Group 7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1970" name="Bogen 7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71" name="Bogen 7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1972" name="Line 7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3" name="Line 7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4" name="Line 7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1975" name="Group 711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203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1976" name="Line 7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7" name="Line 7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8" name="Line 7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1979" name="Group 7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1980" name="Bogen 71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81" name="Bogen 7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1982" name="Group 71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029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1983" name="Line 7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84" name="Line 7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85" name="Line 7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1986" name="Group 7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1987" name="Bogen 72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88" name="Bogen 72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1989" name="Group 72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753" y="2022"/>
                      <a:ext cx="154" cy="109"/>
                      <a:chOff x="1057" y="4839"/>
                      <a:chExt cx="1260" cy="901"/>
                    </a:xfrm>
                  </p:grpSpPr>
                  <p:grpSp>
                    <p:nvGrpSpPr>
                      <p:cNvPr id="11990" name="Group 72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1991" name="Bogen 7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92" name="Bogen 7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1993" name="Line 7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4" name="Line 7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5" name="Line 7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1996" name="Group 73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894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1997" name="Line 7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8" name="Line 73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9" name="Line 7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000" name="Group 7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2001" name="Bogen 7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02" name="Bogen 7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2003" name="Group 73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067" y="2051"/>
                      <a:ext cx="211" cy="110"/>
                      <a:chOff x="2137" y="1417"/>
                      <a:chExt cx="1823" cy="900"/>
                    </a:xfrm>
                  </p:grpSpPr>
                  <p:sp>
                    <p:nvSpPr>
                      <p:cNvPr id="12004" name="Line 7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5" name="Line 7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6" name="Line 7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7" name="Line 7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8" name="Line 7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09" name="Group 74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618" y="2022"/>
                      <a:ext cx="154" cy="109"/>
                      <a:chOff x="1057" y="4839"/>
                      <a:chExt cx="1260" cy="901"/>
                    </a:xfrm>
                  </p:grpSpPr>
                  <p:grpSp>
                    <p:nvGrpSpPr>
                      <p:cNvPr id="12010" name="Group 74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011" name="Bogen 7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12" name="Bogen 7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013" name="Line 7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14" name="Line 7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15" name="Line 7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16" name="Group 75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444" y="2020"/>
                      <a:ext cx="153" cy="109"/>
                      <a:chOff x="1057" y="4839"/>
                      <a:chExt cx="1260" cy="901"/>
                    </a:xfrm>
                  </p:grpSpPr>
                  <p:grpSp>
                    <p:nvGrpSpPr>
                      <p:cNvPr id="12017" name="Group 7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018" name="Bogen 7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19" name="Bogen 75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020" name="Line 7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1" name="Line 7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2" name="Line 7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23" name="Group 75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271" y="2023"/>
                      <a:ext cx="154" cy="110"/>
                      <a:chOff x="1057" y="4839"/>
                      <a:chExt cx="1260" cy="901"/>
                    </a:xfrm>
                  </p:grpSpPr>
                  <p:grpSp>
                    <p:nvGrpSpPr>
                      <p:cNvPr id="12024" name="Group 7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025" name="Bogen 76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26" name="Bogen 76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027" name="Line 7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8" name="Line 7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9" name="Line 7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30" name="Group 76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938" y="2051"/>
                      <a:ext cx="211" cy="110"/>
                      <a:chOff x="2137" y="1417"/>
                      <a:chExt cx="1823" cy="900"/>
                    </a:xfrm>
                  </p:grpSpPr>
                  <p:sp>
                    <p:nvSpPr>
                      <p:cNvPr id="12031" name="Line 7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2" name="Line 7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3" name="Line 7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4" name="Line 7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5" name="Line 7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36" name="Group 77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764" y="2051"/>
                      <a:ext cx="211" cy="109"/>
                      <a:chOff x="2137" y="1417"/>
                      <a:chExt cx="1823" cy="900"/>
                    </a:xfrm>
                  </p:grpSpPr>
                  <p:sp>
                    <p:nvSpPr>
                      <p:cNvPr id="12037" name="Line 7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8" name="Line 7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9" name="Line 7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0" name="Line 77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1" name="Line 7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42" name="Group 77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9287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2043" name="Line 7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4" name="Line 7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5" name="Line 7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046" name="Group 78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2047" name="Bogen 78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48" name="Bogen 78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12049" name="AutoShape 78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7550" y="2000"/>
                      <a:ext cx="221" cy="112"/>
                    </a:xfrm>
                    <a:prstGeom prst="chevron">
                      <a:avLst>
                        <a:gd name="adj" fmla="val 4933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5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2050" name="AutoShape 78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9110" y="2010"/>
                      <a:ext cx="221" cy="112"/>
                    </a:xfrm>
                    <a:prstGeom prst="chevron">
                      <a:avLst>
                        <a:gd name="adj" fmla="val 4933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5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grpSp>
                  <p:nvGrpSpPr>
                    <p:cNvPr id="12051" name="Group 78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97" y="1911"/>
                      <a:ext cx="7914" cy="305"/>
                      <a:chOff x="1597" y="1911"/>
                      <a:chExt cx="7914" cy="305"/>
                    </a:xfrm>
                  </p:grpSpPr>
                  <p:sp>
                    <p:nvSpPr>
                      <p:cNvPr id="12052" name="Text Box 788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745" y="1996"/>
                        <a:ext cx="179" cy="1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500"/>
                          <a:t>G </a:t>
                        </a:r>
                        <a:endParaRPr lang="it-IT" sz="5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53" name="Text Box 789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399" y="1995"/>
                        <a:ext cx="180" cy="1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500"/>
                          <a:t>C </a:t>
                        </a:r>
                        <a:endParaRPr lang="it-IT" sz="5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54" name="Text Box 790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003" y="1994"/>
                        <a:ext cx="984" cy="1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500"/>
                          <a:t>ACGGAA </a:t>
                        </a:r>
                        <a:endParaRPr lang="it-IT" sz="5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55" name="Rectangle 79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4724" y="1914"/>
                        <a:ext cx="4787" cy="87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056" name="Group 79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4939" y="2051"/>
                        <a:ext cx="211" cy="110"/>
                        <a:chOff x="2137" y="1417"/>
                        <a:chExt cx="1823" cy="900"/>
                      </a:xfrm>
                    </p:grpSpPr>
                    <p:sp>
                      <p:nvSpPr>
                        <p:cNvPr id="12057" name="Line 7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58" name="Line 7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59" name="Line 7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0" name="Line 7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1" name="Line 7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62" name="Group 7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145" y="2023"/>
                        <a:ext cx="154" cy="110"/>
                        <a:chOff x="1057" y="4839"/>
                        <a:chExt cx="1260" cy="901"/>
                      </a:xfrm>
                    </p:grpSpPr>
                    <p:grpSp>
                      <p:nvGrpSpPr>
                        <p:cNvPr id="12063" name="Group 79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12064" name="Bogen 80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65" name="Bogen 80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066" name="Line 8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7" name="Line 8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8" name="Line 8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69" name="Group 8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288" y="2053"/>
                        <a:ext cx="209" cy="108"/>
                        <a:chOff x="3849" y="1059"/>
                        <a:chExt cx="1721" cy="900"/>
                      </a:xfrm>
                    </p:grpSpPr>
                    <p:sp>
                      <p:nvSpPr>
                        <p:cNvPr id="12070" name="Line 8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1" name="Line 8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2" name="Line 8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073" name="Group 8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074" name="Bogen 81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75" name="Bogen 81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2076" name="Group 81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462" y="2053"/>
                        <a:ext cx="209" cy="108"/>
                        <a:chOff x="3849" y="1059"/>
                        <a:chExt cx="1721" cy="900"/>
                      </a:xfrm>
                    </p:grpSpPr>
                    <p:sp>
                      <p:nvSpPr>
                        <p:cNvPr id="12077" name="Line 8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8" name="Line 8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9" name="Line 8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080" name="Group 81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081" name="Bogen 81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82" name="Bogen 81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2083" name="Group 81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810" y="2051"/>
                        <a:ext cx="211" cy="110"/>
                        <a:chOff x="2137" y="1417"/>
                        <a:chExt cx="1823" cy="900"/>
                      </a:xfrm>
                    </p:grpSpPr>
                    <p:sp>
                      <p:nvSpPr>
                        <p:cNvPr id="12084" name="Line 8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5" name="Line 8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6" name="Line 8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7" name="Line 8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8" name="Line 8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89" name="Group 82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636" y="2051"/>
                        <a:ext cx="211" cy="109"/>
                        <a:chOff x="2137" y="1417"/>
                        <a:chExt cx="1823" cy="900"/>
                      </a:xfrm>
                    </p:grpSpPr>
                    <p:sp>
                      <p:nvSpPr>
                        <p:cNvPr id="12090" name="Line 8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1" name="Line 8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2" name="Line 8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3" name="Line 8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4" name="Line 8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95" name="Group 83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363" y="2024"/>
                        <a:ext cx="154" cy="110"/>
                        <a:chOff x="1057" y="4839"/>
                        <a:chExt cx="1260" cy="901"/>
                      </a:xfrm>
                    </p:grpSpPr>
                    <p:grpSp>
                      <p:nvGrpSpPr>
                        <p:cNvPr id="12096" name="Group 83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12097" name="Bogen 8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98" name="Bogen 83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099" name="Line 83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0" name="Line 8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1" name="Line 8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102" name="Group 83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681" y="2052"/>
                        <a:ext cx="209" cy="109"/>
                        <a:chOff x="3849" y="1059"/>
                        <a:chExt cx="1721" cy="900"/>
                      </a:xfrm>
                    </p:grpSpPr>
                    <p:sp>
                      <p:nvSpPr>
                        <p:cNvPr id="12103" name="Line 8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4" name="Line 8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5" name="Line 8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106" name="Group 84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107" name="Bogen 84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108" name="Bogen 84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12109" name="AutoShape 8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4757" y="2007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0" name="AutoShape 84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5970" y="2010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1" name="AutoShape 8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505" y="2000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2" name="AutoShape 8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145" y="2010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3" name="AutoShape 84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855" y="2005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grpSp>
                    <p:nvGrpSpPr>
                      <p:cNvPr id="12114" name="Group 85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597" y="1911"/>
                        <a:ext cx="3200" cy="305"/>
                        <a:chOff x="1597" y="1911"/>
                        <a:chExt cx="3200" cy="305"/>
                      </a:xfrm>
                    </p:grpSpPr>
                    <p:grpSp>
                      <p:nvGrpSpPr>
                        <p:cNvPr id="12115" name="Group 85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597" y="1911"/>
                          <a:ext cx="3200" cy="305"/>
                          <a:chOff x="1597" y="1911"/>
                          <a:chExt cx="3200" cy="305"/>
                        </a:xfrm>
                      </p:grpSpPr>
                      <p:sp>
                        <p:nvSpPr>
                          <p:cNvPr id="12116" name="Text Box 852"/>
                          <p:cNvSpPr txBox="1"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1658" y="1990"/>
                            <a:ext cx="3112" cy="179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/>
                          <a:lstStyle/>
                          <a:p>
                            <a:r>
                              <a:rPr lang="it-IT" sz="500"/>
                              <a:t>AACCCAGCAACGACCCAA  </a:t>
                            </a:r>
                            <a:endParaRPr lang="it-IT" sz="5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12117" name="Group 85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3202" y="1911"/>
                            <a:ext cx="1595" cy="305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12118" name="Group 85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12119" name="Rectangle 855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2120" name="Group 85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21" name="Group 857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22" name="Bogen 85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23" name="Bogen 85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24" name="Line 8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25" name="Line 86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26" name="Line 86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27" name="Group 86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12128" name="Line 86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29" name="Line 86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0" name="Line 86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12131" name="Group 867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12132" name="Bogen 86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33" name="Bogen 86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12134" name="Group 870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35" name="Line 87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6" name="Line 87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7" name="Line 87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8" name="Line 87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9" name="Line 8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40" name="Group 87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41" name="Group 877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42" name="Bogen 87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43" name="Bogen 87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44" name="Line 88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45" name="Line 88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46" name="Line 88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47" name="Group 88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48" name="Group 884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49" name="Bogen 88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50" name="Bogen 886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51" name="Line 88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52" name="Line 88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53" name="Line 88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54" name="Group 890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55" name="Group 891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56" name="Bogen 89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57" name="Bogen 89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58" name="Line 89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59" name="Line 89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0" name="Line 89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61" name="Group 89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62" name="Line 89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3" name="Line 89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4" name="Line 90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5" name="Line 90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6" name="Line 90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67" name="Group 90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68" name="Line 90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9" name="Line 90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70" name="Line 90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71" name="Line 90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72" name="Line 90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2173" name="Group 90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2174" name="Line 91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5" name="Line 91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6" name="Line 91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7" name="Line 91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8" name="Line 91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2179" name="Group 91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flipH="1">
                            <a:off x="1597" y="1911"/>
                            <a:ext cx="1595" cy="305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12180" name="Group 91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12181" name="Rectangle 917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2182" name="Group 91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83" name="Group 919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84" name="Bogen 92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85" name="Bogen 92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86" name="Line 92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87" name="Line 92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88" name="Line 92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89" name="Group 92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12190" name="Line 92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1" name="Line 92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2" name="Line 92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12193" name="Group 929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12194" name="Bogen 93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95" name="Bogen 93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12196" name="Group 93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97" name="Line 93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8" name="Line 93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9" name="Line 93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0" name="Line 93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1" name="Line 93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02" name="Group 93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203" name="Group 939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204" name="Bogen 94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205" name="Bogen 94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206" name="Line 94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7" name="Line 94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8" name="Line 94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09" name="Group 94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210" name="Group 94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211" name="Bogen 94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212" name="Bogen 94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213" name="Line 94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14" name="Line 95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15" name="Line 95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16" name="Group 95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217" name="Group 953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218" name="Bogen 95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219" name="Bogen 95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220" name="Line 95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1" name="Line 95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2" name="Line 95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23" name="Group 959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224" name="Line 9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5" name="Line 96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6" name="Line 96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7" name="Line 96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8" name="Line 96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29" name="Group 96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230" name="Line 96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1" name="Line 96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2" name="Line 96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3" name="Line 96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4" name="Line 97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2235" name="Group 97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2236" name="Line 97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37" name="Line 97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38" name="Line 97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39" name="Line 97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40" name="Line 97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12241" name="AutoShape 97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16200000" flipV="1">
                          <a:off x="3368" y="2008"/>
                          <a:ext cx="221" cy="112"/>
                        </a:xfrm>
                        <a:prstGeom prst="chevron">
                          <a:avLst>
                            <a:gd name="adj" fmla="val 49330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18000" tIns="0" rIns="18000" bIns="10800"/>
                        <a:lstStyle/>
                        <a:p>
                          <a:r>
                            <a:rPr lang="de-DE" sz="5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12242" name="Line 978"/>
              <p:cNvSpPr>
                <a:spLocks noChangeAspect="1" noChangeShapeType="1"/>
              </p:cNvSpPr>
              <p:nvPr/>
            </p:nvSpPr>
            <p:spPr bwMode="auto">
              <a:xfrm flipH="1">
                <a:off x="1440" y="13329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43" name="Oval 979"/>
              <p:cNvSpPr>
                <a:spLocks noChangeAspect="1" noChangeArrowheads="1"/>
              </p:cNvSpPr>
              <p:nvPr/>
            </p:nvSpPr>
            <p:spPr bwMode="auto">
              <a:xfrm rot="8449824" flipH="1" flipV="1">
                <a:off x="3601" y="14409"/>
                <a:ext cx="650" cy="373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CH" sz="1000" b="1">
                    <a:latin typeface="Times New Roman" charset="0"/>
                  </a:rPr>
                  <a:t> Met</a:t>
                </a:r>
              </a:p>
            </p:txBody>
          </p:sp>
          <p:sp>
            <p:nvSpPr>
              <p:cNvPr id="12244" name="Freeform 980"/>
              <p:cNvSpPr>
                <a:spLocks noChangeAspect="1"/>
              </p:cNvSpPr>
              <p:nvPr/>
            </p:nvSpPr>
            <p:spPr bwMode="auto">
              <a:xfrm>
                <a:off x="4199" y="14177"/>
                <a:ext cx="270" cy="268"/>
              </a:xfrm>
              <a:custGeom>
                <a:avLst/>
                <a:gdLst>
                  <a:gd name="T0" fmla="*/ 0 w 390"/>
                  <a:gd name="T1" fmla="*/ 180 h 210"/>
                  <a:gd name="T2" fmla="*/ 360 w 390"/>
                  <a:gd name="T3" fmla="*/ 180 h 210"/>
                  <a:gd name="T4" fmla="*/ 180 w 390"/>
                  <a:gd name="T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0" h="210">
                    <a:moveTo>
                      <a:pt x="0" y="180"/>
                    </a:moveTo>
                    <a:cubicBezTo>
                      <a:pt x="165" y="195"/>
                      <a:pt x="330" y="210"/>
                      <a:pt x="360" y="180"/>
                    </a:cubicBezTo>
                    <a:cubicBezTo>
                      <a:pt x="390" y="150"/>
                      <a:pt x="285" y="75"/>
                      <a:pt x="18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2245" name="Group 981"/>
              <p:cNvGrpSpPr>
                <a:grpSpLocks noChangeAspect="1"/>
              </p:cNvGrpSpPr>
              <p:nvPr/>
            </p:nvGrpSpPr>
            <p:grpSpPr bwMode="auto">
              <a:xfrm rot="11355560">
                <a:off x="8282" y="12608"/>
                <a:ext cx="1685" cy="2313"/>
                <a:chOff x="3757" y="5917"/>
                <a:chExt cx="4478" cy="6144"/>
              </a:xfrm>
            </p:grpSpPr>
            <p:sp>
              <p:nvSpPr>
                <p:cNvPr id="12246" name="Oval 98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147" y="5507"/>
                  <a:ext cx="800" cy="162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 tIns="0" bIns="0"/>
                <a:lstStyle/>
                <a:p>
                  <a:endParaRPr lang="de-DE" sz="1600" b="1">
                    <a:latin typeface="Arial" charset="0"/>
                  </a:endParaRPr>
                </a:p>
              </p:txBody>
            </p:sp>
            <p:grpSp>
              <p:nvGrpSpPr>
                <p:cNvPr id="12247" name="Group 983"/>
                <p:cNvGrpSpPr>
                  <a:grpSpLocks noChangeAspect="1"/>
                </p:cNvGrpSpPr>
                <p:nvPr/>
              </p:nvGrpSpPr>
              <p:grpSpPr bwMode="auto">
                <a:xfrm>
                  <a:off x="3757" y="6457"/>
                  <a:ext cx="4478" cy="5604"/>
                  <a:chOff x="3577" y="6457"/>
                  <a:chExt cx="4478" cy="5604"/>
                </a:xfrm>
              </p:grpSpPr>
              <p:grpSp>
                <p:nvGrpSpPr>
                  <p:cNvPr id="12248" name="Group 9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6457"/>
                    <a:ext cx="4478" cy="5225"/>
                    <a:chOff x="3397" y="7177"/>
                    <a:chExt cx="4478" cy="5225"/>
                  </a:xfrm>
                </p:grpSpPr>
                <p:grpSp>
                  <p:nvGrpSpPr>
                    <p:cNvPr id="12249" name="Group 9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397" y="717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12250" name="Line 9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937" y="4117"/>
                        <a:ext cx="0" cy="36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51" name="Line 9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4110" y="4253"/>
                        <a:ext cx="7" cy="22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252" name="Group 98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12253" name="Bogen 98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21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254" name="Bogen 99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3397" y="30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255" name="Line 9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927"/>
                          <a:ext cx="147" cy="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256" name="Group 99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12257" name="Bogen 9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97" y="357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58" name="Bogen 99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3937" y="267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59" name="Line 99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597"/>
                            <a:ext cx="0" cy="144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60" name="Line 99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597"/>
                            <a:ext cx="1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61" name="Line 99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577" y="1597"/>
                            <a:ext cx="0" cy="144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12262" name="Group 99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2857"/>
                            <a:ext cx="1620" cy="1088"/>
                            <a:chOff x="1777" y="2857"/>
                            <a:chExt cx="1620" cy="1088"/>
                          </a:xfrm>
                        </p:grpSpPr>
                        <p:sp>
                          <p:nvSpPr>
                            <p:cNvPr id="12263" name="Line 99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640" y="3215"/>
                              <a:ext cx="75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4" name="Line 100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707" y="3037"/>
                              <a:ext cx="69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5" name="Bogen 100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H="1">
                              <a:off x="1777" y="2857"/>
                              <a:ext cx="947" cy="1088"/>
                            </a:xfrm>
                            <a:custGeom>
                              <a:avLst/>
                              <a:gdLst>
                                <a:gd name="G0" fmla="+- 16291 0 0"/>
                                <a:gd name="G1" fmla="+- 21600 0 0"/>
                                <a:gd name="G2" fmla="+- 21600 0 0"/>
                                <a:gd name="T0" fmla="*/ 151 w 37891"/>
                                <a:gd name="T1" fmla="*/ 7245 h 43200"/>
                                <a:gd name="T2" fmla="*/ 0 w 37891"/>
                                <a:gd name="T3" fmla="*/ 35783 h 43200"/>
                                <a:gd name="T4" fmla="*/ 16291 w 37891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7891" h="43200" fill="none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</a:path>
                                <a:path w="37891" h="43200" stroke="0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  <a:lnTo>
                                    <a:pt x="16291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6" name="Bogen 100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V="1">
                              <a:off x="1957" y="3037"/>
                              <a:ext cx="675" cy="72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600 0 0"/>
                                <a:gd name="G2" fmla="+- 21600 0 0"/>
                                <a:gd name="T0" fmla="*/ 40300 w 40512"/>
                                <a:gd name="T1" fmla="*/ 32411 h 43200"/>
                                <a:gd name="T2" fmla="*/ 40512 w 40512"/>
                                <a:gd name="T3" fmla="*/ 11164 h 43200"/>
                                <a:gd name="T4" fmla="*/ 21600 w 40512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40512" h="43200" fill="none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</a:path>
                                <a:path w="40512" h="43200" stroke="0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  <a:lnTo>
                                    <a:pt x="2160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7" name="Line 100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630" y="3575"/>
                              <a:ext cx="76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8" name="Line 100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737" y="3757"/>
                              <a:ext cx="6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2269" name="Group 100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10800000">
                            <a:off x="4635" y="2490"/>
                            <a:ext cx="1620" cy="1088"/>
                            <a:chOff x="1777" y="2857"/>
                            <a:chExt cx="1620" cy="1088"/>
                          </a:xfrm>
                        </p:grpSpPr>
                        <p:sp>
                          <p:nvSpPr>
                            <p:cNvPr id="12270" name="Line 100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640" y="3215"/>
                              <a:ext cx="75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1" name="Line 100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707" y="3037"/>
                              <a:ext cx="69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2" name="Bogen 100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H="1">
                              <a:off x="1777" y="2857"/>
                              <a:ext cx="947" cy="1088"/>
                            </a:xfrm>
                            <a:custGeom>
                              <a:avLst/>
                              <a:gdLst>
                                <a:gd name="G0" fmla="+- 16291 0 0"/>
                                <a:gd name="G1" fmla="+- 21600 0 0"/>
                                <a:gd name="G2" fmla="+- 21600 0 0"/>
                                <a:gd name="T0" fmla="*/ 151 w 37891"/>
                                <a:gd name="T1" fmla="*/ 7245 h 43200"/>
                                <a:gd name="T2" fmla="*/ 0 w 37891"/>
                                <a:gd name="T3" fmla="*/ 35783 h 43200"/>
                                <a:gd name="T4" fmla="*/ 16291 w 37891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7891" h="43200" fill="none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</a:path>
                                <a:path w="37891" h="43200" stroke="0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  <a:lnTo>
                                    <a:pt x="16291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3" name="Bogen 100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V="1">
                              <a:off x="1957" y="3037"/>
                              <a:ext cx="675" cy="72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600 0 0"/>
                                <a:gd name="G2" fmla="+- 21600 0 0"/>
                                <a:gd name="T0" fmla="*/ 40300 w 40512"/>
                                <a:gd name="T1" fmla="*/ 32411 h 43200"/>
                                <a:gd name="T2" fmla="*/ 40512 w 40512"/>
                                <a:gd name="T3" fmla="*/ 11164 h 43200"/>
                                <a:gd name="T4" fmla="*/ 21600 w 40512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40512" h="43200" fill="none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</a:path>
                                <a:path w="40512" h="43200" stroke="0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  <a:lnTo>
                                    <a:pt x="2160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4" name="Line 10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630" y="3575"/>
                              <a:ext cx="76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5" name="Line 10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737" y="3757"/>
                              <a:ext cx="6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12276" name="Line 10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937" y="697"/>
                            <a:ext cx="0" cy="19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77" name="Line 10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937" y="697"/>
                            <a:ext cx="1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78" name="Line 101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117" y="697"/>
                            <a:ext cx="0" cy="19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79" name="Line 101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117" y="285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0" name="Line 101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117" y="267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1" name="Line 101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3757"/>
                            <a:ext cx="0" cy="72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2" name="Line 101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577" y="375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3" name="Line 10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21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4" name="Bogen 102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3935" y="3396"/>
                            <a:ext cx="203" cy="180"/>
                          </a:xfrm>
                          <a:custGeom>
                            <a:avLst/>
                            <a:gdLst>
                              <a:gd name="G0" fmla="+- 2753 0 0"/>
                              <a:gd name="G1" fmla="+- 21600 0 0"/>
                              <a:gd name="G2" fmla="+- 21600 0 0"/>
                              <a:gd name="T0" fmla="*/ 0 w 24353"/>
                              <a:gd name="T1" fmla="*/ 176 h 21600"/>
                              <a:gd name="T2" fmla="*/ 24353 w 24353"/>
                              <a:gd name="T3" fmla="*/ 21600 h 21600"/>
                              <a:gd name="T4" fmla="*/ 2753 w 24353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4353" h="21600" fill="none" extrusionOk="0">
                                <a:moveTo>
                                  <a:pt x="0" y="176"/>
                                </a:moveTo>
                                <a:cubicBezTo>
                                  <a:pt x="912" y="58"/>
                                  <a:pt x="1832" y="-1"/>
                                  <a:pt x="2753" y="-1"/>
                                </a:cubicBezTo>
                                <a:cubicBezTo>
                                  <a:pt x="14682" y="-1"/>
                                  <a:pt x="24353" y="9670"/>
                                  <a:pt x="24353" y="21600"/>
                                </a:cubicBezTo>
                              </a:path>
                              <a:path w="24353" h="21600" stroke="0" extrusionOk="0">
                                <a:moveTo>
                                  <a:pt x="0" y="176"/>
                                </a:moveTo>
                                <a:cubicBezTo>
                                  <a:pt x="912" y="58"/>
                                  <a:pt x="1832" y="-1"/>
                                  <a:pt x="2753" y="-1"/>
                                </a:cubicBezTo>
                                <a:cubicBezTo>
                                  <a:pt x="14682" y="-1"/>
                                  <a:pt x="24353" y="9670"/>
                                  <a:pt x="24353" y="21600"/>
                                </a:cubicBezTo>
                                <a:lnTo>
                                  <a:pt x="2753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5" name="Bogen 10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4145" y="3578"/>
                            <a:ext cx="242" cy="358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311 0 0"/>
                              <a:gd name="G2" fmla="+- 21600 0 0"/>
                              <a:gd name="T0" fmla="*/ 29136 w 29136"/>
                              <a:gd name="T1" fmla="*/ 41554 h 42911"/>
                              <a:gd name="T2" fmla="*/ 18081 w 29136"/>
                              <a:gd name="T3" fmla="*/ 0 h 42911"/>
                              <a:gd name="T4" fmla="*/ 21600 w 29136"/>
                              <a:gd name="T5" fmla="*/ 21311 h 4291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136" h="42911" fill="none" extrusionOk="0">
                                <a:moveTo>
                                  <a:pt x="29135" y="41553"/>
                                </a:moveTo>
                                <a:cubicBezTo>
                                  <a:pt x="26724" y="42451"/>
                                  <a:pt x="24172" y="42910"/>
                                  <a:pt x="21600" y="42910"/>
                                </a:cubicBezTo>
                                <a:cubicBezTo>
                                  <a:pt x="9670" y="42911"/>
                                  <a:pt x="0" y="33240"/>
                                  <a:pt x="0" y="21311"/>
                                </a:cubicBezTo>
                                <a:cubicBezTo>
                                  <a:pt x="0" y="10739"/>
                                  <a:pt x="7650" y="1721"/>
                                  <a:pt x="18080" y="-1"/>
                                </a:cubicBezTo>
                              </a:path>
                              <a:path w="29136" h="42911" stroke="0" extrusionOk="0">
                                <a:moveTo>
                                  <a:pt x="29135" y="41553"/>
                                </a:moveTo>
                                <a:cubicBezTo>
                                  <a:pt x="26724" y="42451"/>
                                  <a:pt x="24172" y="42910"/>
                                  <a:pt x="21600" y="42910"/>
                                </a:cubicBezTo>
                                <a:cubicBezTo>
                                  <a:pt x="9670" y="42911"/>
                                  <a:pt x="0" y="33240"/>
                                  <a:pt x="0" y="21311"/>
                                </a:cubicBezTo>
                                <a:cubicBezTo>
                                  <a:pt x="0" y="10739"/>
                                  <a:pt x="7650" y="1721"/>
                                  <a:pt x="18080" y="-1"/>
                                </a:cubicBezTo>
                                <a:lnTo>
                                  <a:pt x="21600" y="21311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6" name="Bogen 102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9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7" name="Bogen 102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4118" y="4080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8" name="Line 10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4117" y="339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9" name="Bogen 10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4179" y="3397"/>
                            <a:ext cx="382" cy="68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003 0 0"/>
                              <a:gd name="G2" fmla="+- 21600 0 0"/>
                              <a:gd name="T0" fmla="*/ 25127 w 25127"/>
                              <a:gd name="T1" fmla="*/ 42313 h 42603"/>
                              <a:gd name="T2" fmla="*/ 16557 w 25127"/>
                              <a:gd name="T3" fmla="*/ 0 h 42603"/>
                              <a:gd name="T4" fmla="*/ 21600 w 25127"/>
                              <a:gd name="T5" fmla="*/ 21003 h 4260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127" h="42603" fill="none" extrusionOk="0">
                                <a:moveTo>
                                  <a:pt x="25127" y="42313"/>
                                </a:moveTo>
                                <a:cubicBezTo>
                                  <a:pt x="23961" y="42506"/>
                                  <a:pt x="22781" y="42602"/>
                                  <a:pt x="21600" y="42602"/>
                                </a:cubicBezTo>
                                <a:cubicBezTo>
                                  <a:pt x="9670" y="42603"/>
                                  <a:pt x="0" y="32932"/>
                                  <a:pt x="0" y="21003"/>
                                </a:cubicBezTo>
                                <a:cubicBezTo>
                                  <a:pt x="0" y="11016"/>
                                  <a:pt x="6846" y="2331"/>
                                  <a:pt x="16556" y="-1"/>
                                </a:cubicBezTo>
                              </a:path>
                              <a:path w="25127" h="42603" stroke="0" extrusionOk="0">
                                <a:moveTo>
                                  <a:pt x="25127" y="42313"/>
                                </a:moveTo>
                                <a:cubicBezTo>
                                  <a:pt x="23961" y="42506"/>
                                  <a:pt x="22781" y="42602"/>
                                  <a:pt x="21600" y="42602"/>
                                </a:cubicBezTo>
                                <a:cubicBezTo>
                                  <a:pt x="9670" y="42603"/>
                                  <a:pt x="0" y="32932"/>
                                  <a:pt x="0" y="21003"/>
                                </a:cubicBezTo>
                                <a:cubicBezTo>
                                  <a:pt x="0" y="11016"/>
                                  <a:pt x="6846" y="2331"/>
                                  <a:pt x="16556" y="-1"/>
                                </a:cubicBezTo>
                                <a:lnTo>
                                  <a:pt x="21600" y="21003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2290" name="Group 102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838" y="10955"/>
                      <a:ext cx="1084" cy="1447"/>
                      <a:chOff x="4838" y="10955"/>
                      <a:chExt cx="1084" cy="1447"/>
                    </a:xfrm>
                  </p:grpSpPr>
                  <p:sp>
                    <p:nvSpPr>
                      <p:cNvPr id="12291" name="Line 102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 flipV="1">
                        <a:off x="4816" y="11333"/>
                        <a:ext cx="757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2" name="Line 10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 flipV="1">
                        <a:off x="4671" y="11301"/>
                        <a:ext cx="69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3" name="Bogen 102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H="1">
                        <a:off x="4725" y="11746"/>
                        <a:ext cx="769" cy="544"/>
                      </a:xfrm>
                      <a:custGeom>
                        <a:avLst/>
                        <a:gdLst>
                          <a:gd name="G0" fmla="+- 16140 0 0"/>
                          <a:gd name="G1" fmla="+- 21600 0 0"/>
                          <a:gd name="G2" fmla="+- 21600 0 0"/>
                          <a:gd name="T0" fmla="*/ 0 w 30767"/>
                          <a:gd name="T1" fmla="*/ 7245 h 21600"/>
                          <a:gd name="T2" fmla="*/ 30767 w 30767"/>
                          <a:gd name="T3" fmla="*/ 5707 h 21600"/>
                          <a:gd name="T4" fmla="*/ 16140 w 3076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0767" h="21600" fill="none" extrusionOk="0">
                            <a:moveTo>
                              <a:pt x="0" y="7245"/>
                            </a:moveTo>
                            <a:cubicBezTo>
                              <a:pt x="4098" y="2636"/>
                              <a:pt x="9972" y="-1"/>
                              <a:pt x="16140" y="-1"/>
                            </a:cubicBezTo>
                            <a:cubicBezTo>
                              <a:pt x="21559" y="-1"/>
                              <a:pt x="26780" y="2036"/>
                              <a:pt x="30767" y="5706"/>
                            </a:cubicBezTo>
                          </a:path>
                          <a:path w="30767" h="21600" stroke="0" extrusionOk="0">
                            <a:moveTo>
                              <a:pt x="0" y="7245"/>
                            </a:moveTo>
                            <a:cubicBezTo>
                              <a:pt x="4098" y="2636"/>
                              <a:pt x="9972" y="-1"/>
                              <a:pt x="16140" y="-1"/>
                            </a:cubicBezTo>
                            <a:cubicBezTo>
                              <a:pt x="21559" y="-1"/>
                              <a:pt x="26780" y="2036"/>
                              <a:pt x="30767" y="5706"/>
                            </a:cubicBezTo>
                            <a:lnTo>
                              <a:pt x="1614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4" name="Bogen 103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V="1">
                        <a:off x="4950" y="11794"/>
                        <a:ext cx="495" cy="360"/>
                      </a:xfrm>
                      <a:custGeom>
                        <a:avLst/>
                        <a:gdLst>
                          <a:gd name="G0" fmla="+- 11007 0 0"/>
                          <a:gd name="G1" fmla="+- 0 0 0"/>
                          <a:gd name="G2" fmla="+- 21600 0 0"/>
                          <a:gd name="T0" fmla="*/ 29707 w 29707"/>
                          <a:gd name="T1" fmla="*/ 10811 h 21600"/>
                          <a:gd name="T2" fmla="*/ 0 w 29707"/>
                          <a:gd name="T3" fmla="*/ 18585 h 21600"/>
                          <a:gd name="T4" fmla="*/ 11007 w 29707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9707" h="21600" fill="none" extrusionOk="0">
                            <a:moveTo>
                              <a:pt x="29706" y="10810"/>
                            </a:moveTo>
                            <a:cubicBezTo>
                              <a:pt x="25846" y="17487"/>
                              <a:pt x="18719" y="21599"/>
                              <a:pt x="11007" y="21599"/>
                            </a:cubicBezTo>
                            <a:cubicBezTo>
                              <a:pt x="7134" y="21599"/>
                              <a:pt x="3332" y="20558"/>
                              <a:pt x="-1" y="18585"/>
                            </a:cubicBezTo>
                          </a:path>
                          <a:path w="29707" h="21600" stroke="0" extrusionOk="0">
                            <a:moveTo>
                              <a:pt x="29706" y="10810"/>
                            </a:moveTo>
                            <a:cubicBezTo>
                              <a:pt x="25846" y="17487"/>
                              <a:pt x="18719" y="21599"/>
                              <a:pt x="11007" y="21599"/>
                            </a:cubicBezTo>
                            <a:cubicBezTo>
                              <a:pt x="7134" y="21599"/>
                              <a:pt x="3332" y="20558"/>
                              <a:pt x="-1" y="18585"/>
                            </a:cubicBezTo>
                            <a:lnTo>
                              <a:pt x="11007" y="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5" name="Line 10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5171" y="11338"/>
                        <a:ext cx="767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6" name="Line 10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5406" y="11286"/>
                        <a:ext cx="6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7" name="Bogen 103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V="1">
                        <a:off x="5305" y="11787"/>
                        <a:ext cx="491" cy="360"/>
                      </a:xfrm>
                      <a:custGeom>
                        <a:avLst/>
                        <a:gdLst>
                          <a:gd name="G0" fmla="+- 10547 0 0"/>
                          <a:gd name="G1" fmla="+- 21600 0 0"/>
                          <a:gd name="G2" fmla="+- 21600 0 0"/>
                          <a:gd name="T0" fmla="*/ 0 w 29459"/>
                          <a:gd name="T1" fmla="*/ 2750 h 21600"/>
                          <a:gd name="T2" fmla="*/ 29459 w 29459"/>
                          <a:gd name="T3" fmla="*/ 11164 h 21600"/>
                          <a:gd name="T4" fmla="*/ 10547 w 29459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9459" h="21600" fill="none" extrusionOk="0">
                            <a:moveTo>
                              <a:pt x="0" y="2750"/>
                            </a:moveTo>
                            <a:cubicBezTo>
                              <a:pt x="3222" y="946"/>
                              <a:pt x="6854" y="-1"/>
                              <a:pt x="10547" y="-1"/>
                            </a:cubicBezTo>
                            <a:cubicBezTo>
                              <a:pt x="18413" y="-1"/>
                              <a:pt x="25658" y="4276"/>
                              <a:pt x="29458" y="11164"/>
                            </a:cubicBezTo>
                          </a:path>
                          <a:path w="29459" h="21600" stroke="0" extrusionOk="0">
                            <a:moveTo>
                              <a:pt x="0" y="2750"/>
                            </a:moveTo>
                            <a:cubicBezTo>
                              <a:pt x="3222" y="946"/>
                              <a:pt x="6854" y="-1"/>
                              <a:pt x="10547" y="-1"/>
                            </a:cubicBezTo>
                            <a:cubicBezTo>
                              <a:pt x="18413" y="-1"/>
                              <a:pt x="25658" y="4276"/>
                              <a:pt x="29458" y="11164"/>
                            </a:cubicBezTo>
                            <a:lnTo>
                              <a:pt x="10547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8" name="Bogen 1034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H="1">
                        <a:off x="5262" y="11734"/>
                        <a:ext cx="776" cy="544"/>
                      </a:xfrm>
                      <a:custGeom>
                        <a:avLst/>
                        <a:gdLst>
                          <a:gd name="G0" fmla="+- 16291 0 0"/>
                          <a:gd name="G1" fmla="+- 0 0 0"/>
                          <a:gd name="G2" fmla="+- 21600 0 0"/>
                          <a:gd name="T0" fmla="*/ 31045 w 31045"/>
                          <a:gd name="T1" fmla="*/ 15776 h 21600"/>
                          <a:gd name="T2" fmla="*/ 0 w 31045"/>
                          <a:gd name="T3" fmla="*/ 14183 h 21600"/>
                          <a:gd name="T4" fmla="*/ 16291 w 31045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1045" h="21600" fill="none" extrusionOk="0">
                            <a:moveTo>
                              <a:pt x="31044" y="15775"/>
                            </a:moveTo>
                            <a:cubicBezTo>
                              <a:pt x="27043" y="19518"/>
                              <a:pt x="21769" y="21599"/>
                              <a:pt x="16291" y="21599"/>
                            </a:cubicBezTo>
                            <a:cubicBezTo>
                              <a:pt x="10043" y="21599"/>
                              <a:pt x="4102" y="18895"/>
                              <a:pt x="-1" y="14183"/>
                            </a:cubicBezTo>
                          </a:path>
                          <a:path w="31045" h="21600" stroke="0" extrusionOk="0">
                            <a:moveTo>
                              <a:pt x="31044" y="15775"/>
                            </a:moveTo>
                            <a:cubicBezTo>
                              <a:pt x="27043" y="19518"/>
                              <a:pt x="21769" y="21599"/>
                              <a:pt x="16291" y="21599"/>
                            </a:cubicBezTo>
                            <a:cubicBezTo>
                              <a:pt x="10043" y="21599"/>
                              <a:pt x="4102" y="18895"/>
                              <a:pt x="-1" y="14183"/>
                            </a:cubicBezTo>
                            <a:lnTo>
                              <a:pt x="16291" y="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9" name="Line 10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070" y="12215"/>
                        <a:ext cx="61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0" name="Line 10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4970" y="12393"/>
                        <a:ext cx="808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01" name="Group 103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60" y="11675"/>
                    <a:ext cx="794" cy="386"/>
                    <a:chOff x="8437" y="6637"/>
                    <a:chExt cx="947" cy="459"/>
                  </a:xfrm>
                </p:grpSpPr>
                <p:grpSp>
                  <p:nvGrpSpPr>
                    <p:cNvPr id="12302" name="Group 103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681" y="675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12303" name="Line 10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4" name="Line 10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5" name="Line 10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6" name="Line 10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7" name="Line 10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08" name="Group 104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334" y="674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12309" name="Line 10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0" name="Line 10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1" name="Line 104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312" name="Group 10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2313" name="Bogen 10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14" name="Bogen 105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2315" name="Group 1051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041" y="675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12316" name="Line 10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7" name="Line 10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8" name="Line 10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9" name="Line 10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20" name="Line 10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12321" name="Group 1057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5902" y="6652"/>
                  <a:ext cx="760" cy="369"/>
                  <a:chOff x="9337" y="6457"/>
                  <a:chExt cx="947" cy="459"/>
                </a:xfrm>
              </p:grpSpPr>
              <p:grpSp>
                <p:nvGrpSpPr>
                  <p:cNvPr id="12322" name="Group 1058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9652" y="6502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12323" name="Group 105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24" name="Bogen 106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25" name="Bogen 1061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26" name="Line 10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7" name="Line 10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8" name="Line 10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29" name="Group 1065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9221" y="6573"/>
                    <a:ext cx="459" cy="227"/>
                    <a:chOff x="2137" y="1417"/>
                    <a:chExt cx="1823" cy="900"/>
                  </a:xfrm>
                </p:grpSpPr>
                <p:sp>
                  <p:nvSpPr>
                    <p:cNvPr id="12330" name="Line 10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1" name="Line 10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2" name="Line 10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3" name="Line 10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4" name="Line 10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35" name="Group 1071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10012" y="6502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12336" name="Group 10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37" name="Bogen 107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8" name="Bogen 107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39" name="Line 107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40" name="Line 10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41" name="Line 10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2342" name="Text Box 1078"/>
              <p:cNvSpPr txBox="1">
                <a:spLocks noChangeAspect="1" noChangeArrowheads="1"/>
              </p:cNvSpPr>
              <p:nvPr/>
            </p:nvSpPr>
            <p:spPr bwMode="auto">
              <a:xfrm>
                <a:off x="1905" y="11265"/>
                <a:ext cx="228" cy="2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5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12343" name="Text Box 1079"/>
              <p:cNvSpPr txBox="1">
                <a:spLocks noChangeAspect="1" noChangeArrowheads="1"/>
              </p:cNvSpPr>
              <p:nvPr/>
            </p:nvSpPr>
            <p:spPr bwMode="auto">
              <a:xfrm>
                <a:off x="10188" y="11265"/>
                <a:ext cx="228" cy="2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3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12344" name="Oval 1080"/>
              <p:cNvSpPr>
                <a:spLocks noChangeAspect="1" noChangeArrowheads="1"/>
              </p:cNvSpPr>
              <p:nvPr/>
            </p:nvSpPr>
            <p:spPr bwMode="auto">
              <a:xfrm>
                <a:off x="2881" y="10620"/>
                <a:ext cx="2924" cy="799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 sz="1000"/>
              </a:p>
            </p:txBody>
          </p:sp>
          <p:sp>
            <p:nvSpPr>
              <p:cNvPr id="12345" name="Text Box 1081"/>
              <p:cNvSpPr txBox="1">
                <a:spLocks noChangeAspect="1" noChangeArrowheads="1"/>
              </p:cNvSpPr>
              <p:nvPr/>
            </p:nvSpPr>
            <p:spPr bwMode="auto">
              <a:xfrm>
                <a:off x="1260" y="15303"/>
                <a:ext cx="8823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 sz="1000"/>
              </a:p>
            </p:txBody>
          </p:sp>
          <p:sp>
            <p:nvSpPr>
              <p:cNvPr id="12346" name="Text Box 1082"/>
              <p:cNvSpPr txBox="1">
                <a:spLocks noChangeAspect="1" noChangeArrowheads="1"/>
              </p:cNvSpPr>
              <p:nvPr/>
            </p:nvSpPr>
            <p:spPr bwMode="auto">
              <a:xfrm>
                <a:off x="1800" y="14042"/>
                <a:ext cx="1981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/>
                  <a:t>unloaded </a:t>
                </a:r>
              </a:p>
              <a:p>
                <a:r>
                  <a:rPr lang="de-DE"/>
                  <a:t>t-RNA</a:t>
                </a:r>
              </a:p>
            </p:txBody>
          </p:sp>
          <p:grpSp>
            <p:nvGrpSpPr>
              <p:cNvPr id="12347" name="Group 1083"/>
              <p:cNvGrpSpPr>
                <a:grpSpLocks noChangeAspect="1"/>
              </p:cNvGrpSpPr>
              <p:nvPr/>
            </p:nvGrpSpPr>
            <p:grpSpPr bwMode="auto">
              <a:xfrm>
                <a:off x="5319" y="11784"/>
                <a:ext cx="578" cy="322"/>
                <a:chOff x="5138" y="10883"/>
                <a:chExt cx="577" cy="322"/>
              </a:xfrm>
            </p:grpSpPr>
            <p:grpSp>
              <p:nvGrpSpPr>
                <p:cNvPr id="12348" name="Group 1084"/>
                <p:cNvGrpSpPr>
                  <a:grpSpLocks noChangeAspect="1"/>
                </p:cNvGrpSpPr>
                <p:nvPr/>
              </p:nvGrpSpPr>
              <p:grpSpPr bwMode="auto">
                <a:xfrm rot="-1525243">
                  <a:off x="5138" y="10883"/>
                  <a:ext cx="469" cy="257"/>
                  <a:chOff x="3577" y="1237"/>
                  <a:chExt cx="469" cy="257"/>
                </a:xfrm>
              </p:grpSpPr>
              <p:sp>
                <p:nvSpPr>
                  <p:cNvPr id="12349" name="AutoShape 108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883" y="1325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12350" name="Group 1086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528" y="1286"/>
                    <a:ext cx="204" cy="106"/>
                    <a:chOff x="3849" y="1059"/>
                    <a:chExt cx="1721" cy="900"/>
                  </a:xfrm>
                </p:grpSpPr>
                <p:sp>
                  <p:nvSpPr>
                    <p:cNvPr id="12351" name="Line 10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2" name="Line 10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3" name="Line 10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54" name="Group 109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55" name="Bogen 109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6" name="Bogen 109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12357" name="AutoShape 1093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698" y="1332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358" name="Rectangle 1094"/>
                <p:cNvSpPr>
                  <a:spLocks noChangeAspect="1" noChangeArrowheads="1"/>
                </p:cNvSpPr>
                <p:nvPr/>
              </p:nvSpPr>
              <p:spPr bwMode="auto">
                <a:xfrm rot="-1621020">
                  <a:off x="5355" y="11025"/>
                  <a:ext cx="360" cy="180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2359" name="Group 1095"/>
              <p:cNvGrpSpPr>
                <a:grpSpLocks noChangeAspect="1"/>
              </p:cNvGrpSpPr>
              <p:nvPr/>
            </p:nvGrpSpPr>
            <p:grpSpPr bwMode="auto">
              <a:xfrm rot="-1609663">
                <a:off x="5221" y="11888"/>
                <a:ext cx="1617" cy="2389"/>
                <a:chOff x="6097" y="12773"/>
                <a:chExt cx="1616" cy="2388"/>
              </a:xfrm>
            </p:grpSpPr>
            <p:sp>
              <p:nvSpPr>
                <p:cNvPr id="12360" name="Oval 1096"/>
                <p:cNvSpPr>
                  <a:spLocks noChangeAspect="1" noChangeArrowheads="1"/>
                </p:cNvSpPr>
                <p:nvPr/>
              </p:nvSpPr>
              <p:spPr bwMode="auto">
                <a:xfrm rot="5400000" flipH="1" flipV="1">
                  <a:off x="6431" y="14649"/>
                  <a:ext cx="650" cy="373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de-CH" sz="400" b="1">
                      <a:latin typeface="Times New Roman" charset="0"/>
                    </a:rPr>
                    <a:t>  </a:t>
                  </a:r>
                  <a:r>
                    <a:rPr lang="de-CH" sz="1000" b="1">
                      <a:latin typeface="Times New Roman" charset="0"/>
                    </a:rPr>
                    <a:t>Gln</a:t>
                  </a:r>
                </a:p>
              </p:txBody>
            </p:sp>
            <p:grpSp>
              <p:nvGrpSpPr>
                <p:cNvPr id="12361" name="Group 1097"/>
                <p:cNvGrpSpPr>
                  <a:grpSpLocks noChangeAspect="1"/>
                </p:cNvGrpSpPr>
                <p:nvPr/>
              </p:nvGrpSpPr>
              <p:grpSpPr bwMode="auto">
                <a:xfrm flipH="1" flipV="1">
                  <a:off x="6097" y="12773"/>
                  <a:ext cx="1616" cy="1885"/>
                  <a:chOff x="3397" y="7177"/>
                  <a:chExt cx="4478" cy="5225"/>
                </a:xfrm>
              </p:grpSpPr>
              <p:grpSp>
                <p:nvGrpSpPr>
                  <p:cNvPr id="12362" name="Group 109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97" y="7177"/>
                    <a:ext cx="4478" cy="3960"/>
                    <a:chOff x="1777" y="697"/>
                    <a:chExt cx="4478" cy="3960"/>
                  </a:xfrm>
                </p:grpSpPr>
                <p:sp>
                  <p:nvSpPr>
                    <p:cNvPr id="12363" name="Line 10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37" y="4117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4" name="Line 110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4110" y="4253"/>
                      <a:ext cx="7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65" name="Group 110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77" y="69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12366" name="Bogen 1102"/>
                      <p:cNvSpPr>
                        <a:spLocks noChangeAspect="1"/>
                      </p:cNvSpPr>
                      <p:nvPr/>
                    </p:nvSpPr>
                    <p:spPr bwMode="auto">
                      <a:xfrm rot="-5400000">
                        <a:off x="3937" y="321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67" name="Bogen 110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3397" y="303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68" name="Line 11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117" y="3927"/>
                        <a:ext cx="147" cy="1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369" name="Group 11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12370" name="Bogen 11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97" y="35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1" name="Bogen 11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7" y="26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2" name="Line 11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3" name="Line 1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5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4" name="Line 1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375" name="Group 111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2857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376" name="Line 11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77" name="Line 11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78" name="Bogen 111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79" name="Bogen 111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0" name="Line 111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1" name="Line 111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12382" name="Group 111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0800000">
                          <a:off x="4635" y="2490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383" name="Line 11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4" name="Line 112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5" name="Bogen 11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6" name="Bogen 112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7" name="Line 112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8" name="Line 11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389" name="Line 11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0" name="Line 11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1" name="Line 11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2" name="Line 11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85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3" name="Line 11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67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4" name="Line 11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3757"/>
                          <a:ext cx="0" cy="7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5" name="Line 11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375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6" name="Line 11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21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7" name="Bogen 11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5" y="3396"/>
                          <a:ext cx="203" cy="180"/>
                        </a:xfrm>
                        <a:custGeom>
                          <a:avLst/>
                          <a:gdLst>
                            <a:gd name="G0" fmla="+- 2753 0 0"/>
                            <a:gd name="G1" fmla="+- 21600 0 0"/>
                            <a:gd name="G2" fmla="+- 21600 0 0"/>
                            <a:gd name="T0" fmla="*/ 0 w 24353"/>
                            <a:gd name="T1" fmla="*/ 176 h 21600"/>
                            <a:gd name="T2" fmla="*/ 24353 w 24353"/>
                            <a:gd name="T3" fmla="*/ 21600 h 21600"/>
                            <a:gd name="T4" fmla="*/ 2753 w 2435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4353" h="21600" fill="none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</a:path>
                            <a:path w="24353" h="21600" stroke="0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  <a:lnTo>
                                <a:pt x="275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8" name="Bogen 113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45" y="3578"/>
                          <a:ext cx="242" cy="358"/>
                        </a:xfrm>
                        <a:custGeom>
                          <a:avLst/>
                          <a:gdLst>
                            <a:gd name="G0" fmla="+- 21600 0 0"/>
                            <a:gd name="G1" fmla="+- 21311 0 0"/>
                            <a:gd name="G2" fmla="+- 21600 0 0"/>
                            <a:gd name="T0" fmla="*/ 29136 w 29136"/>
                            <a:gd name="T1" fmla="*/ 41554 h 42911"/>
                            <a:gd name="T2" fmla="*/ 18081 w 29136"/>
                            <a:gd name="T3" fmla="*/ 0 h 42911"/>
                            <a:gd name="T4" fmla="*/ 21600 w 29136"/>
                            <a:gd name="T5" fmla="*/ 21311 h 429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136" h="42911" fill="none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</a:path>
                            <a:path w="29136" h="42911" stroke="0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  <a:lnTo>
                                <a:pt x="21600" y="21311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9" name="Bogen 113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9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00" name="Bogen 113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4118" y="4080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01" name="Line 11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7" y="339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02" name="Bogen 11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79" y="3397"/>
                          <a:ext cx="382" cy="680"/>
                        </a:xfrm>
                        <a:custGeom>
                          <a:avLst/>
                          <a:gdLst>
                            <a:gd name="G0" fmla="+- 21600 0 0"/>
                            <a:gd name="G1" fmla="+- 21003 0 0"/>
                            <a:gd name="G2" fmla="+- 21600 0 0"/>
                            <a:gd name="T0" fmla="*/ 25127 w 25127"/>
                            <a:gd name="T1" fmla="*/ 42313 h 42603"/>
                            <a:gd name="T2" fmla="*/ 16557 w 25127"/>
                            <a:gd name="T3" fmla="*/ 0 h 42603"/>
                            <a:gd name="T4" fmla="*/ 21600 w 25127"/>
                            <a:gd name="T5" fmla="*/ 21003 h 426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5127" h="42603" fill="none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</a:path>
                            <a:path w="25127" h="42603" stroke="0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  <a:lnTo>
                                <a:pt x="21600" y="21003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12403" name="Group 113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38" y="10955"/>
                    <a:ext cx="1084" cy="1447"/>
                    <a:chOff x="4838" y="10955"/>
                    <a:chExt cx="1084" cy="1447"/>
                  </a:xfrm>
                </p:grpSpPr>
                <p:sp>
                  <p:nvSpPr>
                    <p:cNvPr id="12404" name="Line 114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816" y="11333"/>
                      <a:ext cx="75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5" name="Line 114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671" y="11301"/>
                      <a:ext cx="6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6" name="Bogen 1142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4725" y="11746"/>
                      <a:ext cx="769" cy="544"/>
                    </a:xfrm>
                    <a:custGeom>
                      <a:avLst/>
                      <a:gdLst>
                        <a:gd name="G0" fmla="+- 16140 0 0"/>
                        <a:gd name="G1" fmla="+- 21600 0 0"/>
                        <a:gd name="G2" fmla="+- 21600 0 0"/>
                        <a:gd name="T0" fmla="*/ 0 w 30767"/>
                        <a:gd name="T1" fmla="*/ 7245 h 21600"/>
                        <a:gd name="T2" fmla="*/ 30767 w 30767"/>
                        <a:gd name="T3" fmla="*/ 5707 h 21600"/>
                        <a:gd name="T4" fmla="*/ 16140 w 30767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767" h="21600" fill="none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</a:path>
                        <a:path w="30767" h="21600" stroke="0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  <a:lnTo>
                            <a:pt x="1614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7" name="Bogen 1143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4950" y="11794"/>
                      <a:ext cx="495" cy="360"/>
                    </a:xfrm>
                    <a:custGeom>
                      <a:avLst/>
                      <a:gdLst>
                        <a:gd name="G0" fmla="+- 11007 0 0"/>
                        <a:gd name="G1" fmla="+- 0 0 0"/>
                        <a:gd name="G2" fmla="+- 21600 0 0"/>
                        <a:gd name="T0" fmla="*/ 29707 w 29707"/>
                        <a:gd name="T1" fmla="*/ 10811 h 21600"/>
                        <a:gd name="T2" fmla="*/ 0 w 29707"/>
                        <a:gd name="T3" fmla="*/ 18585 h 21600"/>
                        <a:gd name="T4" fmla="*/ 11007 w 2970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707" h="21600" fill="none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</a:path>
                        <a:path w="29707" h="21600" stroke="0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  <a:lnTo>
                            <a:pt x="11007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8" name="Line 114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171" y="11338"/>
                      <a:ext cx="76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9" name="Line 114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406" y="11286"/>
                      <a:ext cx="6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0" name="Bogen 1146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5305" y="11787"/>
                      <a:ext cx="491" cy="360"/>
                    </a:xfrm>
                    <a:custGeom>
                      <a:avLst/>
                      <a:gdLst>
                        <a:gd name="G0" fmla="+- 10547 0 0"/>
                        <a:gd name="G1" fmla="+- 21600 0 0"/>
                        <a:gd name="G2" fmla="+- 21600 0 0"/>
                        <a:gd name="T0" fmla="*/ 0 w 29459"/>
                        <a:gd name="T1" fmla="*/ 2750 h 21600"/>
                        <a:gd name="T2" fmla="*/ 29459 w 29459"/>
                        <a:gd name="T3" fmla="*/ 11164 h 21600"/>
                        <a:gd name="T4" fmla="*/ 10547 w 2945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459" h="21600" fill="none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</a:path>
                        <a:path w="29459" h="21600" stroke="0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  <a:lnTo>
                            <a:pt x="10547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1" name="Bogen 1147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5262" y="11734"/>
                      <a:ext cx="776" cy="544"/>
                    </a:xfrm>
                    <a:custGeom>
                      <a:avLst/>
                      <a:gdLst>
                        <a:gd name="G0" fmla="+- 16291 0 0"/>
                        <a:gd name="G1" fmla="+- 0 0 0"/>
                        <a:gd name="G2" fmla="+- 21600 0 0"/>
                        <a:gd name="T0" fmla="*/ 31045 w 31045"/>
                        <a:gd name="T1" fmla="*/ 15776 h 21600"/>
                        <a:gd name="T2" fmla="*/ 0 w 31045"/>
                        <a:gd name="T3" fmla="*/ 14183 h 21600"/>
                        <a:gd name="T4" fmla="*/ 16291 w 31045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1045" h="21600" fill="none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</a:path>
                        <a:path w="31045" h="21600" stroke="0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  <a:lnTo>
                            <a:pt x="1629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2" name="Line 1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70" y="12215"/>
                      <a:ext cx="61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3" name="Line 11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970" y="12393"/>
                      <a:ext cx="808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414" name="Group 1150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6775" y="14446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12415" name="Group 115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12416" name="Bogen 1152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7" name="Bogen 1153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18" name="Line 115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19" name="Line 11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0" name="Line 11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21" name="Group 1157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6734" y="14342"/>
                  <a:ext cx="134" cy="66"/>
                  <a:chOff x="2137" y="1417"/>
                  <a:chExt cx="1823" cy="900"/>
                </a:xfrm>
              </p:grpSpPr>
              <p:sp>
                <p:nvSpPr>
                  <p:cNvPr id="12422" name="Line 11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3" name="Line 11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4" name="Line 11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5" name="Line 11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6" name="Line 116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27" name="Group 1163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6775" y="14550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12428" name="Group 11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12429" name="Bogen 1165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0" name="Bogen 116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31" name="Line 116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2" name="Line 1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3" name="Line 11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2434" name="Group 1170"/>
              <p:cNvGrpSpPr>
                <a:grpSpLocks noChangeAspect="1"/>
              </p:cNvGrpSpPr>
              <p:nvPr/>
            </p:nvGrpSpPr>
            <p:grpSpPr bwMode="auto">
              <a:xfrm>
                <a:off x="1793" y="11993"/>
                <a:ext cx="1617" cy="1996"/>
                <a:chOff x="1613" y="11092"/>
                <a:chExt cx="1616" cy="1995"/>
              </a:xfrm>
            </p:grpSpPr>
            <p:grpSp>
              <p:nvGrpSpPr>
                <p:cNvPr id="12435" name="Group 1171"/>
                <p:cNvGrpSpPr>
                  <a:grpSpLocks noChangeAspect="1"/>
                </p:cNvGrpSpPr>
                <p:nvPr/>
              </p:nvGrpSpPr>
              <p:grpSpPr bwMode="auto">
                <a:xfrm rot="6865189" flipH="1" flipV="1">
                  <a:off x="2834" y="11176"/>
                  <a:ext cx="221" cy="110"/>
                  <a:chOff x="2137" y="1417"/>
                  <a:chExt cx="1823" cy="900"/>
                </a:xfrm>
              </p:grpSpPr>
              <p:sp>
                <p:nvSpPr>
                  <p:cNvPr id="12436" name="Line 11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7" name="Line 1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8" name="Line 11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9" name="Line 1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40" name="Line 117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41" name="Group 1177"/>
                <p:cNvGrpSpPr>
                  <a:grpSpLocks noChangeAspect="1"/>
                </p:cNvGrpSpPr>
                <p:nvPr/>
              </p:nvGrpSpPr>
              <p:grpSpPr bwMode="auto">
                <a:xfrm rot="17665188">
                  <a:off x="3018" y="11278"/>
                  <a:ext cx="153" cy="109"/>
                  <a:chOff x="1057" y="4839"/>
                  <a:chExt cx="1260" cy="901"/>
                </a:xfrm>
              </p:grpSpPr>
              <p:grpSp>
                <p:nvGrpSpPr>
                  <p:cNvPr id="12442" name="Group 11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12443" name="Bogen 117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4" name="Bogen 118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45" name="Line 118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46" name="Line 11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47" name="Line 11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48" name="Group 1184"/>
                <p:cNvGrpSpPr>
                  <a:grpSpLocks noChangeAspect="1"/>
                </p:cNvGrpSpPr>
                <p:nvPr/>
              </p:nvGrpSpPr>
              <p:grpSpPr bwMode="auto">
                <a:xfrm rot="1465189">
                  <a:off x="1925" y="12702"/>
                  <a:ext cx="134" cy="274"/>
                  <a:chOff x="2234" y="5324"/>
                  <a:chExt cx="134" cy="274"/>
                </a:xfrm>
              </p:grpSpPr>
              <p:grpSp>
                <p:nvGrpSpPr>
                  <p:cNvPr id="12449" name="Group 1185"/>
                  <p:cNvGrpSpPr>
                    <a:grpSpLocks noChangeAspect="1"/>
                  </p:cNvGrpSpPr>
                  <p:nvPr/>
                </p:nvGrpSpPr>
                <p:grpSpPr bwMode="auto">
                  <a:xfrm rot="21600000" flipH="1" flipV="1">
                    <a:off x="2275" y="5428"/>
                    <a:ext cx="93" cy="66"/>
                    <a:chOff x="1057" y="4839"/>
                    <a:chExt cx="1260" cy="901"/>
                  </a:xfrm>
                </p:grpSpPr>
                <p:grpSp>
                  <p:nvGrpSpPr>
                    <p:cNvPr id="12450" name="Group 118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451" name="Bogen 1187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52" name="Bogen 1188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453" name="Line 118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4" name="Line 11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5" name="Line 11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56" name="Group 1192"/>
                  <p:cNvGrpSpPr>
                    <a:grpSpLocks noChangeAspect="1"/>
                  </p:cNvGrpSpPr>
                  <p:nvPr/>
                </p:nvGrpSpPr>
                <p:grpSpPr bwMode="auto">
                  <a:xfrm rot="21600000" flipH="1" flipV="1">
                    <a:off x="2234" y="5324"/>
                    <a:ext cx="134" cy="66"/>
                    <a:chOff x="2137" y="1417"/>
                    <a:chExt cx="1823" cy="900"/>
                  </a:xfrm>
                </p:grpSpPr>
                <p:sp>
                  <p:nvSpPr>
                    <p:cNvPr id="12457" name="Line 119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8" name="Line 119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9" name="Line 11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0" name="Line 11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1" name="Line 119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62" name="Group 1198"/>
                  <p:cNvGrpSpPr>
                    <a:grpSpLocks noChangeAspect="1"/>
                  </p:cNvGrpSpPr>
                  <p:nvPr/>
                </p:nvGrpSpPr>
                <p:grpSpPr bwMode="auto">
                  <a:xfrm rot="21600000" flipH="1" flipV="1">
                    <a:off x="2275" y="5532"/>
                    <a:ext cx="93" cy="66"/>
                    <a:chOff x="1057" y="4839"/>
                    <a:chExt cx="1260" cy="901"/>
                  </a:xfrm>
                </p:grpSpPr>
                <p:grpSp>
                  <p:nvGrpSpPr>
                    <p:cNvPr id="12463" name="Group 119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464" name="Bogen 120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65" name="Bogen 1201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466" name="Line 120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7" name="Line 12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8" name="Line 120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469" name="Group 1205"/>
                <p:cNvGrpSpPr>
                  <a:grpSpLocks noChangeAspect="1"/>
                </p:cNvGrpSpPr>
                <p:nvPr/>
              </p:nvGrpSpPr>
              <p:grpSpPr bwMode="auto">
                <a:xfrm>
                  <a:off x="2610" y="11092"/>
                  <a:ext cx="205" cy="343"/>
                  <a:chOff x="2610" y="11092"/>
                  <a:chExt cx="205" cy="343"/>
                </a:xfrm>
              </p:grpSpPr>
              <p:sp>
                <p:nvSpPr>
                  <p:cNvPr id="12470" name="AutoShape 1206"/>
                  <p:cNvSpPr>
                    <a:spLocks noChangeAspect="1" noChangeArrowheads="1"/>
                  </p:cNvSpPr>
                  <p:nvPr/>
                </p:nvSpPr>
                <p:spPr bwMode="auto">
                  <a:xfrm rot="6865189">
                    <a:off x="2652" y="11145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71" name="Rectangle 1207"/>
                  <p:cNvSpPr>
                    <a:spLocks noChangeAspect="1" noChangeArrowheads="1"/>
                  </p:cNvSpPr>
                  <p:nvPr/>
                </p:nvSpPr>
                <p:spPr bwMode="auto">
                  <a:xfrm rot="1406884">
                    <a:off x="2610" y="11255"/>
                    <a:ext cx="180" cy="18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72" name="Group 1208"/>
                <p:cNvGrpSpPr>
                  <a:grpSpLocks noChangeAspect="1"/>
                </p:cNvGrpSpPr>
                <p:nvPr/>
              </p:nvGrpSpPr>
              <p:grpSpPr bwMode="auto">
                <a:xfrm rot="1465189" flipH="1" flipV="1">
                  <a:off x="1613" y="11202"/>
                  <a:ext cx="1616" cy="1885"/>
                  <a:chOff x="3397" y="7177"/>
                  <a:chExt cx="4478" cy="5225"/>
                </a:xfrm>
              </p:grpSpPr>
              <p:grpSp>
                <p:nvGrpSpPr>
                  <p:cNvPr id="12473" name="Group 120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97" y="7177"/>
                    <a:ext cx="4478" cy="3960"/>
                    <a:chOff x="1777" y="697"/>
                    <a:chExt cx="4478" cy="3960"/>
                  </a:xfrm>
                </p:grpSpPr>
                <p:sp>
                  <p:nvSpPr>
                    <p:cNvPr id="12474" name="Line 121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37" y="4117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75" name="Line 121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4110" y="4253"/>
                      <a:ext cx="7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476" name="Group 12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77" y="69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12477" name="Bogen 1213"/>
                      <p:cNvSpPr>
                        <a:spLocks noChangeAspect="1"/>
                      </p:cNvSpPr>
                      <p:nvPr/>
                    </p:nvSpPr>
                    <p:spPr bwMode="auto">
                      <a:xfrm rot="-5400000">
                        <a:off x="3937" y="321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78" name="Bogen 121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3397" y="303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79" name="Line 12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117" y="3927"/>
                        <a:ext cx="147" cy="1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480" name="Group 121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12481" name="Bogen 12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97" y="35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2" name="Bogen 121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7" y="26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3" name="Line 12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4" name="Line 12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5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5" name="Line 12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486" name="Group 122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2857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487" name="Line 122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88" name="Line 12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89" name="Bogen 12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0" name="Bogen 122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1" name="Line 122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2" name="Line 122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12493" name="Group 122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0800000">
                          <a:off x="4635" y="2490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494" name="Line 123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5" name="Line 123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6" name="Bogen 123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7" name="Bogen 12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8" name="Line 123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9" name="Line 123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500" name="Line 12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1" name="Line 12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2" name="Line 12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3" name="Line 12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85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4" name="Line 12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67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5" name="Line 12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3757"/>
                          <a:ext cx="0" cy="7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6" name="Line 12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375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7" name="Line 12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21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8" name="Bogen 124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5" y="3396"/>
                          <a:ext cx="203" cy="180"/>
                        </a:xfrm>
                        <a:custGeom>
                          <a:avLst/>
                          <a:gdLst>
                            <a:gd name="G0" fmla="+- 2753 0 0"/>
                            <a:gd name="G1" fmla="+- 21600 0 0"/>
                            <a:gd name="G2" fmla="+- 21600 0 0"/>
                            <a:gd name="T0" fmla="*/ 0 w 24353"/>
                            <a:gd name="T1" fmla="*/ 176 h 21600"/>
                            <a:gd name="T2" fmla="*/ 24353 w 24353"/>
                            <a:gd name="T3" fmla="*/ 21600 h 21600"/>
                            <a:gd name="T4" fmla="*/ 2753 w 2435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4353" h="21600" fill="none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</a:path>
                            <a:path w="24353" h="21600" stroke="0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  <a:lnTo>
                                <a:pt x="275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9" name="Bogen 124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45" y="3578"/>
                          <a:ext cx="242" cy="358"/>
                        </a:xfrm>
                        <a:custGeom>
                          <a:avLst/>
                          <a:gdLst>
                            <a:gd name="G0" fmla="+- 21600 0 0"/>
                            <a:gd name="G1" fmla="+- 21311 0 0"/>
                            <a:gd name="G2" fmla="+- 21600 0 0"/>
                            <a:gd name="T0" fmla="*/ 29136 w 29136"/>
                            <a:gd name="T1" fmla="*/ 41554 h 42911"/>
                            <a:gd name="T2" fmla="*/ 18081 w 29136"/>
                            <a:gd name="T3" fmla="*/ 0 h 42911"/>
                            <a:gd name="T4" fmla="*/ 21600 w 29136"/>
                            <a:gd name="T5" fmla="*/ 21311 h 429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136" h="42911" fill="none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</a:path>
                            <a:path w="29136" h="42911" stroke="0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  <a:lnTo>
                                <a:pt x="21600" y="21311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0" name="Bogen 124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9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1" name="Bogen 12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4118" y="4080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2" name="Line 12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7" y="339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3" name="Bogen 12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79" y="3397"/>
                          <a:ext cx="382" cy="680"/>
                        </a:xfrm>
                        <a:custGeom>
                          <a:avLst/>
                          <a:gdLst>
                            <a:gd name="G0" fmla="+- 21600 0 0"/>
                            <a:gd name="G1" fmla="+- 21003 0 0"/>
                            <a:gd name="G2" fmla="+- 21600 0 0"/>
                            <a:gd name="T0" fmla="*/ 25127 w 25127"/>
                            <a:gd name="T1" fmla="*/ 42313 h 42603"/>
                            <a:gd name="T2" fmla="*/ 16557 w 25127"/>
                            <a:gd name="T3" fmla="*/ 0 h 42603"/>
                            <a:gd name="T4" fmla="*/ 21600 w 25127"/>
                            <a:gd name="T5" fmla="*/ 21003 h 426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5127" h="42603" fill="none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</a:path>
                            <a:path w="25127" h="42603" stroke="0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  <a:lnTo>
                                <a:pt x="21600" y="21003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12514" name="Group 125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38" y="10955"/>
                    <a:ext cx="1084" cy="1447"/>
                    <a:chOff x="4838" y="10955"/>
                    <a:chExt cx="1084" cy="1447"/>
                  </a:xfrm>
                </p:grpSpPr>
                <p:sp>
                  <p:nvSpPr>
                    <p:cNvPr id="12515" name="Line 125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816" y="11333"/>
                      <a:ext cx="75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6" name="Line 125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671" y="11301"/>
                      <a:ext cx="6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7" name="Bogen 1253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4725" y="11746"/>
                      <a:ext cx="769" cy="544"/>
                    </a:xfrm>
                    <a:custGeom>
                      <a:avLst/>
                      <a:gdLst>
                        <a:gd name="G0" fmla="+- 16140 0 0"/>
                        <a:gd name="G1" fmla="+- 21600 0 0"/>
                        <a:gd name="G2" fmla="+- 21600 0 0"/>
                        <a:gd name="T0" fmla="*/ 0 w 30767"/>
                        <a:gd name="T1" fmla="*/ 7245 h 21600"/>
                        <a:gd name="T2" fmla="*/ 30767 w 30767"/>
                        <a:gd name="T3" fmla="*/ 5707 h 21600"/>
                        <a:gd name="T4" fmla="*/ 16140 w 30767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767" h="21600" fill="none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</a:path>
                        <a:path w="30767" h="21600" stroke="0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  <a:lnTo>
                            <a:pt x="1614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8" name="Bogen 1254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4950" y="11794"/>
                      <a:ext cx="495" cy="360"/>
                    </a:xfrm>
                    <a:custGeom>
                      <a:avLst/>
                      <a:gdLst>
                        <a:gd name="G0" fmla="+- 11007 0 0"/>
                        <a:gd name="G1" fmla="+- 0 0 0"/>
                        <a:gd name="G2" fmla="+- 21600 0 0"/>
                        <a:gd name="T0" fmla="*/ 29707 w 29707"/>
                        <a:gd name="T1" fmla="*/ 10811 h 21600"/>
                        <a:gd name="T2" fmla="*/ 0 w 29707"/>
                        <a:gd name="T3" fmla="*/ 18585 h 21600"/>
                        <a:gd name="T4" fmla="*/ 11007 w 2970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707" h="21600" fill="none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</a:path>
                        <a:path w="29707" h="21600" stroke="0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  <a:lnTo>
                            <a:pt x="11007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9" name="Line 125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171" y="11338"/>
                      <a:ext cx="76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0" name="Line 125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406" y="11286"/>
                      <a:ext cx="6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1" name="Bogen 1257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5305" y="11787"/>
                      <a:ext cx="491" cy="360"/>
                    </a:xfrm>
                    <a:custGeom>
                      <a:avLst/>
                      <a:gdLst>
                        <a:gd name="G0" fmla="+- 10547 0 0"/>
                        <a:gd name="G1" fmla="+- 21600 0 0"/>
                        <a:gd name="G2" fmla="+- 21600 0 0"/>
                        <a:gd name="T0" fmla="*/ 0 w 29459"/>
                        <a:gd name="T1" fmla="*/ 2750 h 21600"/>
                        <a:gd name="T2" fmla="*/ 29459 w 29459"/>
                        <a:gd name="T3" fmla="*/ 11164 h 21600"/>
                        <a:gd name="T4" fmla="*/ 10547 w 2945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459" h="21600" fill="none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</a:path>
                        <a:path w="29459" h="21600" stroke="0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  <a:lnTo>
                            <a:pt x="10547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2" name="Bogen 1258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5262" y="11734"/>
                      <a:ext cx="776" cy="544"/>
                    </a:xfrm>
                    <a:custGeom>
                      <a:avLst/>
                      <a:gdLst>
                        <a:gd name="G0" fmla="+- 16291 0 0"/>
                        <a:gd name="G1" fmla="+- 0 0 0"/>
                        <a:gd name="G2" fmla="+- 21600 0 0"/>
                        <a:gd name="T0" fmla="*/ 31045 w 31045"/>
                        <a:gd name="T1" fmla="*/ 15776 h 21600"/>
                        <a:gd name="T2" fmla="*/ 0 w 31045"/>
                        <a:gd name="T3" fmla="*/ 14183 h 21600"/>
                        <a:gd name="T4" fmla="*/ 16291 w 31045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1045" h="21600" fill="none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</a:path>
                        <a:path w="31045" h="21600" stroke="0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  <a:lnTo>
                            <a:pt x="1629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3" name="Line 12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70" y="12215"/>
                      <a:ext cx="61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4" name="Line 126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970" y="12393"/>
                      <a:ext cx="808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2525" name="Oval 1261"/>
              <p:cNvSpPr>
                <a:spLocks noChangeAspect="1" noChangeArrowheads="1"/>
              </p:cNvSpPr>
              <p:nvPr/>
            </p:nvSpPr>
            <p:spPr bwMode="auto">
              <a:xfrm>
                <a:off x="2881" y="11341"/>
                <a:ext cx="2880" cy="216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 sz="400"/>
              </a:p>
              <a:p>
                <a:endParaRPr lang="de-DE" sz="400"/>
              </a:p>
              <a:p>
                <a:endParaRPr lang="de-DE" sz="400"/>
              </a:p>
              <a:p>
                <a:endParaRPr lang="de-DE" sz="400"/>
              </a:p>
              <a:p>
                <a:endParaRPr lang="de-DE" sz="400"/>
              </a:p>
              <a:p>
                <a:endParaRPr lang="it-IT" sz="1000">
                  <a:latin typeface="Courier New" charset="0"/>
                  <a:cs typeface="Courier New" charset="0"/>
                </a:endParaRPr>
              </a:p>
              <a:p>
                <a:endParaRPr lang="it-IT" sz="800">
                  <a:latin typeface="Courier New" charset="0"/>
                  <a:cs typeface="Courier New" charset="0"/>
                </a:endParaRPr>
              </a:p>
              <a:p>
                <a:endParaRPr lang="it-IT" sz="400">
                  <a:latin typeface="Courier New" charset="0"/>
                  <a:cs typeface="Courier New" charset="0"/>
                </a:endParaRPr>
              </a:p>
              <a:p>
                <a:r>
                  <a:rPr lang="it-IT" sz="1000">
                    <a:latin typeface="Courier New" charset="0"/>
                    <a:cs typeface="Courier New" charset="0"/>
                  </a:rPr>
                  <a:t>           </a:t>
                </a:r>
              </a:p>
              <a:p>
                <a:endParaRPr lang="it-IT" sz="400">
                  <a:cs typeface="Courier New" charset="0"/>
                </a:endParaRPr>
              </a:p>
              <a:p>
                <a:endParaRPr lang="it-IT" sz="400">
                  <a:cs typeface="Courier New" charset="0"/>
                </a:endParaRPr>
              </a:p>
              <a:p>
                <a:endParaRPr lang="it-IT" sz="400">
                  <a:cs typeface="Courier New" charset="0"/>
                </a:endParaRPr>
              </a:p>
              <a:p>
                <a:endParaRPr lang="it-IT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12526" name="Line 1262"/>
              <p:cNvSpPr>
                <a:spLocks noChangeAspect="1" noChangeShapeType="1"/>
              </p:cNvSpPr>
              <p:nvPr/>
            </p:nvSpPr>
            <p:spPr bwMode="auto">
              <a:xfrm>
                <a:off x="2881" y="10620"/>
                <a:ext cx="0" cy="7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27" name="Line 1263"/>
              <p:cNvSpPr>
                <a:spLocks noChangeAspect="1" noChangeShapeType="1"/>
              </p:cNvSpPr>
              <p:nvPr/>
            </p:nvSpPr>
            <p:spPr bwMode="auto">
              <a:xfrm>
                <a:off x="3446" y="10620"/>
                <a:ext cx="0" cy="7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28" name="Line 1264"/>
              <p:cNvSpPr>
                <a:spLocks noChangeAspect="1" noChangeShapeType="1"/>
              </p:cNvSpPr>
              <p:nvPr/>
            </p:nvSpPr>
            <p:spPr bwMode="auto">
              <a:xfrm>
                <a:off x="2891" y="1103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2529" name="Group 1265"/>
              <p:cNvGrpSpPr>
                <a:grpSpLocks noChangeAspect="1"/>
              </p:cNvGrpSpPr>
              <p:nvPr/>
            </p:nvGrpSpPr>
            <p:grpSpPr bwMode="auto">
              <a:xfrm>
                <a:off x="3661" y="11601"/>
                <a:ext cx="1616" cy="2585"/>
                <a:chOff x="3480" y="10700"/>
                <a:chExt cx="1616" cy="2584"/>
              </a:xfrm>
            </p:grpSpPr>
            <p:grpSp>
              <p:nvGrpSpPr>
                <p:cNvPr id="12530" name="Group 1266"/>
                <p:cNvGrpSpPr>
                  <a:grpSpLocks noChangeAspect="1"/>
                </p:cNvGrpSpPr>
                <p:nvPr/>
              </p:nvGrpSpPr>
              <p:grpSpPr bwMode="auto">
                <a:xfrm>
                  <a:off x="3480" y="10700"/>
                  <a:ext cx="1616" cy="2584"/>
                  <a:chOff x="6300" y="10980"/>
                  <a:chExt cx="1616" cy="2584"/>
                </a:xfrm>
              </p:grpSpPr>
              <p:sp>
                <p:nvSpPr>
                  <p:cNvPr id="12531" name="Oval 1267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 flipV="1">
                    <a:off x="6634" y="13052"/>
                    <a:ext cx="650" cy="373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r>
                      <a:rPr lang="de-CH" sz="1000" b="1">
                        <a:latin typeface="Times New Roman" charset="0"/>
                      </a:rPr>
                      <a:t>Thr</a:t>
                    </a:r>
                  </a:p>
                </p:txBody>
              </p:sp>
              <p:grpSp>
                <p:nvGrpSpPr>
                  <p:cNvPr id="12532" name="Group 126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937" y="12745"/>
                    <a:ext cx="134" cy="274"/>
                    <a:chOff x="2234" y="5324"/>
                    <a:chExt cx="134" cy="274"/>
                  </a:xfrm>
                </p:grpSpPr>
                <p:grpSp>
                  <p:nvGrpSpPr>
                    <p:cNvPr id="12533" name="Group 1269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 flipH="1" flipV="1">
                      <a:off x="2275" y="5428"/>
                      <a:ext cx="93" cy="66"/>
                      <a:chOff x="1057" y="4839"/>
                      <a:chExt cx="1260" cy="901"/>
                    </a:xfrm>
                  </p:grpSpPr>
                  <p:grpSp>
                    <p:nvGrpSpPr>
                      <p:cNvPr id="12534" name="Group 127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535" name="Bogen 127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36" name="Bogen 127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537" name="Line 12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38" name="Line 12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39" name="Line 12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540" name="Group 1276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 flipH="1" flipV="1">
                      <a:off x="2234" y="5324"/>
                      <a:ext cx="134" cy="66"/>
                      <a:chOff x="2137" y="1417"/>
                      <a:chExt cx="1823" cy="900"/>
                    </a:xfrm>
                  </p:grpSpPr>
                  <p:sp>
                    <p:nvSpPr>
                      <p:cNvPr id="12541" name="Line 12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2" name="Line 12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3" name="Line 12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4" name="Line 12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5" name="Line 12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546" name="Group 1282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 flipH="1" flipV="1">
                      <a:off x="2275" y="5532"/>
                      <a:ext cx="93" cy="66"/>
                      <a:chOff x="1057" y="4839"/>
                      <a:chExt cx="1260" cy="901"/>
                    </a:xfrm>
                  </p:grpSpPr>
                  <p:grpSp>
                    <p:nvGrpSpPr>
                      <p:cNvPr id="12547" name="Group 128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548" name="Bogen 128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49" name="Bogen 128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550" name="Line 12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51" name="Line 12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52" name="Line 12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553" name="Group 128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300" y="10980"/>
                    <a:ext cx="1616" cy="2081"/>
                    <a:chOff x="6300" y="10980"/>
                    <a:chExt cx="1616" cy="2081"/>
                  </a:xfrm>
                </p:grpSpPr>
                <p:grpSp>
                  <p:nvGrpSpPr>
                    <p:cNvPr id="12554" name="Group 129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7156" y="10980"/>
                      <a:ext cx="288" cy="208"/>
                      <a:chOff x="1237" y="2003"/>
                      <a:chExt cx="288" cy="208"/>
                    </a:xfrm>
                  </p:grpSpPr>
                  <p:grpSp>
                    <p:nvGrpSpPr>
                      <p:cNvPr id="12555" name="Group 129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H="1" flipV="1">
                        <a:off x="1367" y="2053"/>
                        <a:ext cx="208" cy="108"/>
                        <a:chOff x="3849" y="1059"/>
                        <a:chExt cx="1721" cy="900"/>
                      </a:xfrm>
                    </p:grpSpPr>
                    <p:sp>
                      <p:nvSpPr>
                        <p:cNvPr id="12556" name="Line 12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57" name="Line 12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58" name="Line 12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559" name="Group 129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560" name="Bogen 129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561" name="Bogen 129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2562" name="Group 12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188" y="2052"/>
                        <a:ext cx="204" cy="106"/>
                        <a:chOff x="3849" y="1059"/>
                        <a:chExt cx="1721" cy="900"/>
                      </a:xfrm>
                    </p:grpSpPr>
                    <p:sp>
                      <p:nvSpPr>
                        <p:cNvPr id="12563" name="Line 12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64" name="Line 13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65" name="Line 13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566" name="Group 13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567" name="Bogen 13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568" name="Bogen 13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  <p:sp>
                  <p:nvSpPr>
                    <p:cNvPr id="12569" name="Text Box 1305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121" y="11073"/>
                      <a:ext cx="540" cy="1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de-DE" sz="500"/>
                        <a:t>  G    G</a:t>
                      </a:r>
                    </a:p>
                  </p:txBody>
                </p:sp>
                <p:grpSp>
                  <p:nvGrpSpPr>
                    <p:cNvPr id="12570" name="Group 130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300" y="11010"/>
                      <a:ext cx="1616" cy="2051"/>
                      <a:chOff x="6300" y="11010"/>
                      <a:chExt cx="1616" cy="2051"/>
                    </a:xfrm>
                  </p:grpSpPr>
                  <p:grpSp>
                    <p:nvGrpSpPr>
                      <p:cNvPr id="12571" name="Group 13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925" y="11010"/>
                        <a:ext cx="180" cy="355"/>
                        <a:chOff x="6925" y="11010"/>
                        <a:chExt cx="180" cy="355"/>
                      </a:xfrm>
                    </p:grpSpPr>
                    <p:sp>
                      <p:nvSpPr>
                        <p:cNvPr id="12572" name="AutoShape 130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>
                          <a:off x="6918" y="11063"/>
                          <a:ext cx="215" cy="110"/>
                        </a:xfrm>
                        <a:prstGeom prst="chevron">
                          <a:avLst>
                            <a:gd name="adj" fmla="val 48864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28800" tIns="0" rIns="0" bIns="10800"/>
                        <a:lstStyle/>
                        <a:p>
                          <a:r>
                            <a:rPr lang="de-DE" sz="5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  <p:sp>
                      <p:nvSpPr>
                        <p:cNvPr id="12573" name="Rectangle 130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6925" y="11185"/>
                          <a:ext cx="180" cy="18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574" name="Group 131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flipH="1" flipV="1">
                        <a:off x="6300" y="11176"/>
                        <a:ext cx="1616" cy="1885"/>
                        <a:chOff x="3397" y="7177"/>
                        <a:chExt cx="4478" cy="5225"/>
                      </a:xfrm>
                    </p:grpSpPr>
                    <p:grpSp>
                      <p:nvGrpSpPr>
                        <p:cNvPr id="12575" name="Group 131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3397" y="717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12576" name="Line 13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937" y="4117"/>
                            <a:ext cx="0" cy="36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577" name="Line 13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4110" y="4253"/>
                            <a:ext cx="7" cy="224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12578" name="Group 131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12579" name="Bogen 131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21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580" name="Bogen 131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3397" y="30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581" name="Line 131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927"/>
                              <a:ext cx="147" cy="1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12582" name="Group 1318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697"/>
                              <a:ext cx="4478" cy="3960"/>
                              <a:chOff x="1777" y="697"/>
                              <a:chExt cx="4478" cy="3960"/>
                            </a:xfrm>
                          </p:grpSpPr>
                          <p:sp>
                            <p:nvSpPr>
                              <p:cNvPr id="12583" name="Bogen 131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3397" y="357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4" name="Bogen 1320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3937" y="267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5" name="Line 13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597"/>
                                <a:ext cx="0" cy="144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6" name="Line 13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597"/>
                                <a:ext cx="18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7" name="Line 132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77" y="1597"/>
                                <a:ext cx="0" cy="144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2588" name="Group 132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777" y="2857"/>
                                <a:ext cx="1620" cy="1088"/>
                                <a:chOff x="1777" y="2857"/>
                                <a:chExt cx="1620" cy="1088"/>
                              </a:xfrm>
                            </p:grpSpPr>
                            <p:sp>
                              <p:nvSpPr>
                                <p:cNvPr id="12589" name="Line 132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640" y="3215"/>
                                  <a:ext cx="75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0" name="Line 132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707" y="3037"/>
                                  <a:ext cx="69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1" name="Bogen 132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777" y="2857"/>
                                  <a:ext cx="947" cy="1088"/>
                                </a:xfrm>
                                <a:custGeom>
                                  <a:avLst/>
                                  <a:gdLst>
                                    <a:gd name="G0" fmla="+- 16291 0 0"/>
                                    <a:gd name="G1" fmla="+- 21600 0 0"/>
                                    <a:gd name="G2" fmla="+- 21600 0 0"/>
                                    <a:gd name="T0" fmla="*/ 151 w 37891"/>
                                    <a:gd name="T1" fmla="*/ 7245 h 43200"/>
                                    <a:gd name="T2" fmla="*/ 0 w 37891"/>
                                    <a:gd name="T3" fmla="*/ 35783 h 43200"/>
                                    <a:gd name="T4" fmla="*/ 16291 w 37891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37891" h="43200" fill="none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</a:path>
                                    <a:path w="37891" h="43200" stroke="0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  <a:lnTo>
                                        <a:pt x="16291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2" name="Bogen 132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57" y="3037"/>
                                  <a:ext cx="675" cy="720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600 0 0"/>
                                    <a:gd name="G2" fmla="+- 21600 0 0"/>
                                    <a:gd name="T0" fmla="*/ 40300 w 40512"/>
                                    <a:gd name="T1" fmla="*/ 32411 h 43200"/>
                                    <a:gd name="T2" fmla="*/ 40512 w 40512"/>
                                    <a:gd name="T3" fmla="*/ 11164 h 43200"/>
                                    <a:gd name="T4" fmla="*/ 21600 w 40512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40512" h="43200" fill="none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</a:path>
                                    <a:path w="40512" h="43200" stroke="0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  <a:lnTo>
                                        <a:pt x="2160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3" name="Line 132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630" y="3575"/>
                                  <a:ext cx="76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4" name="Line 133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737" y="3757"/>
                                  <a:ext cx="6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595" name="Group 133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10800000">
                                <a:off x="4635" y="2490"/>
                                <a:ext cx="1620" cy="1088"/>
                                <a:chOff x="1777" y="2857"/>
                                <a:chExt cx="1620" cy="1088"/>
                              </a:xfrm>
                            </p:grpSpPr>
                            <p:sp>
                              <p:nvSpPr>
                                <p:cNvPr id="12596" name="Line 133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640" y="3215"/>
                                  <a:ext cx="75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7" name="Line 133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707" y="3037"/>
                                  <a:ext cx="69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8" name="Bogen 133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777" y="2857"/>
                                  <a:ext cx="947" cy="1088"/>
                                </a:xfrm>
                                <a:custGeom>
                                  <a:avLst/>
                                  <a:gdLst>
                                    <a:gd name="G0" fmla="+- 16291 0 0"/>
                                    <a:gd name="G1" fmla="+- 21600 0 0"/>
                                    <a:gd name="G2" fmla="+- 21600 0 0"/>
                                    <a:gd name="T0" fmla="*/ 151 w 37891"/>
                                    <a:gd name="T1" fmla="*/ 7245 h 43200"/>
                                    <a:gd name="T2" fmla="*/ 0 w 37891"/>
                                    <a:gd name="T3" fmla="*/ 35783 h 43200"/>
                                    <a:gd name="T4" fmla="*/ 16291 w 37891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37891" h="43200" fill="none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</a:path>
                                    <a:path w="37891" h="43200" stroke="0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  <a:lnTo>
                                        <a:pt x="16291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9" name="Bogen 133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57" y="3037"/>
                                  <a:ext cx="675" cy="720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600 0 0"/>
                                    <a:gd name="G2" fmla="+- 21600 0 0"/>
                                    <a:gd name="T0" fmla="*/ 40300 w 40512"/>
                                    <a:gd name="T1" fmla="*/ 32411 h 43200"/>
                                    <a:gd name="T2" fmla="*/ 40512 w 40512"/>
                                    <a:gd name="T3" fmla="*/ 11164 h 43200"/>
                                    <a:gd name="T4" fmla="*/ 21600 w 40512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40512" h="43200" fill="none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</a:path>
                                    <a:path w="40512" h="43200" stroke="0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  <a:lnTo>
                                        <a:pt x="2160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600" name="Line 133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630" y="3575"/>
                                  <a:ext cx="76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601" name="Line 133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737" y="3757"/>
                                  <a:ext cx="6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2602" name="Line 133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37" y="697"/>
                                <a:ext cx="0" cy="198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3" name="Line 133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37" y="697"/>
                                <a:ext cx="18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4" name="Line 134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17" y="697"/>
                                <a:ext cx="0" cy="198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5" name="Line 134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17" y="285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6" name="Line 134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17" y="267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7" name="Line 134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3757"/>
                                <a:ext cx="0" cy="72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8" name="Line 134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77" y="375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9" name="Line 13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117" y="321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0" name="Bogen 134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3935" y="3396"/>
                                <a:ext cx="203" cy="180"/>
                              </a:xfrm>
                              <a:custGeom>
                                <a:avLst/>
                                <a:gdLst>
                                  <a:gd name="G0" fmla="+- 2753 0 0"/>
                                  <a:gd name="G1" fmla="+- 21600 0 0"/>
                                  <a:gd name="G2" fmla="+- 21600 0 0"/>
                                  <a:gd name="T0" fmla="*/ 0 w 24353"/>
                                  <a:gd name="T1" fmla="*/ 176 h 21600"/>
                                  <a:gd name="T2" fmla="*/ 24353 w 24353"/>
                                  <a:gd name="T3" fmla="*/ 21600 h 21600"/>
                                  <a:gd name="T4" fmla="*/ 2753 w 24353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4353" h="21600" fill="none" extrusionOk="0">
                                    <a:moveTo>
                                      <a:pt x="0" y="176"/>
                                    </a:moveTo>
                                    <a:cubicBezTo>
                                      <a:pt x="912" y="58"/>
                                      <a:pt x="1832" y="-1"/>
                                      <a:pt x="2753" y="-1"/>
                                    </a:cubicBezTo>
                                    <a:cubicBezTo>
                                      <a:pt x="14682" y="-1"/>
                                      <a:pt x="24353" y="9670"/>
                                      <a:pt x="24353" y="21600"/>
                                    </a:cubicBezTo>
                                  </a:path>
                                  <a:path w="24353" h="21600" stroke="0" extrusionOk="0">
                                    <a:moveTo>
                                      <a:pt x="0" y="176"/>
                                    </a:moveTo>
                                    <a:cubicBezTo>
                                      <a:pt x="912" y="58"/>
                                      <a:pt x="1832" y="-1"/>
                                      <a:pt x="2753" y="-1"/>
                                    </a:cubicBezTo>
                                    <a:cubicBezTo>
                                      <a:pt x="14682" y="-1"/>
                                      <a:pt x="24353" y="9670"/>
                                      <a:pt x="24353" y="21600"/>
                                    </a:cubicBezTo>
                                    <a:lnTo>
                                      <a:pt x="2753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1" name="Bogen 134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4145" y="3578"/>
                                <a:ext cx="242" cy="358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311 0 0"/>
                                  <a:gd name="G2" fmla="+- 21600 0 0"/>
                                  <a:gd name="T0" fmla="*/ 29136 w 29136"/>
                                  <a:gd name="T1" fmla="*/ 41554 h 42911"/>
                                  <a:gd name="T2" fmla="*/ 18081 w 29136"/>
                                  <a:gd name="T3" fmla="*/ 0 h 42911"/>
                                  <a:gd name="T4" fmla="*/ 21600 w 29136"/>
                                  <a:gd name="T5" fmla="*/ 21311 h 429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136" h="42911" fill="none" extrusionOk="0">
                                    <a:moveTo>
                                      <a:pt x="29135" y="41553"/>
                                    </a:moveTo>
                                    <a:cubicBezTo>
                                      <a:pt x="26724" y="42451"/>
                                      <a:pt x="24172" y="42910"/>
                                      <a:pt x="21600" y="42910"/>
                                    </a:cubicBezTo>
                                    <a:cubicBezTo>
                                      <a:pt x="9670" y="42911"/>
                                      <a:pt x="0" y="33240"/>
                                      <a:pt x="0" y="21311"/>
                                    </a:cubicBezTo>
                                    <a:cubicBezTo>
                                      <a:pt x="0" y="10739"/>
                                      <a:pt x="7650" y="1721"/>
                                      <a:pt x="18080" y="-1"/>
                                    </a:cubicBezTo>
                                  </a:path>
                                  <a:path w="29136" h="42911" stroke="0" extrusionOk="0">
                                    <a:moveTo>
                                      <a:pt x="29135" y="41553"/>
                                    </a:moveTo>
                                    <a:cubicBezTo>
                                      <a:pt x="26724" y="42451"/>
                                      <a:pt x="24172" y="42910"/>
                                      <a:pt x="21600" y="42910"/>
                                    </a:cubicBezTo>
                                    <a:cubicBezTo>
                                      <a:pt x="9670" y="42911"/>
                                      <a:pt x="0" y="33240"/>
                                      <a:pt x="0" y="21311"/>
                                    </a:cubicBezTo>
                                    <a:cubicBezTo>
                                      <a:pt x="0" y="10739"/>
                                      <a:pt x="7650" y="1721"/>
                                      <a:pt x="18080" y="-1"/>
                                    </a:cubicBezTo>
                                    <a:lnTo>
                                      <a:pt x="21600" y="21311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2" name="Bogen 1348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-5400000">
                                <a:off x="3937" y="393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3" name="Bogen 134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-5400000">
                                <a:off x="4118" y="4080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4" name="Line 135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17" y="339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5" name="Bogen 135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4179" y="3397"/>
                                <a:ext cx="382" cy="68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003 0 0"/>
                                  <a:gd name="G2" fmla="+- 21600 0 0"/>
                                  <a:gd name="T0" fmla="*/ 25127 w 25127"/>
                                  <a:gd name="T1" fmla="*/ 42313 h 42603"/>
                                  <a:gd name="T2" fmla="*/ 16557 w 25127"/>
                                  <a:gd name="T3" fmla="*/ 0 h 42603"/>
                                  <a:gd name="T4" fmla="*/ 21600 w 25127"/>
                                  <a:gd name="T5" fmla="*/ 21003 h 4260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5127" h="42603" fill="none" extrusionOk="0">
                                    <a:moveTo>
                                      <a:pt x="25127" y="42313"/>
                                    </a:moveTo>
                                    <a:cubicBezTo>
                                      <a:pt x="23961" y="42506"/>
                                      <a:pt x="22781" y="42602"/>
                                      <a:pt x="21600" y="42602"/>
                                    </a:cubicBezTo>
                                    <a:cubicBezTo>
                                      <a:pt x="9670" y="42603"/>
                                      <a:pt x="0" y="32932"/>
                                      <a:pt x="0" y="21003"/>
                                    </a:cubicBezTo>
                                    <a:cubicBezTo>
                                      <a:pt x="0" y="11016"/>
                                      <a:pt x="6846" y="2331"/>
                                      <a:pt x="16556" y="-1"/>
                                    </a:cubicBezTo>
                                  </a:path>
                                  <a:path w="25127" h="42603" stroke="0" extrusionOk="0">
                                    <a:moveTo>
                                      <a:pt x="25127" y="42313"/>
                                    </a:moveTo>
                                    <a:cubicBezTo>
                                      <a:pt x="23961" y="42506"/>
                                      <a:pt x="22781" y="42602"/>
                                      <a:pt x="21600" y="42602"/>
                                    </a:cubicBezTo>
                                    <a:cubicBezTo>
                                      <a:pt x="9670" y="42603"/>
                                      <a:pt x="0" y="32932"/>
                                      <a:pt x="0" y="21003"/>
                                    </a:cubicBezTo>
                                    <a:cubicBezTo>
                                      <a:pt x="0" y="11016"/>
                                      <a:pt x="6846" y="2331"/>
                                      <a:pt x="16556" y="-1"/>
                                    </a:cubicBezTo>
                                    <a:lnTo>
                                      <a:pt x="21600" y="21003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2616" name="Group 135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4838" y="10955"/>
                          <a:ext cx="1084" cy="1447"/>
                          <a:chOff x="4838" y="10955"/>
                          <a:chExt cx="1084" cy="1447"/>
                        </a:xfrm>
                      </p:grpSpPr>
                      <p:sp>
                        <p:nvSpPr>
                          <p:cNvPr id="12617" name="Line 135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 flipH="1" flipV="1">
                            <a:off x="4816" y="11333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18" name="Line 135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 flipH="1" flipV="1">
                            <a:off x="4671" y="11301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19" name="Bogen 135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H="1">
                            <a:off x="4725" y="11746"/>
                            <a:ext cx="769" cy="544"/>
                          </a:xfrm>
                          <a:custGeom>
                            <a:avLst/>
                            <a:gdLst>
                              <a:gd name="G0" fmla="+- 16140 0 0"/>
                              <a:gd name="G1" fmla="+- 21600 0 0"/>
                              <a:gd name="G2" fmla="+- 21600 0 0"/>
                              <a:gd name="T0" fmla="*/ 0 w 30767"/>
                              <a:gd name="T1" fmla="*/ 7245 h 21600"/>
                              <a:gd name="T2" fmla="*/ 30767 w 30767"/>
                              <a:gd name="T3" fmla="*/ 5707 h 21600"/>
                              <a:gd name="T4" fmla="*/ 16140 w 30767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0767" h="21600" fill="none" extrusionOk="0">
                                <a:moveTo>
                                  <a:pt x="0" y="7245"/>
                                </a:moveTo>
                                <a:cubicBezTo>
                                  <a:pt x="4098" y="2636"/>
                                  <a:pt x="9972" y="-1"/>
                                  <a:pt x="16140" y="-1"/>
                                </a:cubicBezTo>
                                <a:cubicBezTo>
                                  <a:pt x="21559" y="-1"/>
                                  <a:pt x="26780" y="2036"/>
                                  <a:pt x="30767" y="5706"/>
                                </a:cubicBezTo>
                              </a:path>
                              <a:path w="30767" h="21600" stroke="0" extrusionOk="0">
                                <a:moveTo>
                                  <a:pt x="0" y="7245"/>
                                </a:moveTo>
                                <a:cubicBezTo>
                                  <a:pt x="4098" y="2636"/>
                                  <a:pt x="9972" y="-1"/>
                                  <a:pt x="16140" y="-1"/>
                                </a:cubicBezTo>
                                <a:cubicBezTo>
                                  <a:pt x="21559" y="-1"/>
                                  <a:pt x="26780" y="2036"/>
                                  <a:pt x="30767" y="5706"/>
                                </a:cubicBezTo>
                                <a:lnTo>
                                  <a:pt x="1614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0" name="Bogen 135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V="1">
                            <a:off x="4950" y="11794"/>
                            <a:ext cx="495" cy="360"/>
                          </a:xfrm>
                          <a:custGeom>
                            <a:avLst/>
                            <a:gdLst>
                              <a:gd name="G0" fmla="+- 11007 0 0"/>
                              <a:gd name="G1" fmla="+- 0 0 0"/>
                              <a:gd name="G2" fmla="+- 21600 0 0"/>
                              <a:gd name="T0" fmla="*/ 29707 w 29707"/>
                              <a:gd name="T1" fmla="*/ 10811 h 21600"/>
                              <a:gd name="T2" fmla="*/ 0 w 29707"/>
                              <a:gd name="T3" fmla="*/ 18585 h 21600"/>
                              <a:gd name="T4" fmla="*/ 11007 w 29707"/>
                              <a:gd name="T5" fmla="*/ 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707" h="21600" fill="none" extrusionOk="0">
                                <a:moveTo>
                                  <a:pt x="29706" y="10810"/>
                                </a:moveTo>
                                <a:cubicBezTo>
                                  <a:pt x="25846" y="17487"/>
                                  <a:pt x="18719" y="21599"/>
                                  <a:pt x="11007" y="21599"/>
                                </a:cubicBezTo>
                                <a:cubicBezTo>
                                  <a:pt x="7134" y="21599"/>
                                  <a:pt x="3332" y="20558"/>
                                  <a:pt x="-1" y="18585"/>
                                </a:cubicBezTo>
                              </a:path>
                              <a:path w="29707" h="21600" stroke="0" extrusionOk="0">
                                <a:moveTo>
                                  <a:pt x="29706" y="10810"/>
                                </a:moveTo>
                                <a:cubicBezTo>
                                  <a:pt x="25846" y="17487"/>
                                  <a:pt x="18719" y="21599"/>
                                  <a:pt x="11007" y="21599"/>
                                </a:cubicBezTo>
                                <a:cubicBezTo>
                                  <a:pt x="7134" y="21599"/>
                                  <a:pt x="3332" y="20558"/>
                                  <a:pt x="-1" y="18585"/>
                                </a:cubicBezTo>
                                <a:lnTo>
                                  <a:pt x="11007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1" name="Line 135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>
                            <a:off x="5171" y="11338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2" name="Line 135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>
                            <a:off x="5406" y="11286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3" name="Bogen 135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V="1">
                            <a:off x="5305" y="11787"/>
                            <a:ext cx="491" cy="360"/>
                          </a:xfrm>
                          <a:custGeom>
                            <a:avLst/>
                            <a:gdLst>
                              <a:gd name="G0" fmla="+- 10547 0 0"/>
                              <a:gd name="G1" fmla="+- 21600 0 0"/>
                              <a:gd name="G2" fmla="+- 21600 0 0"/>
                              <a:gd name="T0" fmla="*/ 0 w 29459"/>
                              <a:gd name="T1" fmla="*/ 2750 h 21600"/>
                              <a:gd name="T2" fmla="*/ 29459 w 29459"/>
                              <a:gd name="T3" fmla="*/ 11164 h 21600"/>
                              <a:gd name="T4" fmla="*/ 10547 w 29459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459" h="21600" fill="none" extrusionOk="0">
                                <a:moveTo>
                                  <a:pt x="0" y="2750"/>
                                </a:moveTo>
                                <a:cubicBezTo>
                                  <a:pt x="3222" y="946"/>
                                  <a:pt x="6854" y="-1"/>
                                  <a:pt x="10547" y="-1"/>
                                </a:cubicBezTo>
                                <a:cubicBezTo>
                                  <a:pt x="18413" y="-1"/>
                                  <a:pt x="25658" y="4276"/>
                                  <a:pt x="29458" y="11164"/>
                                </a:cubicBezTo>
                              </a:path>
                              <a:path w="29459" h="21600" stroke="0" extrusionOk="0">
                                <a:moveTo>
                                  <a:pt x="0" y="2750"/>
                                </a:moveTo>
                                <a:cubicBezTo>
                                  <a:pt x="3222" y="946"/>
                                  <a:pt x="6854" y="-1"/>
                                  <a:pt x="10547" y="-1"/>
                                </a:cubicBezTo>
                                <a:cubicBezTo>
                                  <a:pt x="18413" y="-1"/>
                                  <a:pt x="25658" y="4276"/>
                                  <a:pt x="29458" y="11164"/>
                                </a:cubicBezTo>
                                <a:lnTo>
                                  <a:pt x="10547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4" name="Bogen 136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H="1">
                            <a:off x="5262" y="11734"/>
                            <a:ext cx="776" cy="544"/>
                          </a:xfrm>
                          <a:custGeom>
                            <a:avLst/>
                            <a:gdLst>
                              <a:gd name="G0" fmla="+- 16291 0 0"/>
                              <a:gd name="G1" fmla="+- 0 0 0"/>
                              <a:gd name="G2" fmla="+- 21600 0 0"/>
                              <a:gd name="T0" fmla="*/ 31045 w 31045"/>
                              <a:gd name="T1" fmla="*/ 15776 h 21600"/>
                              <a:gd name="T2" fmla="*/ 0 w 31045"/>
                              <a:gd name="T3" fmla="*/ 14183 h 21600"/>
                              <a:gd name="T4" fmla="*/ 16291 w 31045"/>
                              <a:gd name="T5" fmla="*/ 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1045" h="21600" fill="none" extrusionOk="0">
                                <a:moveTo>
                                  <a:pt x="31044" y="15775"/>
                                </a:moveTo>
                                <a:cubicBezTo>
                                  <a:pt x="27043" y="19518"/>
                                  <a:pt x="21769" y="21599"/>
                                  <a:pt x="16291" y="21599"/>
                                </a:cubicBezTo>
                                <a:cubicBezTo>
                                  <a:pt x="10043" y="21599"/>
                                  <a:pt x="4102" y="18895"/>
                                  <a:pt x="-1" y="14183"/>
                                </a:cubicBezTo>
                              </a:path>
                              <a:path w="31045" h="21600" stroke="0" extrusionOk="0">
                                <a:moveTo>
                                  <a:pt x="31044" y="15775"/>
                                </a:moveTo>
                                <a:cubicBezTo>
                                  <a:pt x="27043" y="19518"/>
                                  <a:pt x="21769" y="21599"/>
                                  <a:pt x="16291" y="21599"/>
                                </a:cubicBezTo>
                                <a:cubicBezTo>
                                  <a:pt x="10043" y="21599"/>
                                  <a:pt x="4102" y="18895"/>
                                  <a:pt x="-1" y="14183"/>
                                </a:cubicBezTo>
                                <a:lnTo>
                                  <a:pt x="1629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5" name="Line 136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5070" y="12215"/>
                            <a:ext cx="615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6" name="Line 136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4970" y="12393"/>
                            <a:ext cx="808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</p:grpSp>
            </p:grpSp>
            <p:sp>
              <p:nvSpPr>
                <p:cNvPr id="12627" name="Line 1363"/>
                <p:cNvSpPr>
                  <a:spLocks noChangeAspect="1" noChangeShapeType="1"/>
                </p:cNvSpPr>
                <p:nvPr/>
              </p:nvSpPr>
              <p:spPr bwMode="auto">
                <a:xfrm>
                  <a:off x="4120" y="10845"/>
                  <a:ext cx="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870183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686800" cy="510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057400" y="136525"/>
            <a:ext cx="4616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Translation: Overview</a:t>
            </a:r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4939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4181475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16129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93738" y="5746750"/>
            <a:ext cx="219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„Double Helix“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524375" y="5624513"/>
            <a:ext cx="3557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Watson and Crick 1953</a:t>
            </a:r>
          </a:p>
          <a:p>
            <a:r>
              <a:rPr lang="de-CH" b="1">
                <a:sym typeface="Symbol" charset="0"/>
              </a:rPr>
              <a:t> Nobelprice in medicine</a:t>
            </a:r>
            <a:endParaRPr lang="de-CH" b="1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429000" y="228600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218733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A4dna.jpg  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0"/>
            <a:ext cx="3065463" cy="694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73088" y="569913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DNA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95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1524000"/>
            <a:ext cx="9258300" cy="5329238"/>
            <a:chOff x="900" y="7591"/>
            <a:chExt cx="9360" cy="5729"/>
          </a:xfrm>
        </p:grpSpPr>
        <p:sp>
          <p:nvSpPr>
            <p:cNvPr id="12291" name="Text Box 3"/>
            <p:cNvSpPr txBox="1">
              <a:spLocks noChangeArrowheads="1"/>
            </p:cNvSpPr>
            <p:nvPr/>
          </p:nvSpPr>
          <p:spPr bwMode="auto">
            <a:xfrm>
              <a:off x="3795" y="1189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3780" y="1091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3803" y="9931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3811" y="893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2955" y="1091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2933" y="892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3758" y="793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2933" y="1189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2940" y="991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2925" y="7929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grpSp>
          <p:nvGrpSpPr>
            <p:cNvPr id="12301" name="Group 13"/>
            <p:cNvGrpSpPr>
              <a:grpSpLocks/>
            </p:cNvGrpSpPr>
            <p:nvPr/>
          </p:nvGrpSpPr>
          <p:grpSpPr bwMode="auto">
            <a:xfrm>
              <a:off x="900" y="7591"/>
              <a:ext cx="9360" cy="5729"/>
              <a:chOff x="900" y="7591"/>
              <a:chExt cx="9360" cy="5729"/>
            </a:xfrm>
          </p:grpSpPr>
          <p:sp>
            <p:nvSpPr>
              <p:cNvPr id="12302" name="Rectangle 14"/>
              <p:cNvSpPr>
                <a:spLocks noChangeArrowheads="1"/>
              </p:cNvSpPr>
              <p:nvPr/>
            </p:nvSpPr>
            <p:spPr bwMode="auto">
              <a:xfrm>
                <a:off x="5190" y="9541"/>
                <a:ext cx="540" cy="10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latin typeface="Arial" charset="0"/>
                  </a:rPr>
                  <a:t>5</a:t>
                </a:r>
                <a:r>
                  <a:rPr lang="ja-JP" altLang="de-DE">
                    <a:latin typeface="Arial"/>
                  </a:rPr>
                  <a:t>’</a:t>
                </a:r>
                <a:r>
                  <a:rPr lang="de-DE">
                    <a:latin typeface="Arial" charset="0"/>
                  </a:rPr>
                  <a:t> 3</a:t>
                </a:r>
                <a:r>
                  <a:rPr lang="ja-JP" altLang="de-DE">
                    <a:latin typeface="Arial"/>
                  </a:rPr>
                  <a:t>’</a:t>
                </a:r>
                <a:endParaRPr lang="de-DE"/>
              </a:p>
            </p:txBody>
          </p:sp>
          <p:grpSp>
            <p:nvGrpSpPr>
              <p:cNvPr id="12303" name="Group 15"/>
              <p:cNvGrpSpPr>
                <a:grpSpLocks/>
              </p:cNvGrpSpPr>
              <p:nvPr/>
            </p:nvGrpSpPr>
            <p:grpSpPr bwMode="auto">
              <a:xfrm>
                <a:off x="1980" y="7591"/>
                <a:ext cx="2948" cy="4914"/>
                <a:chOff x="1597" y="1080"/>
                <a:chExt cx="2948" cy="4914"/>
              </a:xfrm>
            </p:grpSpPr>
            <p:grpSp>
              <p:nvGrpSpPr>
                <p:cNvPr id="12304" name="Group 1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" y="2831"/>
                  <a:ext cx="4757" cy="1570"/>
                  <a:chOff x="1597" y="7132"/>
                  <a:chExt cx="9496" cy="3134"/>
                </a:xfrm>
              </p:grpSpPr>
              <p:grpSp>
                <p:nvGrpSpPr>
                  <p:cNvPr id="12305" name="Group 1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9671" y="7626"/>
                    <a:ext cx="941" cy="672"/>
                    <a:chOff x="1597" y="1417"/>
                    <a:chExt cx="1260" cy="900"/>
                  </a:xfrm>
                </p:grpSpPr>
                <p:sp>
                  <p:nvSpPr>
                    <p:cNvPr id="12306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7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8" name="Line 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9" name="Line 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0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11" name="Group 23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7523" y="7441"/>
                    <a:ext cx="1293" cy="676"/>
                    <a:chOff x="3849" y="1059"/>
                    <a:chExt cx="1721" cy="900"/>
                  </a:xfrm>
                </p:grpSpPr>
                <p:sp>
                  <p:nvSpPr>
                    <p:cNvPr id="12312" name="Line 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3" name="Line 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4" name="Line 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15" name="Group 2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16" name="Bogen 2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7" name="Bogen 2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18" name="Group 3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1759" y="7622"/>
                    <a:ext cx="941" cy="673"/>
                    <a:chOff x="1057" y="4839"/>
                    <a:chExt cx="1260" cy="901"/>
                  </a:xfrm>
                </p:grpSpPr>
                <p:grpSp>
                  <p:nvGrpSpPr>
                    <p:cNvPr id="12319" name="Group 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20" name="Bogen 3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21" name="Bogen 3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22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3" name="Line 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4" name="Line 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25" name="Group 3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551" y="7455"/>
                    <a:ext cx="1299" cy="675"/>
                    <a:chOff x="2137" y="1417"/>
                    <a:chExt cx="1823" cy="900"/>
                  </a:xfrm>
                </p:grpSpPr>
                <p:sp>
                  <p:nvSpPr>
                    <p:cNvPr id="12326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7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8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9" name="Line 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0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31" name="Group 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97" y="8437"/>
                    <a:ext cx="9496" cy="1829"/>
                    <a:chOff x="1597" y="8048"/>
                    <a:chExt cx="9496" cy="1829"/>
                  </a:xfrm>
                </p:grpSpPr>
                <p:grpSp>
                  <p:nvGrpSpPr>
                    <p:cNvPr id="12332" name="Group 4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2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33" name="AutoShape 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4" name="Line 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5" name="Oval 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6" name="Oval 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37" name="Group 4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60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38" name="AutoShape 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9" name="Line 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0" name="Oval 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1" name="Oval 5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42" name="Group 5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558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43" name="AutoShape 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4" name="Line 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5" name="Oval 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6" name="Oval 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47" name="Group 5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756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48" name="AutoShape 6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9" name="Line 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0" name="Oval 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1" name="Oval 6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52" name="Group 6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954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53" name="AutoShape 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4" name="Line 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5" name="Oval 6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6" name="Oval 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57" name="Oval 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7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8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99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9" name="Line 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725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0" name="Line 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933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1" name="Line 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698" y="9489"/>
                      <a:ext cx="395" cy="2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2" name="Line 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736" y="9486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3" name="Line 7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735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4" name="Oval 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5" name="Oval 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3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6" name="Line 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63" y="9488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7" name="Line 7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80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8" name="Line 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37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9" name="Line 8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39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0" name="Line 8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2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1" name="Line 8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199" y="8054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2" name="Line 8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618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3" name="Line 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163" y="8048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4" name="Line 8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0140" y="8050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75" name="Group 8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5536" y="7450"/>
                    <a:ext cx="1299" cy="675"/>
                    <a:chOff x="2137" y="1417"/>
                    <a:chExt cx="1823" cy="900"/>
                  </a:xfrm>
                </p:grpSpPr>
                <p:sp>
                  <p:nvSpPr>
                    <p:cNvPr id="12376" name="Line 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7" name="Line 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8" name="Line 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9" name="Line 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0" name="Line 9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381" name="Group 93"/>
                <p:cNvGrpSpPr>
                  <a:grpSpLocks/>
                </p:cNvGrpSpPr>
                <p:nvPr/>
              </p:nvGrpSpPr>
              <p:grpSpPr bwMode="auto">
                <a:xfrm>
                  <a:off x="2970" y="1080"/>
                  <a:ext cx="1575" cy="4757"/>
                  <a:chOff x="4898" y="1057"/>
                  <a:chExt cx="1575" cy="4757"/>
                </a:xfrm>
              </p:grpSpPr>
              <p:grpSp>
                <p:nvGrpSpPr>
                  <p:cNvPr id="12382" name="Group 9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88" y="2358"/>
                    <a:ext cx="471" cy="337"/>
                    <a:chOff x="1597" y="1417"/>
                    <a:chExt cx="1260" cy="900"/>
                  </a:xfrm>
                </p:grpSpPr>
                <p:sp>
                  <p:nvSpPr>
                    <p:cNvPr id="12383" name="Line 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4" name="Line 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5" name="Line 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6" name="Line 9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7" name="Line 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88" name="Group 100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4898" y="1363"/>
                    <a:ext cx="648" cy="339"/>
                    <a:chOff x="3849" y="1059"/>
                    <a:chExt cx="1721" cy="900"/>
                  </a:xfrm>
                </p:grpSpPr>
                <p:sp>
                  <p:nvSpPr>
                    <p:cNvPr id="12389" name="Line 1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90" name="Line 10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91" name="Line 1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92" name="Group 10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93" name="Bogen 10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94" name="Bogen 10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95" name="Group 107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88" y="4338"/>
                    <a:ext cx="472" cy="337"/>
                    <a:chOff x="1057" y="4839"/>
                    <a:chExt cx="1260" cy="901"/>
                  </a:xfrm>
                </p:grpSpPr>
                <p:grpSp>
                  <p:nvGrpSpPr>
                    <p:cNvPr id="12396" name="Group 10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97" name="Bogen 10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98" name="Bogen 11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99" name="Line 11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0" name="Line 1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1" name="Line 1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02" name="Group 11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4905" y="5325"/>
                    <a:ext cx="650" cy="338"/>
                    <a:chOff x="2137" y="1417"/>
                    <a:chExt cx="1823" cy="900"/>
                  </a:xfrm>
                </p:grpSpPr>
                <p:sp>
                  <p:nvSpPr>
                    <p:cNvPr id="12403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4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5" name="Line 1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6" name="Line 1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7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08" name="Group 12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636" y="2978"/>
                    <a:ext cx="4757" cy="916"/>
                    <a:chOff x="1597" y="8048"/>
                    <a:chExt cx="9496" cy="1829"/>
                  </a:xfrm>
                </p:grpSpPr>
                <p:grpSp>
                  <p:nvGrpSpPr>
                    <p:cNvPr id="12409" name="Group 12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2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10" name="AutoShape 12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1" name="Line 1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2" name="Oval 1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3" name="Oval 1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14" name="Group 12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60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15" name="AutoShape 1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6" name="Line 1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7" name="Oval 1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8" name="Oval 1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19" name="Group 13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558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20" name="AutoShape 1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1" name="Line 1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2" name="Oval 1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3" name="Oval 1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24" name="Group 13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756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25" name="AutoShape 1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6" name="Line 1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7" name="Oval 1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8" name="Oval 1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29" name="Group 14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954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30" name="AutoShape 14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1" name="Line 1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2" name="Oval 1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3" name="Oval 1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434" name="Oval 1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7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5" name="Oval 1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99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6" name="Line 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725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7" name="Line 1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933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8" name="Line 1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698" y="9489"/>
                      <a:ext cx="395" cy="2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9" name="Line 15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736" y="9486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0" name="Line 1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735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1" name="Oval 1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eaVert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2" name="Oval 1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3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3" name="Line 1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63" y="9488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4" name="Line 1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80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5" name="Line 15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37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6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39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7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2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8" name="Line 16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199" y="8054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9" name="Line 16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618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0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163" y="8048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1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0140" y="8050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52" name="Group 16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79" y="3349"/>
                    <a:ext cx="471" cy="337"/>
                    <a:chOff x="1597" y="1417"/>
                    <a:chExt cx="1260" cy="900"/>
                  </a:xfrm>
                </p:grpSpPr>
                <p:sp>
                  <p:nvSpPr>
                    <p:cNvPr id="12453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4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5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6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7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2458" name="Line 170"/>
              <p:cNvSpPr>
                <a:spLocks noChangeShapeType="1"/>
              </p:cNvSpPr>
              <p:nvPr/>
            </p:nvSpPr>
            <p:spPr bwMode="auto">
              <a:xfrm flipV="1">
                <a:off x="5220" y="7951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59" name="Text Box 171"/>
              <p:cNvSpPr txBox="1">
                <a:spLocks noChangeArrowheads="1"/>
              </p:cNvSpPr>
              <p:nvPr/>
            </p:nvSpPr>
            <p:spPr bwMode="auto">
              <a:xfrm>
                <a:off x="900" y="12840"/>
                <a:ext cx="9360" cy="4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 sz="1000"/>
              </a:p>
            </p:txBody>
          </p:sp>
          <p:sp>
            <p:nvSpPr>
              <p:cNvPr id="12460" name="Rectangle 172"/>
              <p:cNvSpPr>
                <a:spLocks noChangeArrowheads="1"/>
              </p:cNvSpPr>
              <p:nvPr/>
            </p:nvSpPr>
            <p:spPr bwMode="auto">
              <a:xfrm>
                <a:off x="1080" y="9751"/>
                <a:ext cx="540" cy="10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latin typeface="Arial" charset="0"/>
                  </a:rPr>
                  <a:t>5</a:t>
                </a:r>
                <a:r>
                  <a:rPr lang="ja-JP" altLang="de-DE">
                    <a:latin typeface="Arial"/>
                  </a:rPr>
                  <a:t>’</a:t>
                </a:r>
                <a:r>
                  <a:rPr lang="de-DE">
                    <a:latin typeface="Arial" charset="0"/>
                  </a:rPr>
                  <a:t> </a:t>
                </a: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r>
                  <a:rPr lang="de-DE">
                    <a:latin typeface="Arial" charset="0"/>
                  </a:rPr>
                  <a:t> 3</a:t>
                </a:r>
                <a:r>
                  <a:rPr lang="ja-JP" altLang="de-DE">
                    <a:latin typeface="Arial"/>
                  </a:rPr>
                  <a:t>’</a:t>
                </a:r>
                <a:endParaRPr lang="de-DE"/>
              </a:p>
            </p:txBody>
          </p:sp>
          <p:sp>
            <p:nvSpPr>
              <p:cNvPr id="12461" name="Line 173"/>
              <p:cNvSpPr>
                <a:spLocks noChangeShapeType="1"/>
              </p:cNvSpPr>
              <p:nvPr/>
            </p:nvSpPr>
            <p:spPr bwMode="auto">
              <a:xfrm>
                <a:off x="1620" y="7951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2476" name="Rectangle 188"/>
          <p:cNvSpPr>
            <a:spLocks noChangeArrowheads="1"/>
          </p:cNvSpPr>
          <p:nvPr/>
        </p:nvSpPr>
        <p:spPr bwMode="auto">
          <a:xfrm>
            <a:off x="2590800" y="376238"/>
            <a:ext cx="480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DNA: The molecule of life </a:t>
            </a:r>
          </a:p>
        </p:txBody>
      </p:sp>
      <p:pic>
        <p:nvPicPr>
          <p:cNvPr id="2" name="Bild 1" descr="DN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53" y="1573953"/>
            <a:ext cx="3863929" cy="45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7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800px-Periodic_ta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965"/>
            <a:ext cx="9144000" cy="51435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89134" y="300564"/>
            <a:ext cx="2612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Periodic</a:t>
            </a:r>
            <a:r>
              <a:rPr lang="de-DE" sz="2800" b="1" dirty="0" smtClean="0"/>
              <a:t> Table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27791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775817"/>
              </p:ext>
            </p:extLst>
          </p:nvPr>
        </p:nvGraphicFramePr>
        <p:xfrm>
          <a:off x="1536700" y="342900"/>
          <a:ext cx="60706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Dokument" r:id="rId3" imgW="6070600" imgH="6172200" progId="Word.Document.12">
                  <p:link updateAutomatic="1"/>
                </p:oleObj>
              </mc:Choice>
              <mc:Fallback>
                <p:oleObj name="Dokument" r:id="rId3" imgW="6070600" imgH="6172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6700" y="342900"/>
                        <a:ext cx="6070600" cy="617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359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949</Words>
  <Application>Microsoft Macintosh PowerPoint</Application>
  <PresentationFormat>Bildschirmpräsentation (4:3)</PresentationFormat>
  <Paragraphs>317</Paragraphs>
  <Slides>44</Slides>
  <Notes>7</Notes>
  <HiddenSlides>0</HiddenSlides>
  <MMClips>0</MMClips>
  <ScaleCrop>false</ScaleCrop>
  <HeadingPairs>
    <vt:vector size="8" baseType="variant">
      <vt:variant>
        <vt:lpstr>Design</vt:lpstr>
      </vt:variant>
      <vt:variant>
        <vt:i4>1</vt:i4>
      </vt:variant>
      <vt:variant>
        <vt:lpstr>Verknüpfungen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44</vt:i4>
      </vt:variant>
    </vt:vector>
  </HeadingPairs>
  <TitlesOfParts>
    <vt:vector size="49" baseType="lpstr">
      <vt:lpstr>Office-Design</vt:lpstr>
      <vt:lpstr>\\localhost\Users\philippwustemann\Desktop\Gaden Jangtse 2012\Genetics\Lesson 43\Macintosh HD:Users:philippwustemann:Desktop:All:01 SmD:01 Class:00 Me:01 Mundgod:02 Drepung 05 2010:lesson 2:2 Molecular Genetics.doc!OLE_LINK1</vt:lpstr>
      <vt:lpstr>\\localhost\Users\philippwustemann\Desktop\Gaden Jangtse 2012\Genetics\Lesson 52\Macintosh HD:Users:philippwustemann:Desktop:All:01 SmD:01 Class:00 Me:01 Mundgod:02 Drepung 05 2010:lesson 7:11 Codon sun exercise.doc!OLE_LINK1</vt:lpstr>
      <vt:lpstr>Dokument</vt:lpstr>
      <vt:lpstr>Bild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Wüstemann</dc:creator>
  <cp:lastModifiedBy>Philipp Wüstemann</cp:lastModifiedBy>
  <cp:revision>102</cp:revision>
  <dcterms:created xsi:type="dcterms:W3CDTF">2012-05-17T05:09:08Z</dcterms:created>
  <dcterms:modified xsi:type="dcterms:W3CDTF">2012-06-05T05:19:37Z</dcterms:modified>
</cp:coreProperties>
</file>