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audio1.bin" ContentType="audio/unknown"/>
  <Override PartName="/ppt/media/audio2.bin" ContentType="audio/unknown"/>
  <Override PartName="/ppt/media/audio3.bin" ContentType="audio/unknown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382" r:id="rId2"/>
    <p:sldId id="385" r:id="rId3"/>
    <p:sldId id="383" r:id="rId4"/>
    <p:sldId id="384" r:id="rId5"/>
    <p:sldId id="376" r:id="rId6"/>
    <p:sldId id="377" r:id="rId7"/>
    <p:sldId id="378" r:id="rId8"/>
    <p:sldId id="380" r:id="rId9"/>
    <p:sldId id="381" r:id="rId10"/>
    <p:sldId id="379" r:id="rId11"/>
    <p:sldId id="386" r:id="rId12"/>
    <p:sldId id="361" r:id="rId13"/>
    <p:sldId id="364" r:id="rId14"/>
    <p:sldId id="388" r:id="rId15"/>
    <p:sldId id="390" r:id="rId16"/>
    <p:sldId id="363" r:id="rId17"/>
    <p:sldId id="391" r:id="rId18"/>
    <p:sldId id="371" r:id="rId19"/>
    <p:sldId id="365" r:id="rId20"/>
    <p:sldId id="366" r:id="rId21"/>
    <p:sldId id="373" r:id="rId22"/>
    <p:sldId id="310" r:id="rId23"/>
    <p:sldId id="318" r:id="rId24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042" autoAdjust="0"/>
  </p:normalViewPr>
  <p:slideViewPr>
    <p:cSldViewPr snapToGrid="0" snapToObjects="1">
      <p:cViewPr varScale="1">
        <p:scale>
          <a:sx n="67" d="100"/>
          <a:sy n="67" d="100"/>
        </p:scale>
        <p:origin x="-16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BB634-358E-B943-BACC-C01A7A8CB58A}" type="datetimeFigureOut">
              <a:rPr lang="de-DE" smtClean="0"/>
              <a:t>04.05.12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E7F15-8F64-1048-89AC-0A71256561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1700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today’s night the Full Moon will appear especially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big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bright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compared to other Full Moons. 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9053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3989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Skin, muscle, and nerve cells are some examples of human </a:t>
            </a:r>
            <a:r>
              <a:rPr lang="en-GB" sz="1200" b="1" dirty="0" smtClean="0">
                <a:effectLst/>
                <a:latin typeface="Times"/>
                <a:ea typeface="Times"/>
                <a:cs typeface="Monlam Uni OuChan1"/>
              </a:rPr>
              <a:t>somatic cells</a:t>
            </a: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. They display a big variation in form and function, but all of them store their genetic information in the cell </a:t>
            </a:r>
            <a:r>
              <a:rPr lang="en-GB" sz="1200" b="1" dirty="0" smtClean="0">
                <a:effectLst/>
                <a:latin typeface="Times"/>
                <a:ea typeface="Times"/>
                <a:cs typeface="Monlam Uni OuChan1"/>
              </a:rPr>
              <a:t>nucleus</a:t>
            </a: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. Structures, called </a:t>
            </a:r>
            <a:r>
              <a:rPr lang="en-GB" sz="1200" b="1" dirty="0" smtClean="0">
                <a:effectLst/>
                <a:latin typeface="Times"/>
                <a:ea typeface="Times"/>
                <a:cs typeface="Monlam Uni OuChan1"/>
              </a:rPr>
              <a:t>chromosomes</a:t>
            </a: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, are the carriers of this information. They consist of a long, very thin „thread“ of </a:t>
            </a:r>
            <a:r>
              <a:rPr lang="en-GB" sz="1200" b="1" dirty="0" smtClean="0">
                <a:effectLst/>
                <a:latin typeface="Times"/>
                <a:ea typeface="Times"/>
                <a:cs typeface="Monlam Uni OuChan1"/>
              </a:rPr>
              <a:t>DNA</a:t>
            </a:r>
            <a:r>
              <a:rPr lang="en-GB" sz="1200" dirty="0" smtClean="0">
                <a:effectLst/>
                <a:latin typeface="Times"/>
                <a:ea typeface="Times"/>
                <a:cs typeface="Monlam Uni OuChan1"/>
              </a:rPr>
              <a:t>, in which this information is encoded. </a:t>
            </a:r>
            <a:endParaRPr lang="de-DE" sz="1200" dirty="0">
              <a:effectLst/>
              <a:latin typeface="Times"/>
              <a:ea typeface="Times"/>
              <a:cs typeface="Times New Roman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8090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The </a:t>
            </a:r>
            <a:r>
              <a:rPr lang="de-DE" dirty="0" err="1" smtClean="0"/>
              <a:t>moon</a:t>
            </a:r>
            <a:r>
              <a:rPr lang="de-DE" dirty="0" smtClean="0"/>
              <a:t> </a:t>
            </a:r>
            <a:r>
              <a:rPr lang="de-DE" dirty="0" err="1" smtClean="0"/>
              <a:t>orbits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earth</a:t>
            </a:r>
            <a:r>
              <a:rPr lang="de-DE" dirty="0" smtClean="0"/>
              <a:t>. </a:t>
            </a:r>
            <a:r>
              <a:rPr lang="de-DE" b="1" i="1" dirty="0" err="1" smtClean="0"/>
              <a:t>How</a:t>
            </a:r>
            <a:r>
              <a:rPr lang="de-DE" b="1" i="1" dirty="0" smtClean="0"/>
              <a:t> </a:t>
            </a:r>
            <a:r>
              <a:rPr lang="de-DE" b="1" i="1" dirty="0" err="1" smtClean="0"/>
              <a:t>long</a:t>
            </a:r>
            <a:r>
              <a:rPr lang="de-DE" b="1" i="1" dirty="0" smtClean="0"/>
              <a:t> </a:t>
            </a:r>
            <a:r>
              <a:rPr lang="de-DE" b="1" i="1" dirty="0" err="1" smtClean="0"/>
              <a:t>does</a:t>
            </a:r>
            <a:r>
              <a:rPr lang="de-DE" b="1" i="1" baseline="0" dirty="0" smtClean="0"/>
              <a:t> </a:t>
            </a:r>
            <a:r>
              <a:rPr lang="de-DE" b="1" i="1" baseline="0" dirty="0" err="1" smtClean="0"/>
              <a:t>it</a:t>
            </a:r>
            <a:r>
              <a:rPr lang="de-DE" b="1" i="1" baseline="0" dirty="0" smtClean="0"/>
              <a:t> </a:t>
            </a:r>
            <a:r>
              <a:rPr lang="de-DE" b="1" i="1" baseline="0" dirty="0" err="1" smtClean="0"/>
              <a:t>take</a:t>
            </a:r>
            <a:r>
              <a:rPr lang="de-DE" b="1" i="1" baseline="0" dirty="0" smtClean="0"/>
              <a:t> </a:t>
            </a:r>
            <a:r>
              <a:rPr lang="de-DE" b="1" i="1" baseline="0" dirty="0" err="1" smtClean="0"/>
              <a:t>for</a:t>
            </a:r>
            <a:r>
              <a:rPr lang="de-DE" b="1" i="1" baseline="0" dirty="0" smtClean="0"/>
              <a:t> </a:t>
            </a:r>
            <a:r>
              <a:rPr lang="de-DE" b="1" i="1" baseline="0" dirty="0" err="1" smtClean="0"/>
              <a:t>one</a:t>
            </a:r>
            <a:r>
              <a:rPr lang="de-DE" b="1" i="1" baseline="0" dirty="0" smtClean="0"/>
              <a:t> </a:t>
            </a:r>
            <a:r>
              <a:rPr lang="de-DE" b="1" i="1" baseline="0" dirty="0" err="1" smtClean="0"/>
              <a:t>cycle</a:t>
            </a:r>
            <a:r>
              <a:rPr lang="de-DE" b="1" i="1" baseline="0" dirty="0" smtClean="0"/>
              <a:t>?</a:t>
            </a:r>
            <a:r>
              <a:rPr lang="de-DE" b="1" i="1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month</a:t>
            </a:r>
            <a:r>
              <a:rPr lang="de-DE" dirty="0" smtClean="0"/>
              <a:t> </a:t>
            </a:r>
            <a:r>
              <a:rPr lang="de-DE" baseline="0" dirty="0" smtClean="0"/>
              <a:t>(29.5 </a:t>
            </a:r>
            <a:r>
              <a:rPr lang="de-DE" baseline="0" dirty="0" err="1" smtClean="0"/>
              <a:t>days</a:t>
            </a:r>
            <a:r>
              <a:rPr lang="de-DE" baseline="0" dirty="0" smtClean="0"/>
              <a:t>)</a:t>
            </a:r>
            <a:r>
              <a:rPr lang="de-DE" dirty="0" smtClean="0"/>
              <a:t> </a:t>
            </a:r>
            <a:r>
              <a:rPr lang="de-DE" dirty="0" smtClean="0"/>
              <a:t>....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definition</a:t>
            </a:r>
            <a:r>
              <a:rPr lang="de-DE" dirty="0" smtClean="0"/>
              <a:t>!!! </a:t>
            </a:r>
          </a:p>
          <a:p>
            <a:endParaRPr lang="de-DE" dirty="0" smtClean="0"/>
          </a:p>
          <a:p>
            <a:r>
              <a:rPr lang="de-DE" dirty="0" smtClean="0"/>
              <a:t>The </a:t>
            </a:r>
            <a:r>
              <a:rPr lang="de-DE" dirty="0" err="1" smtClean="0"/>
              <a:t>orbit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not </a:t>
            </a:r>
            <a:r>
              <a:rPr lang="de-DE" dirty="0" err="1" smtClean="0"/>
              <a:t>circular</a:t>
            </a:r>
            <a:r>
              <a:rPr lang="de-DE" dirty="0" smtClean="0"/>
              <a:t>, but </a:t>
            </a:r>
            <a:r>
              <a:rPr lang="de-DE" b="1" dirty="0" smtClean="0"/>
              <a:t>oval</a:t>
            </a:r>
            <a:r>
              <a:rPr lang="de-DE" dirty="0" smtClean="0"/>
              <a:t>.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Moon's distance varies each month between approximately </a:t>
            </a:r>
            <a:r>
              <a:rPr lang="en-US" b="1" dirty="0" smtClean="0"/>
              <a:t>357,000 kilometers </a:t>
            </a:r>
            <a:r>
              <a:rPr lang="en-US" dirty="0" smtClean="0"/>
              <a:t>and 406,000 km due to its elliptical orbit around the Earth.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Distance </a:t>
            </a:r>
            <a:r>
              <a:rPr lang="en-US" dirty="0" err="1" smtClean="0"/>
              <a:t>Mundgod</a:t>
            </a:r>
            <a:r>
              <a:rPr lang="en-US" dirty="0" smtClean="0"/>
              <a:t> Delhi is</a:t>
            </a:r>
            <a:r>
              <a:rPr lang="en-US" baseline="0" dirty="0" smtClean="0"/>
              <a:t> about 1000km</a:t>
            </a:r>
            <a:r>
              <a:rPr lang="de-DE" baseline="0" dirty="0" smtClean="0"/>
              <a:t>….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400 </a:t>
            </a:r>
            <a:r>
              <a:rPr lang="de-DE" baseline="0" dirty="0" err="1" smtClean="0"/>
              <a:t>times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distance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delhi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1491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</a:t>
            </a:r>
            <a:r>
              <a:rPr lang="en-US" baseline="0" dirty="0" smtClean="0"/>
              <a:t> earth orbits the sun: How long for one cycle?		1 Year</a:t>
            </a:r>
            <a:r>
              <a:rPr lang="de-DE" baseline="0" dirty="0" smtClean="0"/>
              <a:t>…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definition</a:t>
            </a:r>
            <a:r>
              <a:rPr lang="de-DE" baseline="0" dirty="0" smtClean="0"/>
              <a:t>!!! 365,25 </a:t>
            </a:r>
            <a:r>
              <a:rPr lang="de-DE" baseline="0" dirty="0" err="1" smtClean="0"/>
              <a:t>days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Full moon is a lunar phase that occurs when the Moon is on the </a:t>
            </a:r>
            <a:r>
              <a:rPr lang="en-US" b="1" dirty="0" smtClean="0"/>
              <a:t>opposite side </a:t>
            </a:r>
            <a:r>
              <a:rPr lang="en-US" dirty="0" smtClean="0"/>
              <a:t>of the Earth from the Sun. One</a:t>
            </a:r>
            <a:r>
              <a:rPr lang="en-US" baseline="0" dirty="0" smtClean="0"/>
              <a:t> time per</a:t>
            </a:r>
            <a:r>
              <a:rPr lang="en-US" dirty="0" smtClean="0"/>
              <a:t> month.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422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these</a:t>
            </a:r>
            <a:r>
              <a:rPr lang="de-DE" dirty="0" smtClean="0"/>
              <a:t> </a:t>
            </a:r>
            <a:r>
              <a:rPr lang="de-DE" b="1" dirty="0" err="1" smtClean="0"/>
              <a:t>two</a:t>
            </a:r>
            <a:r>
              <a:rPr lang="de-DE" b="1" dirty="0" smtClean="0"/>
              <a:t> </a:t>
            </a:r>
            <a:r>
              <a:rPr lang="de-DE" b="1" dirty="0" err="1" smtClean="0"/>
              <a:t>events</a:t>
            </a:r>
            <a:r>
              <a:rPr lang="de-DE" b="1" dirty="0" smtClean="0"/>
              <a:t> </a:t>
            </a:r>
            <a:r>
              <a:rPr lang="de-DE" dirty="0" smtClean="0"/>
              <a:t>fall </a:t>
            </a:r>
            <a:r>
              <a:rPr lang="de-DE" dirty="0" err="1" smtClean="0"/>
              <a:t>together</a:t>
            </a:r>
            <a:r>
              <a:rPr lang="de-DE" dirty="0" smtClean="0"/>
              <a:t>: </a:t>
            </a:r>
            <a:r>
              <a:rPr lang="de-DE" dirty="0" err="1" smtClean="0"/>
              <a:t>Supermoon</a:t>
            </a:r>
            <a:r>
              <a:rPr lang="de-DE" dirty="0" smtClean="0"/>
              <a:t> (</a:t>
            </a:r>
            <a:r>
              <a:rPr lang="de-DE" dirty="0" err="1" smtClean="0"/>
              <a:t>about</a:t>
            </a:r>
            <a:r>
              <a:rPr lang="de-DE" dirty="0" smtClean="0"/>
              <a:t> </a:t>
            </a:r>
            <a:r>
              <a:rPr lang="de-DE" dirty="0" err="1" smtClean="0"/>
              <a:t>once</a:t>
            </a:r>
            <a:r>
              <a:rPr lang="de-DE" dirty="0" smtClean="0"/>
              <a:t> a </a:t>
            </a:r>
            <a:r>
              <a:rPr lang="de-DE" dirty="0" err="1" smtClean="0"/>
              <a:t>year</a:t>
            </a:r>
            <a:r>
              <a:rPr lang="de-DE" dirty="0" smtClean="0"/>
              <a:t>!)</a:t>
            </a:r>
          </a:p>
          <a:p>
            <a:endParaRPr lang="de-DE" dirty="0" smtClean="0"/>
          </a:p>
          <a:p>
            <a:r>
              <a:rPr lang="de-DE" dirty="0" err="1" smtClean="0"/>
              <a:t>Appears</a:t>
            </a:r>
            <a:r>
              <a:rPr lang="de-DE" dirty="0" smtClean="0"/>
              <a:t> 14% </a:t>
            </a:r>
            <a:r>
              <a:rPr lang="de-DE" dirty="0" err="1" smtClean="0"/>
              <a:t>bigger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30%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brighter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moons</a:t>
            </a:r>
            <a:r>
              <a:rPr lang="de-DE" baseline="0" dirty="0" smtClean="0"/>
              <a:t>! Take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chance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it!</a:t>
            </a:r>
            <a:r>
              <a:rPr lang="de-DE" baseline="0" dirty="0" smtClean="0"/>
              <a:t> </a:t>
            </a:r>
          </a:p>
          <a:p>
            <a:endParaRPr lang="de-DE" baseline="0" dirty="0" smtClean="0"/>
          </a:p>
          <a:p>
            <a:r>
              <a:rPr lang="de-DE" baseline="0" dirty="0" smtClean="0"/>
              <a:t>Best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experience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effect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low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horizon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3243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Doing</a:t>
            </a:r>
            <a:r>
              <a:rPr lang="de-DE" dirty="0" smtClean="0"/>
              <a:t> </a:t>
            </a:r>
            <a:r>
              <a:rPr lang="de-DE" dirty="0" err="1" smtClean="0"/>
              <a:t>Genetics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looking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family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trees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across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topic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probability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Mathematics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needed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do </a:t>
            </a:r>
            <a:r>
              <a:rPr lang="de-DE" baseline="0" dirty="0" err="1" smtClean="0"/>
              <a:t>Biology</a:t>
            </a:r>
            <a:r>
              <a:rPr lang="de-DE" baseline="0" dirty="0" smtClean="0"/>
              <a:t>!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Probability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means</a:t>
            </a:r>
            <a:r>
              <a:rPr lang="de-DE" baseline="0" dirty="0" smtClean="0"/>
              <a:t> </a:t>
            </a:r>
            <a:r>
              <a:rPr lang="de-DE" b="1" baseline="0" dirty="0" err="1" smtClean="0"/>
              <a:t>how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likely</a:t>
            </a:r>
            <a:r>
              <a:rPr lang="de-DE" b="1" baseline="0" dirty="0" smtClean="0"/>
              <a:t> </a:t>
            </a:r>
            <a:r>
              <a:rPr lang="de-DE" baseline="0" dirty="0" smtClean="0"/>
              <a:t>an </a:t>
            </a:r>
            <a:r>
              <a:rPr lang="de-DE" baseline="0" dirty="0" err="1" smtClean="0"/>
              <a:t>event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happen.</a:t>
            </a:r>
          </a:p>
          <a:p>
            <a:endParaRPr lang="de-DE" baseline="0" dirty="0" smtClean="0"/>
          </a:p>
          <a:p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example</a:t>
            </a:r>
            <a:r>
              <a:rPr lang="de-DE" baseline="0" dirty="0" smtClean="0"/>
              <a:t>: </a:t>
            </a:r>
          </a:p>
          <a:p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02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528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974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Sex-</a:t>
            </a:r>
            <a:r>
              <a:rPr lang="de-DE" dirty="0" err="1" smtClean="0"/>
              <a:t>linked</a:t>
            </a:r>
            <a:r>
              <a:rPr lang="de-DE" dirty="0" smtClean="0"/>
              <a:t> </a:t>
            </a:r>
            <a:r>
              <a:rPr lang="de-DE" dirty="0" err="1" smtClean="0"/>
              <a:t>heredity</a:t>
            </a:r>
            <a:r>
              <a:rPr lang="de-DE" dirty="0" smtClean="0"/>
              <a:t>: </a:t>
            </a:r>
            <a:r>
              <a:rPr lang="de-DE" dirty="0" err="1" smtClean="0"/>
              <a:t>show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gene</a:t>
            </a:r>
            <a:r>
              <a:rPr lang="de-DE" baseline="0" dirty="0" smtClean="0"/>
              <a:t> on X </a:t>
            </a:r>
            <a:r>
              <a:rPr lang="de-DE" baseline="0" dirty="0" err="1" smtClean="0"/>
              <a:t>defect</a:t>
            </a:r>
            <a:r>
              <a:rPr lang="de-DE" baseline="0" dirty="0" smtClean="0"/>
              <a:t>... Male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compensate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second</a:t>
            </a:r>
            <a:r>
              <a:rPr lang="de-DE" baseline="0" dirty="0" smtClean="0"/>
              <a:t> X.... </a:t>
            </a:r>
            <a:r>
              <a:rPr lang="de-DE" baseline="0" dirty="0" err="1" smtClean="0"/>
              <a:t>Females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!!!</a:t>
            </a:r>
          </a:p>
          <a:p>
            <a:endParaRPr lang="de-DE" baseline="0" dirty="0" smtClean="0"/>
          </a:p>
          <a:p>
            <a:r>
              <a:rPr lang="de-DE" baseline="0" dirty="0" smtClean="0"/>
              <a:t>In </a:t>
            </a:r>
            <a:r>
              <a:rPr lang="de-DE" baseline="0" dirty="0" err="1" smtClean="0"/>
              <a:t>females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recessive</a:t>
            </a:r>
            <a:r>
              <a:rPr lang="de-DE" baseline="0" dirty="0" smtClean="0"/>
              <a:t>...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copies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defective</a:t>
            </a:r>
            <a:r>
              <a:rPr lang="de-DE" baseline="0" dirty="0" smtClean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2534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E7F15-8F64-1048-89AC-0A712565618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457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04.05.12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1713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04.05.12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4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04.05.12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246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04.05.12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191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04.05.12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68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04.05.12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072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04.05.12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1131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04.05.12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0346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04.05.12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52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04.05.12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56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3B028-EB2A-E643-B068-A0418B974000}" type="datetimeFigureOut">
              <a:rPr lang="de-DE" smtClean="0"/>
              <a:t>04.05.12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3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3B028-EB2A-E643-B068-A0418B974000}" type="datetimeFigureOut">
              <a:rPr lang="de-DE" smtClean="0"/>
              <a:t>04.05.12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7A90F-750E-704E-9950-6C0FE9768A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185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audio" Target="../media/audio3.bin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6.jpg"/><Relationship Id="rId5" Type="http://schemas.openxmlformats.org/officeDocument/2006/relationships/image" Target="../media/image7.jp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028008" y="64565"/>
            <a:ext cx="298891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200" b="1" dirty="0" smtClean="0"/>
              <a:t>„</a:t>
            </a:r>
            <a:r>
              <a:rPr lang="de-DE" sz="3200" b="1" dirty="0" err="1" smtClean="0"/>
              <a:t>Supermoon</a:t>
            </a:r>
            <a:r>
              <a:rPr lang="de-DE" sz="3200" b="1" dirty="0" smtClean="0"/>
              <a:t>“</a:t>
            </a:r>
            <a:endParaRPr lang="de-DE" sz="3200" b="1" dirty="0"/>
          </a:p>
        </p:txBody>
      </p:sp>
      <p:pic>
        <p:nvPicPr>
          <p:cNvPr id="4" name="Bild 3" descr="1336054131091_1336054131091_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871" y="789082"/>
            <a:ext cx="6350000" cy="47498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195853" y="5865525"/>
            <a:ext cx="5080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/>
              <a:t>Night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the</a:t>
            </a:r>
            <a:r>
              <a:rPr lang="de-DE" sz="2400" b="1" dirty="0" smtClean="0"/>
              <a:t> 5th </a:t>
            </a:r>
            <a:r>
              <a:rPr lang="de-DE" sz="2400" b="1" dirty="0" err="1" smtClean="0"/>
              <a:t>to</a:t>
            </a:r>
            <a:r>
              <a:rPr lang="de-DE" sz="2400" b="1" dirty="0" smtClean="0"/>
              <a:t> 6th May 2012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764407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2834388" y="278812"/>
            <a:ext cx="38895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       </a:t>
            </a:r>
            <a:r>
              <a:rPr lang="de-DE" sz="2400" b="1" dirty="0" err="1" smtClean="0"/>
              <a:t>Probability</a:t>
            </a:r>
            <a:r>
              <a:rPr lang="de-DE" b="1" dirty="0" smtClean="0"/>
              <a:t> </a:t>
            </a:r>
          </a:p>
          <a:p>
            <a:endParaRPr lang="de-DE" b="1" dirty="0"/>
          </a:p>
          <a:p>
            <a:r>
              <a:rPr lang="de-DE" sz="2400" b="1" dirty="0" err="1" smtClean="0"/>
              <a:t>Two</a:t>
            </a:r>
            <a:r>
              <a:rPr lang="de-DE" sz="2400" b="1" dirty="0" smtClean="0"/>
              <a:t> </a:t>
            </a:r>
            <a:r>
              <a:rPr lang="de-DE" sz="2400" b="1" dirty="0" err="1"/>
              <a:t>i</a:t>
            </a:r>
            <a:r>
              <a:rPr lang="de-DE" sz="2400" b="1" dirty="0" err="1" smtClean="0"/>
              <a:t>ndependent</a:t>
            </a:r>
            <a:r>
              <a:rPr lang="de-DE" sz="2400" b="1" dirty="0" smtClean="0"/>
              <a:t> Events:</a:t>
            </a:r>
            <a:endParaRPr lang="de-DE" sz="24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16563" y="1602049"/>
            <a:ext cx="88348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Two</a:t>
            </a:r>
            <a:r>
              <a:rPr lang="de-DE" dirty="0" smtClean="0"/>
              <a:t> </a:t>
            </a:r>
            <a:r>
              <a:rPr lang="de-DE" dirty="0" err="1" smtClean="0"/>
              <a:t>events</a:t>
            </a:r>
            <a:r>
              <a:rPr lang="de-DE" dirty="0" smtClean="0"/>
              <a:t> , A </a:t>
            </a:r>
            <a:r>
              <a:rPr lang="de-DE" dirty="0" err="1" smtClean="0"/>
              <a:t>and</a:t>
            </a:r>
            <a:r>
              <a:rPr lang="de-DE" dirty="0" smtClean="0"/>
              <a:t> B,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b="1" dirty="0" err="1" smtClean="0"/>
              <a:t>independent</a:t>
            </a:r>
            <a:r>
              <a:rPr lang="de-DE" dirty="0" smtClean="0"/>
              <a:t> </a:t>
            </a:r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fact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A </a:t>
            </a:r>
            <a:r>
              <a:rPr lang="de-DE" dirty="0" err="1" smtClean="0"/>
              <a:t>occurs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b="1" dirty="0" smtClean="0"/>
              <a:t>NOT</a:t>
            </a:r>
            <a:r>
              <a:rPr lang="de-DE" dirty="0" smtClean="0"/>
              <a:t> </a:t>
            </a:r>
            <a:r>
              <a:rPr lang="de-DE" dirty="0" err="1" smtClean="0"/>
              <a:t>affecting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endParaRPr lang="de-DE" dirty="0"/>
          </a:p>
          <a:p>
            <a:endParaRPr lang="de-DE" dirty="0" smtClean="0"/>
          </a:p>
          <a:p>
            <a:r>
              <a:rPr lang="de-DE" dirty="0" err="1" smtClean="0"/>
              <a:t>probability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B </a:t>
            </a:r>
            <a:r>
              <a:rPr lang="de-DE" dirty="0" err="1" smtClean="0"/>
              <a:t>occurring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10393" y="2680267"/>
            <a:ext cx="87820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/>
            <a:r>
              <a:rPr lang="de-DE" b="1" dirty="0" err="1" smtClean="0"/>
              <a:t>Example</a:t>
            </a:r>
            <a:r>
              <a:rPr lang="de-DE" b="1" dirty="0" smtClean="0"/>
              <a:t>:</a:t>
            </a:r>
          </a:p>
          <a:p>
            <a:pPr lvl="8"/>
            <a:endParaRPr lang="de-DE" b="1" dirty="0" smtClean="0"/>
          </a:p>
          <a:p>
            <a:r>
              <a:rPr lang="de-DE" dirty="0" err="1" smtClean="0"/>
              <a:t>Landing</a:t>
            </a:r>
            <a:r>
              <a:rPr lang="de-DE" dirty="0" smtClean="0"/>
              <a:t> </a:t>
            </a:r>
            <a:r>
              <a:rPr lang="de-DE" dirty="0" smtClean="0"/>
              <a:t>„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“ after </a:t>
            </a:r>
            <a:r>
              <a:rPr lang="de-DE" dirty="0" err="1" smtClean="0"/>
              <a:t>tossing</a:t>
            </a:r>
            <a:r>
              <a:rPr lang="de-DE" dirty="0" smtClean="0"/>
              <a:t> a </a:t>
            </a:r>
            <a:r>
              <a:rPr lang="de-DE" dirty="0" err="1" smtClean="0"/>
              <a:t>coin</a:t>
            </a:r>
            <a:r>
              <a:rPr lang="de-DE" dirty="0" smtClean="0"/>
              <a:t> </a:t>
            </a:r>
            <a:r>
              <a:rPr lang="de-DE" sz="2400" b="1" dirty="0" smtClean="0"/>
              <a:t>AND</a:t>
            </a:r>
            <a:r>
              <a:rPr lang="de-DE" dirty="0"/>
              <a:t> </a:t>
            </a:r>
            <a:r>
              <a:rPr lang="de-DE" dirty="0" err="1" smtClean="0"/>
              <a:t>Landing</a:t>
            </a:r>
            <a:r>
              <a:rPr lang="de-DE" dirty="0" smtClean="0"/>
              <a:t> „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“ after </a:t>
            </a:r>
            <a:r>
              <a:rPr lang="de-DE" dirty="0" err="1" smtClean="0"/>
              <a:t>tossing</a:t>
            </a:r>
            <a:endParaRPr lang="de-DE" dirty="0" smtClean="0"/>
          </a:p>
          <a:p>
            <a:r>
              <a:rPr lang="de-DE" dirty="0" smtClean="0"/>
              <a:t>a </a:t>
            </a:r>
            <a:r>
              <a:rPr lang="de-DE" dirty="0" err="1" smtClean="0"/>
              <a:t>second</a:t>
            </a:r>
            <a:r>
              <a:rPr lang="de-DE" dirty="0" smtClean="0"/>
              <a:t> </a:t>
            </a:r>
            <a:r>
              <a:rPr lang="de-DE" dirty="0" err="1" smtClean="0"/>
              <a:t>coin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endParaRPr lang="de-DE" b="1" dirty="0" smtClean="0"/>
          </a:p>
          <a:p>
            <a:r>
              <a:rPr lang="de-DE" dirty="0" smtClean="0"/>
              <a:t>					    A					    B</a:t>
            </a:r>
            <a:endParaRPr lang="de-DE" dirty="0"/>
          </a:p>
          <a:p>
            <a:endParaRPr lang="de-DE" dirty="0"/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710" y="3976860"/>
            <a:ext cx="938225" cy="957438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280" y="3997681"/>
            <a:ext cx="938225" cy="957438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3340100"/>
            <a:ext cx="1816100" cy="165100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2834388" y="5476732"/>
            <a:ext cx="55133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aseline="30000" dirty="0"/>
              <a:t>P(A and B) = P(A) </a:t>
            </a:r>
            <a:r>
              <a:rPr lang="en-US" sz="3600" baseline="30000" dirty="0" smtClean="0"/>
              <a:t>×</a:t>
            </a:r>
            <a:r>
              <a:rPr lang="en-US" sz="3600" dirty="0" smtClean="0"/>
              <a:t> </a:t>
            </a:r>
            <a:r>
              <a:rPr lang="en-US" sz="3600" baseline="30000" dirty="0" smtClean="0"/>
              <a:t>P</a:t>
            </a:r>
            <a:r>
              <a:rPr lang="en-US" sz="3600" baseline="30000" dirty="0"/>
              <a:t>(B</a:t>
            </a:r>
            <a:r>
              <a:rPr lang="en-US" sz="3600" baseline="30000" dirty="0" smtClean="0"/>
              <a:t>)</a:t>
            </a:r>
          </a:p>
          <a:p>
            <a:r>
              <a:rPr lang="en-US" sz="3600" baseline="30000" dirty="0"/>
              <a:t> </a:t>
            </a:r>
            <a:r>
              <a:rPr lang="en-US" sz="3600" baseline="30000" dirty="0" smtClean="0"/>
              <a:t>                  = </a:t>
            </a:r>
            <a:r>
              <a:rPr lang="de-DE" sz="3600" baseline="30000" dirty="0" smtClean="0"/>
              <a:t>1/2</a:t>
            </a:r>
            <a:r>
              <a:rPr lang="de-DE" sz="3600" dirty="0" smtClean="0"/>
              <a:t>  </a:t>
            </a:r>
            <a:r>
              <a:rPr lang="en-US" sz="3600" baseline="30000" dirty="0" smtClean="0"/>
              <a:t>×  </a:t>
            </a:r>
            <a:r>
              <a:rPr lang="de-DE" sz="3600" baseline="30000" dirty="0" smtClean="0"/>
              <a:t>1/2</a:t>
            </a:r>
            <a:r>
              <a:rPr lang="de-DE" sz="3600" dirty="0" smtClean="0"/>
              <a:t>  </a:t>
            </a:r>
            <a:r>
              <a:rPr lang="de-DE" sz="3600" baseline="30000" dirty="0" smtClean="0"/>
              <a:t>= 1/4  = 25%   </a:t>
            </a:r>
            <a:r>
              <a:rPr lang="de-DE" sz="3600" dirty="0" smtClean="0"/>
              <a:t> </a:t>
            </a:r>
            <a:endParaRPr lang="de-DE" sz="3600" dirty="0"/>
          </a:p>
        </p:txBody>
      </p:sp>
      <p:sp>
        <p:nvSpPr>
          <p:cNvPr id="12" name="Textfeld 11"/>
          <p:cNvSpPr txBox="1"/>
          <p:nvPr/>
        </p:nvSpPr>
        <p:spPr>
          <a:xfrm>
            <a:off x="957596" y="5456653"/>
            <a:ext cx="15444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 smtClean="0"/>
              <a:t>RULE: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343372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74489" y="611452"/>
            <a:ext cx="2971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Probability</a:t>
            </a:r>
            <a:r>
              <a:rPr lang="de-DE" sz="2800" b="1" dirty="0" smtClean="0"/>
              <a:t> Test:</a:t>
            </a:r>
            <a:endParaRPr lang="de-DE" sz="2800" b="1" dirty="0"/>
          </a:p>
        </p:txBody>
      </p:sp>
      <p:sp>
        <p:nvSpPr>
          <p:cNvPr id="4" name="Textfeld 3"/>
          <p:cNvSpPr txBox="1"/>
          <p:nvPr/>
        </p:nvSpPr>
        <p:spPr>
          <a:xfrm>
            <a:off x="437166" y="1748985"/>
            <a:ext cx="881984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1.Tossing a </a:t>
            </a:r>
            <a:r>
              <a:rPr lang="de-DE" sz="2000" dirty="0" err="1" smtClean="0"/>
              <a:t>coin</a:t>
            </a:r>
            <a:r>
              <a:rPr lang="de-DE" sz="2000" dirty="0" smtClean="0"/>
              <a:t>.					</a:t>
            </a:r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smtClean="0"/>
              <a:t>2.Picking </a:t>
            </a:r>
            <a:r>
              <a:rPr lang="de-DE" sz="2000" dirty="0" err="1" smtClean="0"/>
              <a:t>blindly</a:t>
            </a:r>
            <a:r>
              <a:rPr lang="de-DE" sz="2000" dirty="0" smtClean="0"/>
              <a:t> </a:t>
            </a:r>
            <a:r>
              <a:rPr lang="de-DE" sz="2000" dirty="0" err="1" smtClean="0"/>
              <a:t>between</a:t>
            </a:r>
            <a:r>
              <a:rPr lang="de-DE" sz="2000" dirty="0" smtClean="0"/>
              <a:t> a </a:t>
            </a:r>
            <a:r>
              <a:rPr lang="de-DE" sz="2000" b="1" dirty="0" err="1" smtClean="0"/>
              <a:t>red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a </a:t>
            </a:r>
            <a:r>
              <a:rPr lang="de-DE" sz="2000" dirty="0" err="1" smtClean="0"/>
              <a:t>differently</a:t>
            </a:r>
            <a:r>
              <a:rPr lang="de-DE" sz="2000" dirty="0" smtClean="0"/>
              <a:t> </a:t>
            </a:r>
            <a:r>
              <a:rPr lang="de-DE" sz="2000" dirty="0" err="1" smtClean="0"/>
              <a:t>coloured</a:t>
            </a:r>
            <a:r>
              <a:rPr lang="de-DE" sz="2000" dirty="0" smtClean="0"/>
              <a:t> </a:t>
            </a:r>
            <a:r>
              <a:rPr lang="de-DE" sz="2000" dirty="0" err="1" smtClean="0"/>
              <a:t>chromosome</a:t>
            </a:r>
            <a:r>
              <a:rPr lang="de-DE" sz="2000" dirty="0" smtClean="0"/>
              <a:t>.</a:t>
            </a:r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6" name="Textfeld 5"/>
          <p:cNvSpPr txBox="1"/>
          <p:nvPr/>
        </p:nvSpPr>
        <p:spPr>
          <a:xfrm>
            <a:off x="620625" y="3745896"/>
            <a:ext cx="852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probability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„</a:t>
            </a:r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 smtClean="0"/>
              <a:t>up</a:t>
            </a:r>
            <a:r>
              <a:rPr lang="de-DE" dirty="0" smtClean="0"/>
              <a:t>“ (A) </a:t>
            </a:r>
            <a:r>
              <a:rPr lang="de-DE" b="1" dirty="0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picking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red</a:t>
            </a:r>
            <a:r>
              <a:rPr lang="de-DE" dirty="0" smtClean="0"/>
              <a:t> </a:t>
            </a:r>
            <a:r>
              <a:rPr lang="de-DE" dirty="0" err="1" smtClean="0"/>
              <a:t>chromosome</a:t>
            </a:r>
            <a:r>
              <a:rPr lang="de-DE" dirty="0" smtClean="0"/>
              <a:t> (B)? </a:t>
            </a:r>
            <a:endParaRPr lang="de-DE" dirty="0"/>
          </a:p>
        </p:txBody>
      </p:sp>
      <p:pic>
        <p:nvPicPr>
          <p:cNvPr id="7" name="Bild 6" descr="rupee coin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638" y="1395023"/>
            <a:ext cx="1226220" cy="122622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20625" y="5788309"/>
            <a:ext cx="459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/>
              <a:t>P (A+B) = 1/2 x </a:t>
            </a:r>
            <a:r>
              <a:rPr lang="de-DE" sz="2400" b="1" dirty="0"/>
              <a:t>1/2 </a:t>
            </a:r>
            <a:r>
              <a:rPr lang="de-DE" sz="2400" b="1" dirty="0" smtClean="0"/>
              <a:t>= 1/4 = 25% </a:t>
            </a:r>
            <a:endParaRPr lang="de-DE" sz="2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727325" y="4377913"/>
            <a:ext cx="7057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r>
              <a:rPr lang="de-DE" dirty="0" smtClean="0"/>
              <a:t>P(A) = 1/2 			P(B) = 1/2     												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7694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39077"/>
            <a:ext cx="3233394" cy="499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99" y="1057871"/>
            <a:ext cx="3229879" cy="50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642834" y="6121399"/>
            <a:ext cx="98293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 dirty="0">
                <a:solidFill>
                  <a:srgbClr val="000000"/>
                </a:solidFill>
              </a:rPr>
              <a:t>Male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914155" y="6160173"/>
            <a:ext cx="14221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 dirty="0" err="1">
                <a:solidFill>
                  <a:srgbClr val="000000"/>
                </a:solidFill>
              </a:rPr>
              <a:t>Female</a:t>
            </a:r>
            <a:endParaRPr lang="de-DE" sz="2800" b="1" dirty="0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044700" y="31750"/>
            <a:ext cx="597671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200" b="1" dirty="0"/>
              <a:t>The 46 </a:t>
            </a:r>
            <a:r>
              <a:rPr lang="de-DE" sz="3200" b="1" dirty="0" smtClean="0"/>
              <a:t>Human </a:t>
            </a:r>
            <a:r>
              <a:rPr lang="de-DE" sz="3200" b="1" dirty="0" err="1"/>
              <a:t>Chromosomes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3301223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CFtreatmentvest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105" y="1097396"/>
            <a:ext cx="4958773" cy="450697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055090" y="261794"/>
            <a:ext cx="522450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/>
              <a:t>Human </a:t>
            </a:r>
            <a:r>
              <a:rPr lang="de-DE" sz="3200" b="1" dirty="0" err="1"/>
              <a:t>G</a:t>
            </a:r>
            <a:r>
              <a:rPr lang="de-DE" sz="3200" b="1" dirty="0" err="1" smtClean="0"/>
              <a:t>enetic</a:t>
            </a:r>
            <a:r>
              <a:rPr lang="de-DE" sz="3200" b="1" dirty="0" smtClean="0"/>
              <a:t> </a:t>
            </a:r>
            <a:r>
              <a:rPr lang="de-DE" sz="3200" b="1" dirty="0" err="1"/>
              <a:t>D</a:t>
            </a:r>
            <a:r>
              <a:rPr lang="de-DE" sz="3200" b="1" dirty="0" err="1" smtClean="0"/>
              <a:t>isorders</a:t>
            </a:r>
            <a:endParaRPr lang="de-DE" sz="3200" b="1" dirty="0"/>
          </a:p>
          <a:p>
            <a:endParaRPr lang="de-DE" sz="32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404992" y="1797079"/>
            <a:ext cx="249359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Cystic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Fibrosis</a:t>
            </a:r>
            <a:r>
              <a:rPr lang="de-DE" sz="2400" b="1" dirty="0" smtClean="0"/>
              <a:t>:</a:t>
            </a:r>
          </a:p>
          <a:p>
            <a:endParaRPr lang="de-DE" sz="2400" b="1" dirty="0"/>
          </a:p>
          <a:p>
            <a:r>
              <a:rPr lang="de-DE" sz="2400" b="1" dirty="0" smtClean="0"/>
              <a:t>-   </a:t>
            </a:r>
            <a:r>
              <a:rPr lang="de-DE" sz="2400" b="1" dirty="0" err="1" smtClean="0"/>
              <a:t>Monogenous</a:t>
            </a:r>
            <a:endParaRPr lang="de-DE" sz="2400" b="1" dirty="0" smtClean="0"/>
          </a:p>
          <a:p>
            <a:endParaRPr lang="de-DE" sz="2400" b="1" dirty="0"/>
          </a:p>
          <a:p>
            <a:pPr marL="342900" indent="-342900">
              <a:buFontTx/>
              <a:buChar char="-"/>
            </a:pPr>
            <a:r>
              <a:rPr lang="de-DE" sz="2400" b="1" dirty="0" smtClean="0"/>
              <a:t>Autosomal</a:t>
            </a:r>
          </a:p>
          <a:p>
            <a:pPr marL="342900" indent="-342900">
              <a:buFontTx/>
              <a:buChar char="-"/>
            </a:pPr>
            <a:endParaRPr lang="de-DE" sz="2400" b="1" dirty="0"/>
          </a:p>
          <a:p>
            <a:pPr marL="342900" indent="-342900">
              <a:buFontTx/>
              <a:buChar char="-"/>
            </a:pPr>
            <a:r>
              <a:rPr lang="de-DE" sz="2400" b="1" dirty="0" err="1" smtClean="0"/>
              <a:t>Recessive</a:t>
            </a:r>
            <a:endParaRPr lang="de-DE" sz="2400" b="1" dirty="0" smtClean="0"/>
          </a:p>
          <a:p>
            <a:pPr marL="342900" indent="-342900">
              <a:buFontTx/>
              <a:buChar char="-"/>
            </a:pPr>
            <a:endParaRPr lang="de-DE" sz="2400" b="1" dirty="0"/>
          </a:p>
          <a:p>
            <a:pPr marL="342900" indent="-342900">
              <a:buFontTx/>
              <a:buChar char="-"/>
            </a:pP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270078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860835"/>
            <a:ext cx="91440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Imagine you would be a counsellor giving advice to a couple which is thinking of having a baby. </a:t>
            </a:r>
            <a:endParaRPr lang="de-DE" dirty="0"/>
          </a:p>
          <a:p>
            <a:endParaRPr lang="en-GB" dirty="0" smtClean="0"/>
          </a:p>
          <a:p>
            <a:r>
              <a:rPr lang="en-GB" dirty="0" smtClean="0"/>
              <a:t>Carl </a:t>
            </a:r>
            <a:r>
              <a:rPr lang="en-GB" dirty="0"/>
              <a:t>was already married to another woman and they had a baby with cystic fibrosis.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Brother of his present woman Helen died of cystic fibrosis. </a:t>
            </a:r>
            <a:endParaRPr lang="de-DE" dirty="0"/>
          </a:p>
          <a:p>
            <a:r>
              <a:rPr lang="en-GB" dirty="0"/>
              <a:t> </a:t>
            </a:r>
            <a:endParaRPr lang="de-DE" dirty="0"/>
          </a:p>
          <a:p>
            <a:r>
              <a:rPr lang="en-GB" sz="3200" dirty="0"/>
              <a:t>ཁྱོད་རང་སློབ་སྟོན་པ་གཞི་ཡིན་པའི་ཚོད་དཔག་བྱེད་ནས་བཟའ་ཚང་ཕྲུ་གུ་དགོས་འདོད་པ་གཞི་ལ་བསླབ་བྱ་སྤྲོད</a:t>
            </a:r>
            <a:r>
              <a:rPr lang="en-GB" sz="3200" dirty="0" smtClean="0"/>
              <a:t>།</a:t>
            </a:r>
          </a:p>
          <a:p>
            <a:endParaRPr lang="de-DE" sz="3200" b="1" dirty="0"/>
          </a:p>
          <a:p>
            <a:r>
              <a:rPr lang="en-GB" sz="3200" dirty="0"/>
              <a:t>ཀྲརལ་ནི་སྐྱེས་མ་གཞན་གཞི་མཉན་དུ་གཉེན་སྒྲིག་ཟིན་པ་དང་ཁོ་ཚོ་ལ་ཕྤུ་གུ་ </a:t>
            </a:r>
            <a:r>
              <a:rPr lang="en-GB" sz="3200" dirty="0" err="1"/>
              <a:t>གྲོད་ཁུག་གི་རྩ་རྒྱུས་སྐྲངས་ནད་པ་གཞི་ཡོད</a:t>
            </a:r>
            <a:r>
              <a:rPr lang="en-GB" sz="3200" dirty="0" smtClean="0"/>
              <a:t>།</a:t>
            </a:r>
          </a:p>
          <a:p>
            <a:endParaRPr lang="de-DE" sz="3200" b="1" dirty="0"/>
          </a:p>
          <a:p>
            <a:r>
              <a:rPr lang="en-GB" sz="3200" dirty="0"/>
              <a:t>ད་ལྟ་ཁོ་རང་གི་སྐྱེས་མ་ཧ་ལེན་གྱི་གཅེན་པོ་གྲོད་ཁུག་གི་རྩ་རྒྱུས་སྐྲངས་ནད་ནས་འདས་གྲོངས་བྱིན།</a:t>
            </a:r>
            <a:endParaRPr lang="de-DE" sz="32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3873500" y="361834"/>
            <a:ext cx="1451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Exercise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262433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841" y="1883851"/>
            <a:ext cx="6172200" cy="480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230041" y="3636451"/>
            <a:ext cx="776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/>
              <a:t>Carl</a:t>
            </a:r>
            <a:endParaRPr lang="de-CH" dirty="0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830241" y="3636451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/>
              <a:t>Helen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2544241" y="5998651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2000" b="1" dirty="0">
                <a:latin typeface="Arial" charset="0"/>
              </a:rPr>
              <a:t>cc</a:t>
            </a:r>
            <a:endParaRPr lang="de-CH" sz="2000" dirty="0">
              <a:latin typeface="Arial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7192441" y="4550851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2000" b="1">
                <a:latin typeface="Arial" charset="0"/>
              </a:rPr>
              <a:t>cc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248841" y="4093651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Cc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2849041" y="4093651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/>
              <a:t>Cc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5128691" y="2264851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 dirty="0"/>
              <a:t>Cc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6659041" y="2264851"/>
            <a:ext cx="539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Cc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6035154" y="3712651"/>
            <a:ext cx="623887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b="1"/>
              <a:t>CC</a:t>
            </a:r>
          </a:p>
          <a:p>
            <a:r>
              <a:rPr lang="de-CH" sz="1800" b="1"/>
              <a:t> or</a:t>
            </a:r>
          </a:p>
          <a:p>
            <a:r>
              <a:rPr lang="de-CH" b="1"/>
              <a:t>Cc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111258" y="2226526"/>
            <a:ext cx="25516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c</a:t>
            </a:r>
            <a:r>
              <a:rPr lang="de-DE" dirty="0" smtClean="0"/>
              <a:t> = </a:t>
            </a:r>
            <a:r>
              <a:rPr lang="de-DE" dirty="0" err="1" smtClean="0"/>
              <a:t>cystic</a:t>
            </a:r>
            <a:r>
              <a:rPr lang="de-DE" dirty="0" smtClean="0"/>
              <a:t> </a:t>
            </a:r>
            <a:r>
              <a:rPr lang="de-DE" dirty="0" err="1" smtClean="0"/>
              <a:t>fibrosis</a:t>
            </a:r>
            <a:r>
              <a:rPr lang="de-DE" dirty="0" smtClean="0"/>
              <a:t> allele</a:t>
            </a:r>
          </a:p>
          <a:p>
            <a:endParaRPr lang="de-DE" dirty="0"/>
          </a:p>
          <a:p>
            <a:r>
              <a:rPr lang="de-DE" b="1" dirty="0" smtClean="0"/>
              <a:t>C = </a:t>
            </a:r>
            <a:r>
              <a:rPr lang="de-DE" dirty="0"/>
              <a:t>normal allele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0" y="195201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How big is the chance for them to have a baby with cystic fibrosis?	          _______________</a:t>
            </a:r>
            <a:endParaRPr lang="de-DE" dirty="0"/>
          </a:p>
          <a:p>
            <a:r>
              <a:rPr lang="en-GB" dirty="0"/>
              <a:t> </a:t>
            </a:r>
            <a:endParaRPr lang="de-DE" dirty="0"/>
          </a:p>
          <a:p>
            <a:r>
              <a:rPr lang="en-GB" dirty="0"/>
              <a:t>ཁོ་རང་གཉིས་ལ་གྲོད་ཁུག་གི་རྩ་རྒྱུས་སྐྲངས་ནད་ཡོད་པའི་ཕྲུ་གུ་ཉེན་ཁ་ཇི་ལྟར་ཆེན་པོ་ཡོད་དམ། </a:t>
            </a:r>
            <a:r>
              <a:rPr lang="en-GB" i="1" dirty="0"/>
              <a:t>_______________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8195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build="p" autoUpdateAnimBg="0"/>
      <p:bldP spid="15368" grpId="0" build="p" autoUpdateAnimBg="0"/>
      <p:bldP spid="15369" grpId="0" build="p" autoUpdateAnimBg="0"/>
      <p:bldP spid="15370" grpId="0" build="p" autoUpdateAnimBg="0"/>
      <p:bldP spid="15371" grpId="0" build="p" autoUpdateAnimBg="0"/>
      <p:bldP spid="15372" grpId="0" build="p" autoUpdateAnimBg="0"/>
      <p:bldP spid="1537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44" name="Group 60"/>
          <p:cNvGraphicFramePr>
            <a:graphicFrameLocks noGrp="1"/>
          </p:cNvGraphicFramePr>
          <p:nvPr/>
        </p:nvGraphicFramePr>
        <p:xfrm>
          <a:off x="1524000" y="1397000"/>
          <a:ext cx="6096000" cy="4250564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                      </a:t>
                      </a:r>
                      <a:r>
                        <a:rPr kumimoji="0" lang="de-CH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Father</a:t>
                      </a:r>
                      <a:endParaRPr kumimoji="0" lang="de-CH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Geneva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Mother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Genev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Geneva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charset="0"/>
                          <a:ea typeface="Geneva" charset="0"/>
                        </a:rPr>
                        <a:t>Cc</a:t>
                      </a:r>
                      <a:endParaRPr kumimoji="0" lang="de-CH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Geneva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charset="0"/>
                          <a:ea typeface="Geneva" charset="0"/>
                        </a:rPr>
                        <a:t>Cc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34" name="Line 50"/>
          <p:cNvSpPr>
            <a:spLocks noChangeShapeType="1"/>
          </p:cNvSpPr>
          <p:nvPr/>
        </p:nvSpPr>
        <p:spPr bwMode="auto">
          <a:xfrm>
            <a:off x="1524000" y="1447800"/>
            <a:ext cx="2057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436" name="Rectangle 52"/>
          <p:cNvSpPr>
            <a:spLocks noChangeArrowheads="1"/>
          </p:cNvSpPr>
          <p:nvPr/>
        </p:nvSpPr>
        <p:spPr bwMode="auto">
          <a:xfrm>
            <a:off x="6069013" y="4953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de-DE"/>
          </a:p>
        </p:txBody>
      </p:sp>
      <p:sp>
        <p:nvSpPr>
          <p:cNvPr id="16446" name="Rectangle 62"/>
          <p:cNvSpPr>
            <a:spLocks noChangeArrowheads="1"/>
          </p:cNvSpPr>
          <p:nvPr/>
        </p:nvSpPr>
        <p:spPr bwMode="auto">
          <a:xfrm>
            <a:off x="2971800" y="381000"/>
            <a:ext cx="4159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600" b="1" dirty="0" err="1"/>
              <a:t>Genotype</a:t>
            </a:r>
            <a:r>
              <a:rPr lang="de-CH" sz="3600" b="1" dirty="0"/>
              <a:t> </a:t>
            </a:r>
            <a:r>
              <a:rPr lang="de-CH" sz="3600" b="1" dirty="0" err="1"/>
              <a:t>of</a:t>
            </a:r>
            <a:r>
              <a:rPr lang="de-CH" sz="3600" b="1" dirty="0"/>
              <a:t> Helen ?</a:t>
            </a:r>
          </a:p>
        </p:txBody>
      </p:sp>
      <p:sp>
        <p:nvSpPr>
          <p:cNvPr id="16447" name="Line 63"/>
          <p:cNvSpPr>
            <a:spLocks noChangeShapeType="1"/>
          </p:cNvSpPr>
          <p:nvPr/>
        </p:nvSpPr>
        <p:spPr bwMode="auto">
          <a:xfrm>
            <a:off x="6248400" y="4572000"/>
            <a:ext cx="7620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448" name="Line 64"/>
          <p:cNvSpPr>
            <a:spLocks noChangeShapeType="1"/>
          </p:cNvSpPr>
          <p:nvPr/>
        </p:nvSpPr>
        <p:spPr bwMode="auto">
          <a:xfrm flipV="1">
            <a:off x="6248400" y="45720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311357" y="496719"/>
            <a:ext cx="208041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DE" sz="3200" dirty="0" smtClean="0">
                <a:solidFill>
                  <a:srgbClr val="FF0000"/>
                </a:solidFill>
              </a:rPr>
              <a:t>P (</a:t>
            </a:r>
            <a:r>
              <a:rPr lang="de-CH" sz="3200" b="1" dirty="0" smtClean="0">
                <a:solidFill>
                  <a:srgbClr val="FF0000"/>
                </a:solidFill>
                <a:latin typeface="Times" charset="0"/>
                <a:ea typeface="Geneva" charset="0"/>
              </a:rPr>
              <a:t>Cc): 2/3</a:t>
            </a:r>
            <a:endParaRPr lang="de-CH" sz="3200" b="1" dirty="0">
              <a:solidFill>
                <a:srgbClr val="FF0000"/>
              </a:solidFill>
              <a:latin typeface="Times" charset="0"/>
              <a:ea typeface="Geneva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1488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47" grpId="0" animBg="1"/>
      <p:bldP spid="16448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324171"/>
              </p:ext>
            </p:extLst>
          </p:nvPr>
        </p:nvGraphicFramePr>
        <p:xfrm>
          <a:off x="1917000" y="1804586"/>
          <a:ext cx="6096000" cy="4250564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1354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  </a:t>
                      </a:r>
                      <a:r>
                        <a:rPr kumimoji="0" lang="de-CH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                       </a:t>
                      </a:r>
                      <a:r>
                        <a:rPr kumimoji="0" lang="de-C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Carl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Geneva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      Helen</a:t>
                      </a:r>
                      <a:endParaRPr kumimoji="0" lang="de-CH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Genev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5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Geneva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CH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" charset="0"/>
                        <a:ea typeface="Geneva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54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" charset="0"/>
                          <a:ea typeface="Geneva" charset="0"/>
                        </a:rPr>
                        <a:t>Cc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CH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" charset="0"/>
                          <a:ea typeface="Geneva" charset="0"/>
                        </a:rPr>
                        <a:t>cc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Line 50"/>
          <p:cNvSpPr>
            <a:spLocks noChangeShapeType="1"/>
          </p:cNvSpPr>
          <p:nvPr/>
        </p:nvSpPr>
        <p:spPr bwMode="auto">
          <a:xfrm>
            <a:off x="1917000" y="1804586"/>
            <a:ext cx="2057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2379520" y="773760"/>
            <a:ext cx="4573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Child </a:t>
            </a:r>
            <a:r>
              <a:rPr lang="de-DE" sz="2800" b="1" dirty="0" err="1" smtClean="0"/>
              <a:t>with</a:t>
            </a:r>
            <a:r>
              <a:rPr lang="de-DE" sz="2800" b="1" dirty="0" smtClean="0"/>
              <a:t> </a:t>
            </a:r>
            <a:r>
              <a:rPr lang="de-DE" sz="2800" b="1" dirty="0" err="1"/>
              <a:t>C</a:t>
            </a:r>
            <a:r>
              <a:rPr lang="de-DE" sz="2800" b="1" dirty="0" err="1" smtClean="0"/>
              <a:t>ystic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Fibrosis</a:t>
            </a:r>
            <a:endParaRPr lang="de-DE" sz="2800" b="1" dirty="0"/>
          </a:p>
        </p:txBody>
      </p:sp>
      <p:sp>
        <p:nvSpPr>
          <p:cNvPr id="7" name="Rechteck 6"/>
          <p:cNvSpPr/>
          <p:nvPr/>
        </p:nvSpPr>
        <p:spPr>
          <a:xfrm>
            <a:off x="282322" y="720098"/>
            <a:ext cx="196620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de-DE" sz="3200" dirty="0">
                <a:solidFill>
                  <a:srgbClr val="FF0000"/>
                </a:solidFill>
              </a:rPr>
              <a:t>P </a:t>
            </a:r>
            <a:r>
              <a:rPr lang="de-DE" sz="3200" dirty="0" smtClean="0">
                <a:solidFill>
                  <a:srgbClr val="FF0000"/>
                </a:solidFill>
              </a:rPr>
              <a:t>(</a:t>
            </a:r>
            <a:r>
              <a:rPr lang="de-CH" sz="3200" b="1" dirty="0" smtClean="0">
                <a:solidFill>
                  <a:srgbClr val="FF0000"/>
                </a:solidFill>
                <a:latin typeface="Times" charset="0"/>
                <a:ea typeface="Geneva" charset="0"/>
              </a:rPr>
              <a:t>cc</a:t>
            </a:r>
            <a:r>
              <a:rPr lang="de-CH" sz="3200" b="1" dirty="0">
                <a:solidFill>
                  <a:srgbClr val="FF0000"/>
                </a:solidFill>
                <a:latin typeface="Times" charset="0"/>
                <a:ea typeface="Geneva" charset="0"/>
              </a:rPr>
              <a:t>): </a:t>
            </a:r>
            <a:r>
              <a:rPr lang="de-CH" sz="3200" b="1" dirty="0" smtClean="0">
                <a:solidFill>
                  <a:srgbClr val="FF0000"/>
                </a:solidFill>
                <a:latin typeface="Times" charset="0"/>
                <a:ea typeface="Geneva" charset="0"/>
              </a:rPr>
              <a:t>1/4</a:t>
            </a:r>
            <a:endParaRPr lang="de-CH" sz="3200" b="1" dirty="0">
              <a:solidFill>
                <a:srgbClr val="FF0000"/>
              </a:solidFill>
              <a:latin typeface="Times" charset="0"/>
              <a:ea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454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abel_html_m37bd5f4e.png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850" y="838200"/>
            <a:ext cx="5638800" cy="516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656474" y="303016"/>
            <a:ext cx="4513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 dirty="0"/>
              <a:t>Chorea </a:t>
            </a:r>
            <a:r>
              <a:rPr lang="de-DE" sz="2800" b="1" dirty="0" err="1"/>
              <a:t>Hutington</a:t>
            </a:r>
            <a:r>
              <a:rPr lang="de-DE" sz="2800" b="1" dirty="0"/>
              <a:t> </a:t>
            </a:r>
            <a:r>
              <a:rPr lang="de-DE" sz="2800" b="1" dirty="0"/>
              <a:t>P</a:t>
            </a:r>
            <a:r>
              <a:rPr lang="de-DE" sz="2800" b="1" dirty="0" smtClean="0"/>
              <a:t>atient</a:t>
            </a:r>
            <a:endParaRPr lang="de-DE" sz="2800" b="1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523725" y="6011863"/>
            <a:ext cx="1258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b="1"/>
              <a:t>18 years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09850" y="6019800"/>
            <a:ext cx="1284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b="1"/>
              <a:t>33 years</a:t>
            </a:r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45983" y="1284734"/>
            <a:ext cx="2257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- </a:t>
            </a:r>
            <a:r>
              <a:rPr lang="de-DE" sz="2400" b="1" dirty="0" err="1" smtClean="0"/>
              <a:t>monogenous</a:t>
            </a:r>
            <a:endParaRPr lang="de-DE" sz="2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160582" y="1917627"/>
            <a:ext cx="18648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- </a:t>
            </a:r>
            <a:r>
              <a:rPr lang="de-DE" sz="2400" b="1" dirty="0" smtClean="0"/>
              <a:t>autosomal</a:t>
            </a:r>
            <a:endParaRPr lang="de-DE" sz="24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204377" y="2589577"/>
            <a:ext cx="17575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/>
              <a:t>- dominant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9037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26"/>
          <p:cNvSpPr>
            <a:spLocks noChangeArrowheads="1"/>
          </p:cNvSpPr>
          <p:nvPr/>
        </p:nvSpPr>
        <p:spPr bwMode="auto">
          <a:xfrm>
            <a:off x="1701800" y="209550"/>
            <a:ext cx="3976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2800" b="1"/>
              <a:t>Cell membrane proteins:</a:t>
            </a:r>
            <a:endParaRPr lang="de-DE"/>
          </a:p>
        </p:txBody>
      </p:sp>
      <p:sp>
        <p:nvSpPr>
          <p:cNvPr id="8195" name="Rectangle 1027"/>
          <p:cNvSpPr>
            <a:spLocks noChangeArrowheads="1"/>
          </p:cNvSpPr>
          <p:nvPr/>
        </p:nvSpPr>
        <p:spPr bwMode="auto">
          <a:xfrm>
            <a:off x="795338" y="1074738"/>
            <a:ext cx="6191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>
                <a:sym typeface="Symbol" charset="0"/>
              </a:rPr>
              <a:t> </a:t>
            </a:r>
            <a:r>
              <a:rPr lang="de-DE" b="1"/>
              <a:t>control of transport into and out of the cell</a:t>
            </a:r>
          </a:p>
        </p:txBody>
      </p:sp>
      <p:pic>
        <p:nvPicPr>
          <p:cNvPr id="8196" name="Picture 1028" descr="cell_membrane.jpg   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31938"/>
            <a:ext cx="6096000" cy="532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793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844795" y="774857"/>
            <a:ext cx="5112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Lunar Orbit </a:t>
            </a:r>
            <a:r>
              <a:rPr lang="de-DE" sz="2800" b="1" dirty="0" err="1" smtClean="0"/>
              <a:t>around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the</a:t>
            </a:r>
            <a:r>
              <a:rPr lang="de-DE" sz="2800" b="1" dirty="0" smtClean="0"/>
              <a:t> Earth</a:t>
            </a:r>
            <a:endParaRPr lang="de-DE" sz="2800" b="1" dirty="0"/>
          </a:p>
        </p:txBody>
      </p:sp>
      <p:pic>
        <p:nvPicPr>
          <p:cNvPr id="4" name="Bild 3" descr="supermoon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148" y="1958863"/>
            <a:ext cx="6403013" cy="350325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7750064" y="3366748"/>
            <a:ext cx="1422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closest</a:t>
            </a:r>
            <a:endParaRPr lang="de-DE" sz="28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86112" y="3431320"/>
            <a:ext cx="116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farest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17583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FTRdiagramLarge.gif                                           000474A6Macintosh HD                   BD75B5D4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57912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2890838" y="153988"/>
            <a:ext cx="2997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CH" sz="3200" b="1"/>
              <a:t>Chlorid channel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1942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mtClean="0">
                <a:latin typeface="Calibri" charset="0"/>
              </a:rPr>
              <a:t>Effect on Lungs</a:t>
            </a:r>
            <a:endParaRPr lang="en-US">
              <a:latin typeface="Calibri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1933575"/>
            <a:ext cx="2438400" cy="2381250"/>
          </a:xfrm>
          <a:prstGeom prst="rect">
            <a:avLst/>
          </a:prstGeom>
          <a:noFill/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991100" y="361950"/>
            <a:ext cx="4152900" cy="1341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200" b="1" u="sng">
                <a:solidFill>
                  <a:srgbClr val="CC0000"/>
                </a:solidFill>
                <a:cs typeface="+mn-cs"/>
              </a:rPr>
              <a:t>Chloride channel</a:t>
            </a:r>
            <a:endParaRPr lang="en-US" sz="2000" b="1">
              <a:solidFill>
                <a:schemeClr val="tx2"/>
              </a:solidFill>
              <a:cs typeface="+mn-cs"/>
            </a:endParaRPr>
          </a:p>
          <a:p>
            <a:pPr>
              <a:defRPr/>
            </a:pPr>
            <a:r>
              <a:rPr lang="en-US" sz="2000" b="1">
                <a:solidFill>
                  <a:srgbClr val="0F116A"/>
                </a:solidFill>
                <a:cs typeface="+mn-cs"/>
              </a:rPr>
              <a:t>transports salt through protein channel out of cell</a:t>
            </a:r>
          </a:p>
          <a:p>
            <a:pPr>
              <a:defRPr/>
            </a:pPr>
            <a:r>
              <a:rPr lang="en-US" sz="2000" b="1">
                <a:solidFill>
                  <a:srgbClr val="0F116A"/>
                </a:solidFill>
                <a:cs typeface="+mn-cs"/>
              </a:rPr>
              <a:t>Osmosis: </a:t>
            </a:r>
            <a:r>
              <a:rPr lang="en-US" sz="2000" b="1">
                <a:solidFill>
                  <a:srgbClr val="CC0000"/>
                </a:solidFill>
                <a:cs typeface="+mn-cs"/>
              </a:rPr>
              <a:t>H</a:t>
            </a:r>
            <a:r>
              <a:rPr lang="en-US" sz="2000" b="1" baseline="-25000">
                <a:solidFill>
                  <a:srgbClr val="CC0000"/>
                </a:solidFill>
                <a:cs typeface="+mn-cs"/>
              </a:rPr>
              <a:t>2</a:t>
            </a:r>
            <a:r>
              <a:rPr lang="en-US" sz="2000" b="1">
                <a:solidFill>
                  <a:srgbClr val="CC0000"/>
                </a:solidFill>
                <a:cs typeface="+mn-cs"/>
              </a:rPr>
              <a:t>O follows Cl</a:t>
            </a:r>
            <a:r>
              <a:rPr lang="en-US" sz="2000" b="1" baseline="30000">
                <a:solidFill>
                  <a:srgbClr val="CC0000"/>
                </a:solidFill>
                <a:cs typeface="+mn-cs"/>
              </a:rPr>
              <a:t>–</a:t>
            </a:r>
            <a:endParaRPr lang="en-US" sz="2000" b="1">
              <a:solidFill>
                <a:schemeClr val="tx2"/>
              </a:solidFill>
              <a:cs typeface="+mn-cs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1363663"/>
            <a:ext cx="2789238" cy="1671637"/>
          </a:xfrm>
          <a:prstGeom prst="rect">
            <a:avLst/>
          </a:prstGeom>
          <a:noFill/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625725" y="1358900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0000"/>
                </a:solidFill>
                <a:cs typeface="+mn-cs"/>
              </a:rPr>
              <a:t>airway</a:t>
            </a:r>
            <a:endParaRPr lang="en-US" sz="2200" b="1">
              <a:solidFill>
                <a:srgbClr val="0F116A"/>
              </a:solidFill>
              <a:cs typeface="+mn-cs"/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255713" y="1663700"/>
            <a:ext cx="773112" cy="671513"/>
          </a:xfrm>
          <a:prstGeom prst="diamond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2200" b="1">
                <a:solidFill>
                  <a:srgbClr val="000000"/>
                </a:solidFill>
                <a:cs typeface="+mn-cs"/>
              </a:rPr>
              <a:t>Cl</a:t>
            </a:r>
            <a:r>
              <a:rPr lang="en-US" sz="2200" b="1" baseline="30000">
                <a:solidFill>
                  <a:srgbClr val="000000"/>
                </a:solidFill>
                <a:cs typeface="+mn-cs"/>
              </a:rPr>
              <a:t>–</a:t>
            </a:r>
            <a:endParaRPr lang="en-US" sz="2200" b="1">
              <a:solidFill>
                <a:srgbClr val="000000"/>
              </a:solidFill>
              <a:cs typeface="+mn-cs"/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5230813"/>
            <a:ext cx="2787650" cy="1547812"/>
          </a:xfrm>
          <a:prstGeom prst="rect">
            <a:avLst/>
          </a:prstGeom>
          <a:noFill/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1968500" y="1936750"/>
            <a:ext cx="857250" cy="95250"/>
          </a:xfrm>
          <a:prstGeom prst="rightArrow">
            <a:avLst>
              <a:gd name="adj1" fmla="val 50000"/>
              <a:gd name="adj2" fmla="val 225000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968500" y="2500313"/>
            <a:ext cx="857250" cy="95250"/>
          </a:xfrm>
          <a:prstGeom prst="rightArrow">
            <a:avLst>
              <a:gd name="adj1" fmla="val 50000"/>
              <a:gd name="adj2" fmla="val 2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284288" y="2328863"/>
            <a:ext cx="712787" cy="4318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F116A"/>
                </a:solidFill>
                <a:cs typeface="+mn-cs"/>
              </a:rPr>
              <a:t>H</a:t>
            </a:r>
            <a:r>
              <a:rPr lang="en-US" sz="2000" b="1" baseline="-25000">
                <a:solidFill>
                  <a:srgbClr val="0F116A"/>
                </a:solidFill>
                <a:cs typeface="+mn-cs"/>
              </a:rPr>
              <a:t>2</a:t>
            </a:r>
            <a:r>
              <a:rPr lang="en-US" sz="2000" b="1">
                <a:solidFill>
                  <a:srgbClr val="0F116A"/>
                </a:solidFill>
                <a:cs typeface="+mn-cs"/>
              </a:rPr>
              <a:t>O</a:t>
            </a:r>
          </a:p>
        </p:txBody>
      </p:sp>
      <p:pic>
        <p:nvPicPr>
          <p:cNvPr id="1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3419475"/>
            <a:ext cx="2787650" cy="1674813"/>
          </a:xfrm>
          <a:prstGeom prst="rect">
            <a:avLst/>
          </a:prstGeom>
          <a:noFill/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1254125" y="3719513"/>
            <a:ext cx="773113" cy="671512"/>
          </a:xfrm>
          <a:prstGeom prst="diamond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2200" b="1">
                <a:solidFill>
                  <a:srgbClr val="000000"/>
                </a:solidFill>
                <a:cs typeface="+mn-cs"/>
              </a:rPr>
              <a:t>Cl</a:t>
            </a:r>
            <a:r>
              <a:rPr lang="en-US" sz="2200" b="1" baseline="30000">
                <a:solidFill>
                  <a:srgbClr val="000000"/>
                </a:solidFill>
                <a:cs typeface="+mn-cs"/>
              </a:rPr>
              <a:t>–</a:t>
            </a:r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1284288" y="4376738"/>
            <a:ext cx="712787" cy="431800"/>
          </a:xfrm>
          <a:prstGeom prst="ellipse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2000" b="1">
                <a:solidFill>
                  <a:srgbClr val="0F116A"/>
                </a:solidFill>
                <a:cs typeface="+mn-cs"/>
              </a:rPr>
              <a:t>H</a:t>
            </a:r>
            <a:r>
              <a:rPr lang="en-US" sz="2000" b="1" baseline="-25000">
                <a:solidFill>
                  <a:srgbClr val="0F116A"/>
                </a:solidFill>
                <a:cs typeface="+mn-cs"/>
              </a:rPr>
              <a:t>2</a:t>
            </a:r>
            <a:r>
              <a:rPr lang="en-US" sz="2000" b="1">
                <a:solidFill>
                  <a:srgbClr val="0F116A"/>
                </a:solidFill>
                <a:cs typeface="+mn-cs"/>
              </a:rPr>
              <a:t>O</a:t>
            </a:r>
          </a:p>
        </p:txBody>
      </p: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1841500" y="4032250"/>
            <a:ext cx="500063" cy="190500"/>
            <a:chOff x="1160" y="2480"/>
            <a:chExt cx="315" cy="120"/>
          </a:xfrm>
        </p:grpSpPr>
        <p:sp>
          <p:nvSpPr>
            <p:cNvPr id="16" name="AutoShape 16"/>
            <p:cNvSpPr>
              <a:spLocks noChangeArrowheads="1"/>
            </p:cNvSpPr>
            <p:nvPr/>
          </p:nvSpPr>
          <p:spPr bwMode="auto">
            <a:xfrm rot="19718192" flipH="1">
              <a:off x="1160" y="2535"/>
              <a:ext cx="315" cy="65"/>
            </a:xfrm>
            <a:prstGeom prst="rightArrow">
              <a:avLst>
                <a:gd name="adj1" fmla="val 50000"/>
                <a:gd name="adj2" fmla="val 121154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>
              <a:off x="1260" y="2480"/>
              <a:ext cx="205" cy="0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  <p:pic>
        <p:nvPicPr>
          <p:cNvPr id="18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838" y="4956175"/>
            <a:ext cx="3281362" cy="1822450"/>
          </a:xfrm>
          <a:prstGeom prst="rect">
            <a:avLst/>
          </a:prstGeom>
          <a:noFill/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2049463" y="6430963"/>
            <a:ext cx="3683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200" b="1">
                <a:solidFill>
                  <a:srgbClr val="000000"/>
                </a:solidFill>
                <a:cs typeface="+mn-cs"/>
              </a:rPr>
              <a:t>mucus secreting glands</a:t>
            </a: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4533900" y="4545013"/>
            <a:ext cx="37099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2200" b="1">
                <a:solidFill>
                  <a:srgbClr val="000000"/>
                </a:solidFill>
                <a:cs typeface="+mn-cs"/>
              </a:rPr>
              <a:t>bacteria &amp; mucus build up</a:t>
            </a:r>
          </a:p>
        </p:txBody>
      </p:sp>
      <p:sp>
        <p:nvSpPr>
          <p:cNvPr id="21" name="AutoShape 21"/>
          <p:cNvSpPr>
            <a:spLocks noChangeArrowheads="1"/>
          </p:cNvSpPr>
          <p:nvPr/>
        </p:nvSpPr>
        <p:spPr bwMode="auto">
          <a:xfrm>
            <a:off x="2414588" y="5253038"/>
            <a:ext cx="2146300" cy="581025"/>
          </a:xfrm>
          <a:prstGeom prst="homePlate">
            <a:avLst>
              <a:gd name="adj" fmla="val 9235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</a:rPr>
              <a:t>thickened mucus </a:t>
            </a:r>
            <a:br>
              <a:rPr lang="en-US" sz="1600" b="1">
                <a:solidFill>
                  <a:srgbClr val="000000"/>
                </a:solidFill>
              </a:rPr>
            </a:br>
            <a:r>
              <a:rPr lang="en-US" sz="1600" b="1">
                <a:solidFill>
                  <a:srgbClr val="000000"/>
                </a:solidFill>
              </a:rPr>
              <a:t>hard to secrete</a:t>
            </a:r>
          </a:p>
        </p:txBody>
      </p:sp>
      <p:sp>
        <p:nvSpPr>
          <p:cNvPr id="22" name="AutoShape 22"/>
          <p:cNvSpPr>
            <a:spLocks noChangeArrowheads="1"/>
          </p:cNvSpPr>
          <p:nvPr/>
        </p:nvSpPr>
        <p:spPr bwMode="auto">
          <a:xfrm>
            <a:off x="0" y="1252538"/>
            <a:ext cx="1304925" cy="273050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</a:rPr>
              <a:t>normal lungs</a:t>
            </a:r>
          </a:p>
        </p:txBody>
      </p:sp>
      <p:sp>
        <p:nvSpPr>
          <p:cNvPr id="23" name="AutoShape 23"/>
          <p:cNvSpPr>
            <a:spLocks noChangeArrowheads="1"/>
          </p:cNvSpPr>
          <p:nvPr/>
        </p:nvSpPr>
        <p:spPr bwMode="auto">
          <a:xfrm>
            <a:off x="0" y="3348038"/>
            <a:ext cx="1395413" cy="273050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rgbClr val="000000"/>
                </a:solidFill>
              </a:rPr>
              <a:t>cystic fibrosis</a:t>
            </a: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944563" y="2809875"/>
            <a:ext cx="140335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1600" b="1">
                <a:solidFill>
                  <a:srgbClr val="000000"/>
                </a:solidFill>
                <a:cs typeface="+mn-cs"/>
              </a:rPr>
              <a:t>cells lining lungs</a:t>
            </a:r>
            <a:endParaRPr lang="en-US" sz="20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4527550" y="1970088"/>
            <a:ext cx="1425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b="1">
                <a:solidFill>
                  <a:srgbClr val="000000"/>
                </a:solidFill>
                <a:cs typeface="+mn-cs"/>
              </a:rPr>
              <a:t>Cl</a:t>
            </a:r>
            <a:r>
              <a:rPr lang="en-US" b="1" baseline="30000">
                <a:solidFill>
                  <a:srgbClr val="000000"/>
                </a:solidFill>
                <a:cs typeface="+mn-cs"/>
              </a:rPr>
              <a:t>–</a:t>
            </a:r>
            <a:r>
              <a:rPr lang="en-US" b="1">
                <a:solidFill>
                  <a:srgbClr val="000000"/>
                </a:solidFill>
                <a:cs typeface="+mn-cs"/>
              </a:rPr>
              <a:t> channel</a:t>
            </a:r>
            <a:endParaRPr lang="en-US" sz="2200" b="1">
              <a:solidFill>
                <a:srgbClr val="0F116A"/>
              </a:solidFill>
              <a:cs typeface="+mn-cs"/>
            </a:endParaRPr>
          </a:p>
        </p:txBody>
      </p:sp>
      <p:grpSp>
        <p:nvGrpSpPr>
          <p:cNvPr id="26" name="Group 26"/>
          <p:cNvGrpSpPr>
            <a:grpSpLocks/>
          </p:cNvGrpSpPr>
          <p:nvPr/>
        </p:nvGrpSpPr>
        <p:grpSpPr bwMode="auto">
          <a:xfrm>
            <a:off x="1841500" y="4587875"/>
            <a:ext cx="500063" cy="190500"/>
            <a:chOff x="1160" y="2480"/>
            <a:chExt cx="315" cy="120"/>
          </a:xfrm>
        </p:grpSpPr>
        <p:sp>
          <p:nvSpPr>
            <p:cNvPr id="27" name="AutoShape 27"/>
            <p:cNvSpPr>
              <a:spLocks noChangeArrowheads="1"/>
            </p:cNvSpPr>
            <p:nvPr/>
          </p:nvSpPr>
          <p:spPr bwMode="auto">
            <a:xfrm rot="19718192" flipH="1">
              <a:off x="1160" y="2535"/>
              <a:ext cx="315" cy="65"/>
            </a:xfrm>
            <a:prstGeom prst="rightArrow">
              <a:avLst>
                <a:gd name="adj1" fmla="val 50000"/>
                <a:gd name="adj2" fmla="val 121154"/>
              </a:avLst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  <p:sp>
          <p:nvSpPr>
            <p:cNvPr id="28" name="Line 28"/>
            <p:cNvSpPr>
              <a:spLocks noChangeShapeType="1"/>
            </p:cNvSpPr>
            <p:nvPr/>
          </p:nvSpPr>
          <p:spPr bwMode="auto">
            <a:xfrm>
              <a:off x="1260" y="2480"/>
              <a:ext cx="205" cy="0"/>
            </a:xfrm>
            <a:prstGeom prst="line">
              <a:avLst/>
            </a:prstGeom>
            <a:noFill/>
            <a:ln w="635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de-DE"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464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1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D ohne Titel:klassische Genetik:Chromosomen &amp; DNA:DNA-Fad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31863"/>
            <a:ext cx="8528050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903538" y="11113"/>
            <a:ext cx="3498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3600" b="1"/>
              <a:t>DNA- „Thread“</a:t>
            </a:r>
            <a:r>
              <a:rPr lang="de-DE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2918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cintosh HD:Users:philippwustemann:Desktop:chromos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225390"/>
            <a:ext cx="61341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03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472078" y="344377"/>
            <a:ext cx="212189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err="1" smtClean="0"/>
              <a:t>Full</a:t>
            </a:r>
            <a:r>
              <a:rPr lang="de-DE" sz="3200" b="1" dirty="0" smtClean="0"/>
              <a:t> Moon</a:t>
            </a:r>
            <a:endParaRPr lang="de-DE" sz="3200" b="1" dirty="0"/>
          </a:p>
        </p:txBody>
      </p:sp>
      <p:pic>
        <p:nvPicPr>
          <p:cNvPr id="4" name="Bild 3" descr="Full_moon_and_lighting_orbit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30" y="1206414"/>
            <a:ext cx="7449032" cy="542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07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1743765" y="1097712"/>
            <a:ext cx="1262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/>
              <a:t>F</a:t>
            </a:r>
            <a:r>
              <a:rPr lang="de-DE" sz="2800" b="1" dirty="0" err="1" smtClean="0"/>
              <a:t>arest</a:t>
            </a:r>
            <a:endParaRPr lang="de-DE" sz="2800" b="1" dirty="0"/>
          </a:p>
        </p:txBody>
      </p:sp>
      <p:sp>
        <p:nvSpPr>
          <p:cNvPr id="4" name="Rechteck 3"/>
          <p:cNvSpPr/>
          <p:nvPr/>
        </p:nvSpPr>
        <p:spPr>
          <a:xfrm>
            <a:off x="4596167" y="1097712"/>
            <a:ext cx="3885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err="1" smtClean="0"/>
              <a:t>Closest</a:t>
            </a:r>
            <a:r>
              <a:rPr lang="de-DE" sz="2800" b="1" dirty="0" smtClean="0"/>
              <a:t> = </a:t>
            </a:r>
            <a:r>
              <a:rPr lang="de-DE" sz="2800" b="1" dirty="0" err="1" smtClean="0"/>
              <a:t>Supermoon</a:t>
            </a:r>
            <a:endParaRPr lang="de-DE" sz="28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2884746" y="258285"/>
            <a:ext cx="397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err="1" smtClean="0"/>
              <a:t>Distance</a:t>
            </a:r>
            <a:r>
              <a:rPr lang="de-DE" sz="2800" b="1" dirty="0" smtClean="0"/>
              <a:t> Earth - Moon</a:t>
            </a:r>
            <a:endParaRPr lang="de-DE" sz="2800" b="1" dirty="0"/>
          </a:p>
        </p:txBody>
      </p:sp>
      <p:pic>
        <p:nvPicPr>
          <p:cNvPr id="6" name="Bild 5" descr="Unbenannt-2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9" y="1631240"/>
            <a:ext cx="8094750" cy="415864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997456" y="6069693"/>
            <a:ext cx="2101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357 000 km</a:t>
            </a:r>
            <a:endParaRPr lang="de-DE" sz="28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1598115" y="6048168"/>
            <a:ext cx="2101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405 000 km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3729847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27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93" y="4606078"/>
            <a:ext cx="2181928" cy="162917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539848" y="459754"/>
            <a:ext cx="432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Mathematics</a:t>
            </a:r>
            <a:r>
              <a:rPr lang="de-DE" sz="2400" b="1" dirty="0"/>
              <a:t>: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Probability</a:t>
            </a:r>
            <a:r>
              <a:rPr lang="de-DE" sz="2400" b="1" dirty="0" smtClean="0"/>
              <a:t> (P)</a:t>
            </a:r>
            <a:endParaRPr lang="de-DE" sz="2400" b="1" dirty="0"/>
          </a:p>
        </p:txBody>
      </p:sp>
      <p:pic>
        <p:nvPicPr>
          <p:cNvPr id="3" name="Bild 2" descr="coin_tos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670" y="1529527"/>
            <a:ext cx="2870112" cy="3314655"/>
          </a:xfrm>
          <a:prstGeom prst="rect">
            <a:avLst/>
          </a:prstGeom>
        </p:spPr>
      </p:pic>
      <p:pic>
        <p:nvPicPr>
          <p:cNvPr id="6" name="Bild 5" descr="blac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51" y="1275990"/>
            <a:ext cx="1480392" cy="960399"/>
          </a:xfrm>
          <a:prstGeom prst="rect">
            <a:avLst/>
          </a:prstGeom>
        </p:spPr>
      </p:pic>
      <p:pic>
        <p:nvPicPr>
          <p:cNvPr id="7" name="Bild 6" descr="blac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93" y="1261050"/>
            <a:ext cx="1470243" cy="953815"/>
          </a:xfrm>
          <a:prstGeom prst="rect">
            <a:avLst/>
          </a:prstGeom>
        </p:spPr>
      </p:pic>
      <p:pic>
        <p:nvPicPr>
          <p:cNvPr id="8" name="Bild 7" descr="imag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683" y="2989597"/>
            <a:ext cx="1316343" cy="875966"/>
          </a:xfrm>
          <a:prstGeom prst="rect">
            <a:avLst/>
          </a:prstGeom>
        </p:spPr>
      </p:pic>
      <p:sp>
        <p:nvSpPr>
          <p:cNvPr id="9" name="Line 14"/>
          <p:cNvSpPr>
            <a:spLocks noChangeShapeType="1"/>
          </p:cNvSpPr>
          <p:nvPr/>
        </p:nvSpPr>
        <p:spPr bwMode="auto">
          <a:xfrm>
            <a:off x="2405844" y="2236388"/>
            <a:ext cx="0" cy="6784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41767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3896561" y="301322"/>
            <a:ext cx="5209768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baseline="30000" dirty="0"/>
              <a:t>Example: </a:t>
            </a:r>
            <a:endParaRPr lang="en-US" sz="3600" b="1" baseline="30000" dirty="0" smtClean="0"/>
          </a:p>
          <a:p>
            <a:endParaRPr lang="en-US" sz="3600" b="1" baseline="30000" dirty="0" smtClean="0"/>
          </a:p>
          <a:p>
            <a:r>
              <a:rPr lang="en-US" sz="3600" i="1" baseline="30000" dirty="0" smtClean="0"/>
              <a:t>What </a:t>
            </a:r>
            <a:r>
              <a:rPr lang="en-US" sz="3600" i="1" baseline="30000" dirty="0"/>
              <a:t>is the probability of getting </a:t>
            </a:r>
            <a:r>
              <a:rPr lang="en-US" sz="3600" i="1" baseline="30000" dirty="0" smtClean="0"/>
              <a:t>a</a:t>
            </a:r>
            <a:r>
              <a:rPr lang="en-US" sz="3600" i="1" dirty="0" smtClean="0"/>
              <a:t> </a:t>
            </a:r>
            <a:r>
              <a:rPr lang="en-US" sz="3600" i="1" baseline="30000" dirty="0" smtClean="0"/>
              <a:t>"</a:t>
            </a:r>
            <a:r>
              <a:rPr lang="en-US" sz="3600" i="1" baseline="30000" dirty="0"/>
              <a:t>Head" when tossing a coin?</a:t>
            </a:r>
            <a:endParaRPr lang="de-DE" sz="3600" i="1" dirty="0"/>
          </a:p>
        </p:txBody>
      </p:sp>
      <p:sp>
        <p:nvSpPr>
          <p:cNvPr id="8" name="Textfeld 7"/>
          <p:cNvSpPr txBox="1"/>
          <p:nvPr/>
        </p:nvSpPr>
        <p:spPr>
          <a:xfrm>
            <a:off x="3854926" y="2028052"/>
            <a:ext cx="542504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r>
              <a:rPr lang="en-US" sz="3200" b="1" dirty="0" smtClean="0"/>
              <a:t>			RULE</a:t>
            </a:r>
            <a:endParaRPr lang="en-US" sz="3200" b="1" dirty="0" smtClean="0"/>
          </a:p>
          <a:p>
            <a:endParaRPr lang="en-US" b="1" dirty="0" smtClean="0"/>
          </a:p>
          <a:p>
            <a:r>
              <a:rPr lang="en-US" b="1" dirty="0" smtClean="0"/>
              <a:t>Number </a:t>
            </a:r>
            <a:r>
              <a:rPr lang="en-US" b="1" dirty="0"/>
              <a:t>of ways </a:t>
            </a:r>
            <a:r>
              <a:rPr lang="en-US" b="1" dirty="0" smtClean="0"/>
              <a:t>it </a:t>
            </a:r>
            <a:r>
              <a:rPr lang="en-US" b="1" dirty="0"/>
              <a:t>can </a:t>
            </a:r>
            <a:r>
              <a:rPr lang="en-US" b="1" dirty="0" smtClean="0"/>
              <a:t>happen</a:t>
            </a:r>
            <a:r>
              <a:rPr lang="en-US" b="1" dirty="0"/>
              <a:t>:</a:t>
            </a:r>
            <a:r>
              <a:rPr lang="en-US" b="1" dirty="0" smtClean="0"/>
              <a:t> 1   </a:t>
            </a:r>
            <a:r>
              <a:rPr lang="en-US" dirty="0" smtClean="0"/>
              <a:t>(</a:t>
            </a:r>
            <a:r>
              <a:rPr lang="en-US" dirty="0"/>
              <a:t>Head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b="1" dirty="0" smtClean="0"/>
              <a:t>Total </a:t>
            </a:r>
            <a:r>
              <a:rPr lang="en-US" b="1" dirty="0"/>
              <a:t>number of outcomes</a:t>
            </a:r>
            <a:r>
              <a:rPr lang="en-US" b="1" dirty="0" smtClean="0"/>
              <a:t>:        2    </a:t>
            </a:r>
            <a:r>
              <a:rPr lang="en-US" dirty="0"/>
              <a:t>(Head </a:t>
            </a:r>
            <a:r>
              <a:rPr lang="en-US" dirty="0" smtClean="0"/>
              <a:t>or Tail)</a:t>
            </a:r>
            <a:r>
              <a:rPr lang="en-US" dirty="0" smtClean="0"/>
              <a:t> 									 </a:t>
            </a:r>
            <a:endParaRPr lang="en-US" dirty="0"/>
          </a:p>
          <a:p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4068784" y="4568750"/>
            <a:ext cx="4025727" cy="974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baseline="30000" dirty="0" smtClean="0"/>
          </a:p>
          <a:p>
            <a:r>
              <a:rPr lang="en-US" sz="3600" b="1" baseline="30000" dirty="0" smtClean="0"/>
              <a:t>Probability </a:t>
            </a:r>
            <a:r>
              <a:rPr lang="en-US" sz="3600" b="1" baseline="30000" dirty="0" smtClean="0"/>
              <a:t>(P) </a:t>
            </a:r>
            <a:r>
              <a:rPr lang="en-US" sz="3600" baseline="30000" dirty="0"/>
              <a:t>= </a:t>
            </a:r>
            <a:r>
              <a:rPr lang="en-US" sz="3600" b="1" baseline="30000" dirty="0" smtClean="0"/>
              <a:t>1/2 </a:t>
            </a:r>
            <a:r>
              <a:rPr lang="en-US" sz="3600" baseline="30000" dirty="0" smtClean="0"/>
              <a:t>=</a:t>
            </a:r>
            <a:r>
              <a:rPr lang="en-US" sz="3600" dirty="0" smtClean="0"/>
              <a:t> </a:t>
            </a:r>
            <a:r>
              <a:rPr lang="en-US" sz="3600" b="1" baseline="30000" dirty="0" smtClean="0"/>
              <a:t>0.5</a:t>
            </a:r>
            <a:endParaRPr lang="de-DE" sz="3600" b="1" dirty="0"/>
          </a:p>
        </p:txBody>
      </p:sp>
      <p:pic>
        <p:nvPicPr>
          <p:cNvPr id="2" name="Bild 1" descr="Coin Toss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14625"/>
            <a:ext cx="3810448" cy="2495843"/>
          </a:xfrm>
          <a:prstGeom prst="rect">
            <a:avLst/>
          </a:prstGeom>
        </p:spPr>
      </p:pic>
      <p:pic>
        <p:nvPicPr>
          <p:cNvPr id="3" name="Bild 2" descr="Unbenannt-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37" y="0"/>
            <a:ext cx="2222500" cy="26289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890849" y="1314172"/>
            <a:ext cx="61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0.5</a:t>
            </a:r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2328608" y="1294380"/>
            <a:ext cx="612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0.5</a:t>
            </a:r>
            <a:endParaRPr lang="de-DE" sz="2400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3943882" y="3518791"/>
            <a:ext cx="32589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7348508" y="3518791"/>
            <a:ext cx="22899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0581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019278" y="909944"/>
            <a:ext cx="71247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Example: </a:t>
            </a:r>
            <a:endParaRPr lang="en-US" sz="2400" b="1" dirty="0" smtClean="0"/>
          </a:p>
          <a:p>
            <a:endParaRPr lang="en-US" b="1" dirty="0"/>
          </a:p>
          <a:p>
            <a:r>
              <a:rPr lang="en-US" dirty="0" smtClean="0"/>
              <a:t>What </a:t>
            </a:r>
            <a:r>
              <a:rPr lang="en-US" dirty="0"/>
              <a:t>is the probability of getting </a:t>
            </a:r>
            <a:r>
              <a:rPr lang="en-US" dirty="0" smtClean="0"/>
              <a:t>a ”5”</a:t>
            </a:r>
            <a:r>
              <a:rPr lang="en-US" b="1" dirty="0" smtClean="0"/>
              <a:t> or </a:t>
            </a:r>
            <a:r>
              <a:rPr lang="en-US" dirty="0" smtClean="0"/>
              <a:t>a “6</a:t>
            </a:r>
            <a:r>
              <a:rPr lang="en-US" dirty="0"/>
              <a:t>" when rolling a </a:t>
            </a:r>
            <a:r>
              <a:rPr lang="en-US" dirty="0" smtClean="0"/>
              <a:t>dice</a:t>
            </a:r>
            <a:r>
              <a:rPr lang="en-US" dirty="0"/>
              <a:t>?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Number </a:t>
            </a:r>
            <a:r>
              <a:rPr lang="en-US" b="1" dirty="0"/>
              <a:t>of ways it can happen</a:t>
            </a:r>
            <a:r>
              <a:rPr lang="en-US" b="1" dirty="0" smtClean="0"/>
              <a:t>:  	2</a:t>
            </a:r>
            <a:r>
              <a:rPr lang="en-US" dirty="0" smtClean="0"/>
              <a:t> ("5" and "</a:t>
            </a:r>
            <a:r>
              <a:rPr lang="en-US" dirty="0"/>
              <a:t>6"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b="1" dirty="0"/>
              <a:t>Total number of outcomes</a:t>
            </a:r>
            <a:r>
              <a:rPr lang="en-US" b="1" dirty="0" smtClean="0"/>
              <a:t>:         	6</a:t>
            </a:r>
            <a:r>
              <a:rPr lang="en-US" dirty="0" smtClean="0"/>
              <a:t> </a:t>
            </a:r>
            <a:r>
              <a:rPr lang="en-US" dirty="0"/>
              <a:t>("1", "2", "3", "4", "5" and "6")</a:t>
            </a:r>
            <a:endParaRPr lang="de-DE" dirty="0"/>
          </a:p>
        </p:txBody>
      </p:sp>
      <p:pic>
        <p:nvPicPr>
          <p:cNvPr id="3" name="Bild 2" descr="imaginative-crafts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0435"/>
            <a:ext cx="1797823" cy="1631524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2478155" y="4662356"/>
            <a:ext cx="3693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Probability (P)</a:t>
            </a:r>
            <a:r>
              <a:rPr lang="en-US" dirty="0" smtClean="0"/>
              <a:t> </a:t>
            </a:r>
            <a:r>
              <a:rPr lang="en-US" dirty="0"/>
              <a:t>=  </a:t>
            </a:r>
            <a:r>
              <a:rPr lang="en-US" b="1" dirty="0"/>
              <a:t>2/6 = 1/3 = 0.33</a:t>
            </a:r>
            <a:endParaRPr lang="de-DE" b="1" dirty="0"/>
          </a:p>
        </p:txBody>
      </p:sp>
      <p:cxnSp>
        <p:nvCxnSpPr>
          <p:cNvPr id="5" name="Gerade Verbindung 4"/>
          <p:cNvCxnSpPr/>
          <p:nvPr/>
        </p:nvCxnSpPr>
        <p:spPr>
          <a:xfrm>
            <a:off x="2155324" y="3125244"/>
            <a:ext cx="325890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/>
        </p:nvCxnSpPr>
        <p:spPr>
          <a:xfrm>
            <a:off x="5735113" y="3125255"/>
            <a:ext cx="20557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200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Ohne Titel 2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3" y="1589339"/>
            <a:ext cx="8929497" cy="3958721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289300"/>
            <a:ext cx="2286000" cy="279400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289300"/>
            <a:ext cx="2286000" cy="27940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664020" y="404239"/>
            <a:ext cx="4858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Ways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showing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Probability</a:t>
            </a:r>
            <a:r>
              <a:rPr lang="de-DE" sz="2400" b="1" dirty="0" smtClean="0"/>
              <a:t> (P)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327794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418188" y="798496"/>
            <a:ext cx="7852650" cy="4031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baseline="30000" dirty="0"/>
              <a:t>Example: </a:t>
            </a:r>
            <a:endParaRPr lang="en-US" sz="3200" b="1" baseline="30000" dirty="0" smtClean="0"/>
          </a:p>
          <a:p>
            <a:endParaRPr lang="en-US" sz="3200" baseline="30000" dirty="0" smtClean="0"/>
          </a:p>
          <a:p>
            <a:r>
              <a:rPr lang="en-US" sz="3200" baseline="30000" dirty="0" smtClean="0"/>
              <a:t>Probability (P) </a:t>
            </a:r>
            <a:r>
              <a:rPr lang="en-US" sz="3200" baseline="30000" dirty="0"/>
              <a:t>of getting a </a:t>
            </a:r>
            <a:r>
              <a:rPr lang="en-US" sz="3200" baseline="30000" dirty="0" smtClean="0"/>
              <a:t>”</a:t>
            </a:r>
            <a:r>
              <a:rPr lang="en-US" sz="3200" baseline="30000" dirty="0"/>
              <a:t>Number up" when tossing a coin:</a:t>
            </a:r>
          </a:p>
          <a:p>
            <a:endParaRPr lang="pt-BR" sz="3200" baseline="30000" dirty="0" smtClean="0"/>
          </a:p>
          <a:p>
            <a:endParaRPr lang="pt-BR" sz="3200" baseline="30000" dirty="0" smtClean="0"/>
          </a:p>
          <a:p>
            <a:r>
              <a:rPr lang="pt-BR" sz="3200" baseline="30000" dirty="0" smtClean="0"/>
              <a:t>As </a:t>
            </a:r>
            <a:r>
              <a:rPr lang="pt-BR" sz="3200" baseline="30000" dirty="0"/>
              <a:t>a decimal: </a:t>
            </a:r>
            <a:r>
              <a:rPr lang="pt-BR" sz="3200" b="1" baseline="30000" dirty="0"/>
              <a:t>0.5</a:t>
            </a:r>
          </a:p>
          <a:p>
            <a:endParaRPr lang="en-US" sz="3200" baseline="30000" dirty="0" smtClean="0"/>
          </a:p>
          <a:p>
            <a:endParaRPr lang="en-US" sz="3200" baseline="30000" dirty="0" smtClean="0"/>
          </a:p>
          <a:p>
            <a:r>
              <a:rPr lang="en-US" sz="3200" baseline="30000" dirty="0" smtClean="0"/>
              <a:t>As </a:t>
            </a:r>
            <a:r>
              <a:rPr lang="en-US" sz="3200" baseline="30000" dirty="0"/>
              <a:t>a fraction: </a:t>
            </a:r>
            <a:r>
              <a:rPr lang="en-US" sz="3200" b="1" baseline="30000" dirty="0"/>
              <a:t>1/2</a:t>
            </a:r>
          </a:p>
          <a:p>
            <a:endParaRPr lang="pt-BR" sz="3200" baseline="30000" dirty="0" smtClean="0"/>
          </a:p>
          <a:p>
            <a:endParaRPr lang="pt-BR" sz="3200" baseline="30000" dirty="0" smtClean="0"/>
          </a:p>
          <a:p>
            <a:r>
              <a:rPr lang="pt-BR" sz="3200" baseline="30000" dirty="0" smtClean="0"/>
              <a:t>As </a:t>
            </a:r>
            <a:r>
              <a:rPr lang="pt-BR" sz="3200" baseline="30000" dirty="0"/>
              <a:t>a </a:t>
            </a:r>
            <a:r>
              <a:rPr lang="pt-BR" sz="3200" baseline="30000" dirty="0" err="1"/>
              <a:t>percentage</a:t>
            </a:r>
            <a:r>
              <a:rPr lang="pt-BR" sz="3200" baseline="30000" dirty="0"/>
              <a:t>: </a:t>
            </a:r>
            <a:r>
              <a:rPr lang="pt-BR" sz="3200" b="1" baseline="30000" dirty="0"/>
              <a:t>50%</a:t>
            </a:r>
            <a:endParaRPr lang="de-DE" sz="3200" dirty="0"/>
          </a:p>
        </p:txBody>
      </p:sp>
      <p:pic>
        <p:nvPicPr>
          <p:cNvPr id="3" name="Bild 2" descr="rupee coin 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61" y="2464057"/>
            <a:ext cx="1926993" cy="192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87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846</Words>
  <Application>Microsoft Macintosh PowerPoint</Application>
  <PresentationFormat>Bildschirmpräsentation (4:3)</PresentationFormat>
  <Paragraphs>207</Paragraphs>
  <Slides>23</Slides>
  <Notes>11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4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Philipp Wüstemann</dc:creator>
  <cp:lastModifiedBy>Philipp Wüstemann</cp:lastModifiedBy>
  <cp:revision>307</cp:revision>
  <dcterms:created xsi:type="dcterms:W3CDTF">2012-04-05T10:10:07Z</dcterms:created>
  <dcterms:modified xsi:type="dcterms:W3CDTF">2012-05-04T20:16:17Z</dcterms:modified>
</cp:coreProperties>
</file>