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9" r:id="rId2"/>
    <p:sldId id="259" r:id="rId3"/>
    <p:sldId id="260" r:id="rId4"/>
    <p:sldId id="262" r:id="rId5"/>
    <p:sldId id="266" r:id="rId6"/>
    <p:sldId id="267" r:id="rId7"/>
    <p:sldId id="268" r:id="rId8"/>
    <p:sldId id="269" r:id="rId9"/>
    <p:sldId id="270" r:id="rId10"/>
    <p:sldId id="275" r:id="rId11"/>
    <p:sldId id="277" r:id="rId12"/>
    <p:sldId id="278" r:id="rId13"/>
    <p:sldId id="279" r:id="rId14"/>
    <p:sldId id="280" r:id="rId15"/>
    <p:sldId id="281" r:id="rId16"/>
    <p:sldId id="276" r:id="rId17"/>
    <p:sldId id="282" r:id="rId18"/>
    <p:sldId id="283" r:id="rId19"/>
    <p:sldId id="284" r:id="rId20"/>
    <p:sldId id="285" r:id="rId21"/>
    <p:sldId id="286" r:id="rId22"/>
    <p:sldId id="287" r:id="rId23"/>
    <p:sldId id="271" r:id="rId24"/>
    <p:sldId id="274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experimented with varieties of </a:t>
            </a:r>
            <a:r>
              <a:rPr lang="en-US" b="1" dirty="0" smtClean="0"/>
              <a:t>garden peas </a:t>
            </a:r>
            <a:r>
              <a:rPr lang="en-US" dirty="0" smtClean="0"/>
              <a:t>(</a:t>
            </a:r>
            <a:r>
              <a:rPr lang="en-US" dirty="0" err="1" smtClean="0"/>
              <a:t>Pisum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en-US" dirty="0" smtClean="0"/>
              <a:t>). He found varieties with </a:t>
            </a:r>
            <a:r>
              <a:rPr lang="en-US" b="1" dirty="0" smtClean="0"/>
              <a:t>clearly</a:t>
            </a:r>
            <a:r>
              <a:rPr lang="en-US" b="1" baseline="0" dirty="0" smtClean="0"/>
              <a:t> distinguishable</a:t>
            </a:r>
            <a:r>
              <a:rPr lang="en-US" b="1" dirty="0" smtClean="0"/>
              <a:t> features </a:t>
            </a:r>
            <a:r>
              <a:rPr lang="en-US" dirty="0" smtClean="0"/>
              <a:t>such as </a:t>
            </a:r>
            <a:r>
              <a:rPr lang="en-US" b="1" dirty="0" smtClean="0"/>
              <a:t>flower </a:t>
            </a:r>
            <a:r>
              <a:rPr lang="en-US" b="1" dirty="0" err="1" smtClean="0"/>
              <a:t>colour</a:t>
            </a:r>
            <a:r>
              <a:rPr lang="en-US" dirty="0" smtClean="0"/>
              <a:t> (white versus purple), </a:t>
            </a:r>
            <a:r>
              <a:rPr lang="en-US" b="1" dirty="0" smtClean="0"/>
              <a:t>seed </a:t>
            </a:r>
            <a:r>
              <a:rPr lang="en-US" b="1" dirty="0" err="1" smtClean="0"/>
              <a:t>colour</a:t>
            </a:r>
            <a:r>
              <a:rPr lang="en-US" b="1" dirty="0" smtClean="0"/>
              <a:t> </a:t>
            </a:r>
            <a:r>
              <a:rPr lang="en-US" dirty="0" smtClean="0"/>
              <a:t>(green versus yellow) and </a:t>
            </a:r>
            <a:r>
              <a:rPr lang="en-US" b="1" dirty="0" smtClean="0"/>
              <a:t>form of seed </a:t>
            </a:r>
            <a:r>
              <a:rPr lang="en-US" dirty="0" smtClean="0"/>
              <a:t>(round versus wrinkled), and grew each variety for two years to make sure that it was pure--that it bred true. He chose pea plants because the flower is normally self-fertilized, but can be cross-fertilized experimentally if the stamens are removed before they ripen.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9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 reinerbig schwarzes Schaf paart sich mit einem reinerbig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weissen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Schaf und die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F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-Generation wird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se“ weitergekreuzt. In der F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die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Mehrheit schwarz, nämlich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121 Schafe. Der Rest besitzt ein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weisses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Fell.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a) Welche Fellfarbe und welchen Genotyp hatte die F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-Generation? Begründen Sie mit Hilfe der 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Mendelschen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Regel (welcher?).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b) Wie viele (ca.)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weisse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Schafe erwarten Sie in der F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Generation? Begründen Sie mit Hilfe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der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Mendelschen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Regel (welcher?).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c) Wie viele (ca.) schwarze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Schafe in der F2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 heterozygot?	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d) Wie können Sie herausfinden, ob ein schwarzes Schaf heterozygot ist? (präzise Begründung)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13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flowers usually open from late afternoon onwards, then producing a strong, sweet-smelling fragrance, hence the first of its common names.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red/white (homozygous)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….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Offspring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pink.     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Apart from the “dominant-recessive” heredity that Mendel observed in his experiments, there also exist “incomplete dominance”. The phenotype of the heterozygous genotype is an intermediate of the phenotypes of the homozygous genotypes.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7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genotype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parents</a:t>
            </a:r>
            <a:r>
              <a:rPr lang="de-DE" dirty="0" smtClean="0"/>
              <a:t>? 							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B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W</a:t>
            </a:r>
            <a:r>
              <a:rPr lang="de-DE" sz="1200" baseline="0" dirty="0" smtClean="0"/>
              <a:t> 			„Erscheinen“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aseline="0" dirty="0" err="1" smtClean="0"/>
              <a:t>What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germ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 do </a:t>
            </a:r>
            <a:r>
              <a:rPr lang="de-DE" sz="1200" baseline="0" dirty="0" err="1" smtClean="0"/>
              <a:t>they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produce</a:t>
            </a:r>
            <a:r>
              <a:rPr lang="de-DE" sz="1200" baseline="0" dirty="0" smtClean="0"/>
              <a:t>...</a:t>
            </a:r>
            <a:r>
              <a:rPr lang="de-DE" sz="1200" baseline="0" dirty="0" err="1" smtClean="0"/>
              <a:t>or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genes </a:t>
            </a:r>
            <a:r>
              <a:rPr lang="de-DE" sz="1200" baseline="0" dirty="0" err="1" smtClean="0"/>
              <a:t>can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give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offspring</a:t>
            </a:r>
            <a:r>
              <a:rPr lang="de-DE" sz="1200" baseline="0" dirty="0" smtClean="0"/>
              <a:t>?	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B </a:t>
            </a:r>
            <a:r>
              <a:rPr lang="de-DE" sz="1200" baseline="0" dirty="0" err="1" smtClean="0"/>
              <a:t>or</a:t>
            </a:r>
            <a:r>
              <a:rPr lang="de-DE" sz="1200" baseline="0" dirty="0" smtClean="0"/>
              <a:t> </a:t>
            </a:r>
            <a:r>
              <a:rPr lang="de-DE" sz="1200" baseline="30000" dirty="0" smtClean="0"/>
              <a:t> 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W 		</a:t>
            </a:r>
            <a:r>
              <a:rPr lang="de-DE" sz="1200" baseline="0" dirty="0" smtClean="0"/>
              <a:t>„Erscheinen“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/>
              <a:t>3.  </a:t>
            </a:r>
            <a:r>
              <a:rPr lang="de-DE" sz="1200" baseline="0" dirty="0" err="1" smtClean="0"/>
              <a:t>What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genotypes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offspring</a:t>
            </a:r>
            <a:r>
              <a:rPr lang="de-DE" sz="1200" baseline="0" dirty="0" smtClean="0"/>
              <a:t>?     							Oben links beginnen  „Erscheinen“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/>
              <a:t>4.  </a:t>
            </a:r>
            <a:r>
              <a:rPr lang="de-DE" sz="1200" baseline="0" dirty="0" err="1" smtClean="0"/>
              <a:t>What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phenotypes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offspring</a:t>
            </a:r>
            <a:r>
              <a:rPr lang="de-DE" sz="1200" baseline="0" dirty="0" smtClean="0"/>
              <a:t>?							Oben links beginnen  „Erscheinen“						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de-DE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lang="de-DE" sz="1200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lang="de-DE" sz="1200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31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9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Law: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a cross with two or more traits involved, the genes for the separate traits are passed independently of one another from parents to offspring.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„Law of Independent Assortment”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71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Movie Mendel 2.19– 3:26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12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 plants usually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themselves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male sexual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sexual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plant.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typical experiment Mendel cross-fertilized the flowers of plants with purple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white petals. Cutting the male sexual organs of a pea plant before it could fertilize its female organs. Then he transferred the pollen of another plant on the female organ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fertilize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it.</a:t>
            </a:r>
          </a:p>
          <a:p>
            <a:endParaRPr lang="de-DE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Movie! 4:14- 6:30     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offspring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09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 smtClean="0"/>
          </a:p>
          <a:p>
            <a:r>
              <a:rPr lang="de-DE" b="0" dirty="0" err="1" smtClean="0"/>
              <a:t>Fill</a:t>
            </a:r>
            <a:r>
              <a:rPr lang="de-DE" b="0" baseline="0" dirty="0" smtClean="0"/>
              <a:t> in on </a:t>
            </a:r>
            <a:r>
              <a:rPr lang="de-DE" b="0" baseline="0" dirty="0" err="1" smtClean="0"/>
              <a:t>your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own</a:t>
            </a:r>
            <a:r>
              <a:rPr lang="de-DE" b="0" baseline="0" dirty="0" smtClean="0"/>
              <a:t>!</a:t>
            </a: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0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“),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offspring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Dominant/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recessive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heterozygous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Mendel‘s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“= 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	       </a:t>
            </a:r>
            <a:r>
              <a:rPr lang="de-D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453-E0DB-3A49-9EB2-843A331636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9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F1- Generation,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offspring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(75%)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(25%)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3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453-E0DB-3A49-9EB2-843A331636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0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heterozygous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homozygous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453-E0DB-3A49-9EB2-843A331636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93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42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135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46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allele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dominant?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135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89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10.04.12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13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28.png"/><Relationship Id="rId5" Type="http://schemas.openxmlformats.org/officeDocument/2006/relationships/image" Target="../media/image26.jp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74875" y="667114"/>
            <a:ext cx="3839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Classical Genetics</a:t>
            </a:r>
            <a:endParaRPr lang="de-DE" sz="2400" b="1" dirty="0">
              <a:solidFill>
                <a:srgbClr val="FF0000"/>
              </a:solidFill>
            </a:endParaRPr>
          </a:p>
          <a:p>
            <a:r>
              <a:rPr lang="en-GB" sz="2400" dirty="0" err="1">
                <a:solidFill>
                  <a:srgbClr val="FF0000"/>
                </a:solidFill>
              </a:rPr>
              <a:t>སྔ་རབས་ཀྱི་རིག་རྫས་རིག་པ</a:t>
            </a:r>
            <a:r>
              <a:rPr lang="en-GB" sz="2400" dirty="0">
                <a:solidFill>
                  <a:srgbClr val="FF0000"/>
                </a:solidFill>
              </a:rPr>
              <a:t>་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39051" y="1717703"/>
            <a:ext cx="759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Gregor</a:t>
            </a:r>
            <a:r>
              <a:rPr lang="en-GB" b="1" dirty="0"/>
              <a:t> Mendel (“ The Father of Genetics”) and his Experiments</a:t>
            </a:r>
            <a:endParaRPr lang="de-DE" b="1" dirty="0"/>
          </a:p>
          <a:p>
            <a:r>
              <a:rPr lang="en-GB" dirty="0"/>
              <a:t>         </a:t>
            </a:r>
            <a:r>
              <a:rPr lang="en-GB" dirty="0" err="1"/>
              <a:t>གྷེ་རེ་གར</a:t>
            </a:r>
            <a:r>
              <a:rPr lang="en-GB" dirty="0"/>
              <a:t>་  </a:t>
            </a:r>
            <a:r>
              <a:rPr lang="en-GB" dirty="0" err="1"/>
              <a:t>མེན་ཌེལ</a:t>
            </a:r>
            <a:r>
              <a:rPr lang="en-GB" dirty="0"/>
              <a:t>་	༼</a:t>
            </a:r>
            <a:r>
              <a:rPr lang="en-GB" dirty="0" err="1"/>
              <a:t>རིགས་རྫས་རིག་པའི་པ་ལགས</a:t>
            </a:r>
            <a:r>
              <a:rPr lang="en-GB" dirty="0"/>
              <a:t>་༽</a:t>
            </a:r>
            <a:r>
              <a:rPr lang="en-GB" dirty="0" err="1"/>
              <a:t>དང་ཁོང་གྱིི་བརྟག་དཔྱད</a:t>
            </a:r>
            <a:r>
              <a:rPr lang="en-GB" dirty="0"/>
              <a:t>་༑</a:t>
            </a:r>
            <a:endParaRPr lang="de-DE" b="1" dirty="0"/>
          </a:p>
        </p:txBody>
      </p:sp>
      <p:pic>
        <p:nvPicPr>
          <p:cNvPr id="5" name="Bild 4" descr="Gregor_Mendel.png                                              000474A6Macintosh HD                   BD75B5D4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2" y="2557988"/>
            <a:ext cx="2171700" cy="262318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464596" y="974704"/>
            <a:ext cx="12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Page Nr.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35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17794" y="257040"/>
            <a:ext cx="6587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b="1" dirty="0" err="1" smtClean="0"/>
              <a:t>Determine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the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Phenotype</a:t>
            </a:r>
            <a:r>
              <a:rPr lang="de-CH" sz="2800" b="1" dirty="0" smtClean="0"/>
              <a:t>: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188126" y="1175994"/>
            <a:ext cx="4405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baseline="30000" dirty="0"/>
              <a:t>Purple</a:t>
            </a:r>
            <a:r>
              <a:rPr lang="en-US" sz="2400" i="1" baseline="30000" dirty="0"/>
              <a:t> flowers are </a:t>
            </a:r>
            <a:r>
              <a:rPr lang="en-US" sz="2400" b="1" i="1" baseline="30000" dirty="0"/>
              <a:t>dominant</a:t>
            </a:r>
            <a:r>
              <a:rPr lang="en-US" sz="2400" i="1" baseline="30000" dirty="0"/>
              <a:t> to white </a:t>
            </a:r>
            <a:r>
              <a:rPr lang="en-US" sz="2400" i="1" baseline="30000" dirty="0" smtClean="0"/>
              <a:t>flowers.</a:t>
            </a:r>
          </a:p>
          <a:p>
            <a:endParaRPr lang="en-US" sz="2400" i="1" baseline="30000" dirty="0"/>
          </a:p>
          <a:p>
            <a:r>
              <a:rPr lang="de-DE" sz="2400" baseline="30000" dirty="0"/>
              <a:t>PP ___________________ </a:t>
            </a:r>
            <a:endParaRPr lang="de-DE" sz="2400" baseline="30000" dirty="0" smtClean="0"/>
          </a:p>
          <a:p>
            <a:endParaRPr lang="de-DE" sz="2400" baseline="30000" dirty="0" smtClean="0"/>
          </a:p>
          <a:p>
            <a:r>
              <a:rPr lang="de-DE" sz="2400" baseline="30000" dirty="0" smtClean="0"/>
              <a:t>Pp </a:t>
            </a:r>
            <a:r>
              <a:rPr lang="de-DE" sz="2400" baseline="30000" dirty="0"/>
              <a:t>___________________ </a:t>
            </a:r>
            <a:endParaRPr lang="de-DE" sz="2400" baseline="30000" dirty="0" smtClean="0"/>
          </a:p>
          <a:p>
            <a:endParaRPr lang="de-DE" sz="2400" baseline="30000" dirty="0" smtClean="0"/>
          </a:p>
          <a:p>
            <a:r>
              <a:rPr lang="de-DE" sz="2400" baseline="30000" dirty="0" smtClean="0"/>
              <a:t>pp </a:t>
            </a:r>
            <a:r>
              <a:rPr lang="de-DE" sz="2400" baseline="30000" dirty="0"/>
              <a:t>___________________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092302" y="1192886"/>
            <a:ext cx="3938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baseline="30000" dirty="0"/>
              <a:t>Brown</a:t>
            </a:r>
            <a:r>
              <a:rPr lang="en-US" sz="2400" i="1" baseline="30000" dirty="0"/>
              <a:t> eyes are </a:t>
            </a:r>
            <a:r>
              <a:rPr lang="en-US" sz="2400" b="1" i="1" baseline="30000" dirty="0"/>
              <a:t>dominant</a:t>
            </a:r>
            <a:r>
              <a:rPr lang="en-US" sz="2400" i="1" baseline="30000" dirty="0"/>
              <a:t> to blue </a:t>
            </a:r>
            <a:r>
              <a:rPr lang="en-US" sz="2400" i="1" baseline="30000" dirty="0" smtClean="0"/>
              <a:t>eyes.</a:t>
            </a:r>
            <a:endParaRPr lang="en-US" sz="2400" i="1" baseline="30000" dirty="0"/>
          </a:p>
          <a:p>
            <a:endParaRPr lang="hu-HU" sz="2400" baseline="30000" dirty="0" smtClean="0"/>
          </a:p>
          <a:p>
            <a:r>
              <a:rPr lang="hu-HU" sz="2400" baseline="30000" dirty="0" smtClean="0"/>
              <a:t>BB ___________________</a:t>
            </a:r>
          </a:p>
          <a:p>
            <a:endParaRPr lang="hu-HU" sz="2400" baseline="30000" dirty="0" smtClean="0"/>
          </a:p>
          <a:p>
            <a:r>
              <a:rPr lang="hu-HU" sz="2400" baseline="30000" dirty="0" smtClean="0"/>
              <a:t>Bb </a:t>
            </a:r>
            <a:r>
              <a:rPr lang="hu-HU" sz="2400" baseline="30000" dirty="0"/>
              <a:t>___________________ </a:t>
            </a:r>
            <a:endParaRPr lang="hu-HU" sz="2400" baseline="30000" dirty="0" smtClean="0"/>
          </a:p>
          <a:p>
            <a:endParaRPr lang="hu-HU" sz="2400" baseline="30000" dirty="0"/>
          </a:p>
          <a:p>
            <a:r>
              <a:rPr lang="hu-HU" sz="2400" baseline="30000" dirty="0" smtClean="0"/>
              <a:t>bb </a:t>
            </a:r>
            <a:r>
              <a:rPr lang="hu-HU" sz="2400" baseline="30000" dirty="0"/>
              <a:t>___________________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344909" y="3575019"/>
            <a:ext cx="34595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Bobtails</a:t>
            </a:r>
            <a:r>
              <a:rPr lang="en-US" i="1" dirty="0"/>
              <a:t> in cats are </a:t>
            </a:r>
            <a:r>
              <a:rPr lang="en-US" b="1" i="1" dirty="0"/>
              <a:t>recessive</a:t>
            </a:r>
            <a:r>
              <a:rPr lang="en-US" i="1" dirty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TT ___________________</a:t>
            </a:r>
          </a:p>
          <a:p>
            <a:endParaRPr lang="en-US" dirty="0"/>
          </a:p>
          <a:p>
            <a:r>
              <a:rPr lang="en-US" dirty="0" err="1" smtClean="0"/>
              <a:t>Tt</a:t>
            </a:r>
            <a:r>
              <a:rPr lang="en-US" dirty="0" smtClean="0"/>
              <a:t>  ___________________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tt</a:t>
            </a:r>
            <a:r>
              <a:rPr lang="en-US" dirty="0" smtClean="0"/>
              <a:t>  </a:t>
            </a:r>
            <a:r>
              <a:rPr lang="en-US" dirty="0"/>
              <a:t>___________________ </a:t>
            </a:r>
          </a:p>
          <a:p>
            <a:endParaRPr lang="de-DE" dirty="0"/>
          </a:p>
        </p:txBody>
      </p:sp>
      <p:pic>
        <p:nvPicPr>
          <p:cNvPr id="6" name="Bild 5" descr="JapaneseBobt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75" y="3575019"/>
            <a:ext cx="2810221" cy="21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6850" y="444821"/>
            <a:ext cx="774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each </a:t>
            </a:r>
            <a:r>
              <a:rPr lang="en-US" sz="2800" b="1" dirty="0"/>
              <a:t>P</a:t>
            </a:r>
            <a:r>
              <a:rPr lang="en-US" sz="2800" b="1" dirty="0" smtClean="0"/>
              <a:t>henotype</a:t>
            </a:r>
            <a:r>
              <a:rPr lang="en-US" sz="2800" dirty="0" smtClean="0"/>
              <a:t> </a:t>
            </a:r>
            <a:r>
              <a:rPr lang="en-US" sz="2800" dirty="0"/>
              <a:t>below, list the </a:t>
            </a:r>
            <a:r>
              <a:rPr lang="en-US" sz="2800" b="1" dirty="0"/>
              <a:t>G</a:t>
            </a:r>
            <a:r>
              <a:rPr lang="en-US" sz="2800" b="1" dirty="0" smtClean="0"/>
              <a:t>enotypes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736850" y="1564003"/>
            <a:ext cx="5973192" cy="411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Straight</a:t>
            </a:r>
            <a:r>
              <a:rPr lang="en-US" sz="2800" baseline="30000" dirty="0"/>
              <a:t> hair is </a:t>
            </a:r>
            <a:r>
              <a:rPr lang="en-US" sz="2800" b="1" baseline="30000" dirty="0"/>
              <a:t>dominant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over </a:t>
            </a:r>
            <a:r>
              <a:rPr lang="en-US" sz="2800" baseline="30000" dirty="0"/>
              <a:t>curly</a:t>
            </a:r>
            <a:r>
              <a:rPr lang="en-US" sz="2800" baseline="30000" dirty="0" smtClean="0"/>
              <a:t>.</a:t>
            </a:r>
          </a:p>
          <a:p>
            <a:endParaRPr lang="en-US" sz="2800" i="1" baseline="30000" dirty="0"/>
          </a:p>
          <a:p>
            <a:r>
              <a:rPr lang="en-US" sz="2800" baseline="30000" dirty="0" smtClean="0"/>
              <a:t>_________ straight</a:t>
            </a:r>
          </a:p>
          <a:p>
            <a:endParaRPr lang="en-US" sz="2800" baseline="30000" dirty="0"/>
          </a:p>
          <a:p>
            <a:r>
              <a:rPr lang="en-US" sz="2800" baseline="30000" dirty="0" smtClean="0"/>
              <a:t>_________ curly</a:t>
            </a:r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nl-NL" sz="2800" baseline="30000" dirty="0" smtClean="0"/>
          </a:p>
          <a:p>
            <a:endParaRPr lang="nl-NL" sz="2800" baseline="30000" dirty="0"/>
          </a:p>
          <a:p>
            <a:r>
              <a:rPr lang="nl-NL" sz="2800" b="1" baseline="30000" dirty="0" smtClean="0"/>
              <a:t>Long</a:t>
            </a:r>
            <a:r>
              <a:rPr lang="nl-NL" sz="2800" baseline="30000" dirty="0" smtClean="0"/>
              <a:t> </a:t>
            </a:r>
            <a:r>
              <a:rPr lang="nl-NL" sz="2800" baseline="30000" dirty="0"/>
              <a:t>hair is </a:t>
            </a:r>
            <a:r>
              <a:rPr lang="nl-NL" sz="2800" b="1" baseline="30000" dirty="0"/>
              <a:t>dominant</a:t>
            </a:r>
            <a:r>
              <a:rPr lang="nl-NL" sz="2800" baseline="30000" dirty="0"/>
              <a:t> over short hair</a:t>
            </a:r>
            <a:r>
              <a:rPr lang="nl-NL" sz="2800" baseline="30000" dirty="0" smtClean="0"/>
              <a:t>.</a:t>
            </a:r>
          </a:p>
          <a:p>
            <a:endParaRPr lang="nl-NL" sz="2800" baseline="30000" dirty="0"/>
          </a:p>
          <a:p>
            <a:r>
              <a:rPr lang="en-US" sz="2800" baseline="30000" dirty="0" smtClean="0"/>
              <a:t>_________ </a:t>
            </a:r>
            <a:r>
              <a:rPr lang="en-US" sz="2800" baseline="30000" dirty="0"/>
              <a:t>long </a:t>
            </a:r>
            <a:r>
              <a:rPr lang="en-US" sz="2800" baseline="30000" dirty="0" smtClean="0"/>
              <a:t>hair</a:t>
            </a:r>
          </a:p>
          <a:p>
            <a:endParaRPr lang="en-US" sz="2800" baseline="30000" dirty="0"/>
          </a:p>
          <a:p>
            <a:r>
              <a:rPr lang="en-US" sz="2800" baseline="30000" dirty="0" smtClean="0"/>
              <a:t>_________ </a:t>
            </a:r>
            <a:r>
              <a:rPr lang="en-US" sz="2800" baseline="30000" dirty="0"/>
              <a:t>short hair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1519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nnettSquarePlain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95" y="1147108"/>
            <a:ext cx="1561869" cy="13905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9487" y="338009"/>
            <a:ext cx="879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</a:t>
            </a:r>
            <a:r>
              <a:rPr lang="en-US" sz="2400" dirty="0"/>
              <a:t>up the </a:t>
            </a:r>
            <a:r>
              <a:rPr lang="en-US" sz="2400" dirty="0" err="1"/>
              <a:t>Punnet</a:t>
            </a:r>
            <a:r>
              <a:rPr lang="en-US" sz="2400" dirty="0"/>
              <a:t> squares for each of the crosses listed below. 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58757" y="1147108"/>
            <a:ext cx="50180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Round</a:t>
            </a:r>
            <a:r>
              <a:rPr lang="en-US" dirty="0"/>
              <a:t> seeds are </a:t>
            </a:r>
            <a:r>
              <a:rPr lang="en-US" b="1" dirty="0"/>
              <a:t>dominant</a:t>
            </a:r>
            <a:r>
              <a:rPr lang="en-US" dirty="0"/>
              <a:t> to wrinkled </a:t>
            </a:r>
            <a:r>
              <a:rPr lang="en-US" dirty="0" smtClean="0"/>
              <a:t>seeds</a:t>
            </a:r>
            <a:r>
              <a:rPr lang="en-US" i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RR </a:t>
            </a:r>
            <a:r>
              <a:rPr lang="en-US" b="1" dirty="0"/>
              <a:t>x </a:t>
            </a:r>
            <a:r>
              <a:rPr lang="en-US" b="1" dirty="0" err="1"/>
              <a:t>rr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percentage of the offspring will be round? 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07033" y="2653659"/>
            <a:ext cx="878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__________________________________________________________________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07033" y="3299990"/>
            <a:ext cx="4632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Rr</a:t>
            </a:r>
            <a:r>
              <a:rPr lang="en-US" b="1" dirty="0"/>
              <a:t> x </a:t>
            </a:r>
            <a:r>
              <a:rPr lang="en-US" b="1" dirty="0" err="1"/>
              <a:t>rr</a:t>
            </a:r>
            <a:r>
              <a:rPr lang="en-US" b="1" dirty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percent of the offspring will be round? </a:t>
            </a:r>
          </a:p>
          <a:p>
            <a:endParaRPr lang="de-DE" dirty="0"/>
          </a:p>
        </p:txBody>
      </p:sp>
      <p:pic>
        <p:nvPicPr>
          <p:cNvPr id="7" name="Bild 6" descr="PunnettSquarePlain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28" y="3299990"/>
            <a:ext cx="1561869" cy="13905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1747" y="5454830"/>
            <a:ext cx="4632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Rr</a:t>
            </a:r>
            <a:r>
              <a:rPr lang="en-US" b="1" dirty="0"/>
              <a:t> x </a:t>
            </a:r>
            <a:r>
              <a:rPr lang="en-US" b="1" dirty="0" err="1"/>
              <a:t>Rr</a:t>
            </a:r>
            <a:r>
              <a:rPr lang="en-US" b="1" dirty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percent of the offspring will be round? 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9185" y="4694539"/>
            <a:ext cx="878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__________________________________________________________________</a:t>
            </a:r>
            <a:endParaRPr lang="de-DE" dirty="0"/>
          </a:p>
          <a:p>
            <a:endParaRPr lang="de-DE" dirty="0"/>
          </a:p>
        </p:txBody>
      </p:sp>
      <p:pic>
        <p:nvPicPr>
          <p:cNvPr id="10" name="Bild 9" descr="PunnettSquarePlain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98" y="5340870"/>
            <a:ext cx="1561869" cy="13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55733"/>
            <a:ext cx="9144000" cy="353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aseline="30000" dirty="0" smtClean="0"/>
          </a:p>
          <a:p>
            <a:endParaRPr lang="en-US" sz="2800" baseline="30000" dirty="0"/>
          </a:p>
          <a:p>
            <a:r>
              <a:rPr lang="en-US" sz="2800" baseline="30000" dirty="0" smtClean="0"/>
              <a:t>A </a:t>
            </a:r>
            <a:r>
              <a:rPr lang="en-US" sz="2800" b="1" baseline="30000" dirty="0" smtClean="0"/>
              <a:t>homozygous</a:t>
            </a:r>
            <a:r>
              <a:rPr lang="en-US" sz="2800" baseline="30000" dirty="0" smtClean="0"/>
              <a:t> </a:t>
            </a:r>
            <a:r>
              <a:rPr lang="en-US" sz="2800" b="1" baseline="30000" dirty="0" smtClean="0"/>
              <a:t>yellow</a:t>
            </a:r>
            <a:r>
              <a:rPr lang="en-US" sz="2800" baseline="30000" dirty="0" smtClean="0"/>
              <a:t> seeded plant is crossed with a </a:t>
            </a:r>
            <a:r>
              <a:rPr lang="en-US" sz="2800" b="1" baseline="30000" dirty="0"/>
              <a:t>homozygous</a:t>
            </a:r>
            <a:r>
              <a:rPr lang="en-US" sz="2800" baseline="30000" dirty="0" smtClean="0"/>
              <a:t> </a:t>
            </a:r>
            <a:r>
              <a:rPr lang="en-US" sz="2800" b="1" baseline="30000" dirty="0" smtClean="0"/>
              <a:t>green </a:t>
            </a:r>
            <a:r>
              <a:rPr lang="en-US" sz="2800" baseline="30000" dirty="0" smtClean="0"/>
              <a:t>seeded plant.</a:t>
            </a:r>
          </a:p>
          <a:p>
            <a:endParaRPr lang="en-US" sz="2800" baseline="30000" dirty="0" smtClean="0"/>
          </a:p>
          <a:p>
            <a:endParaRPr lang="en-US" sz="2800" baseline="30000" dirty="0"/>
          </a:p>
          <a:p>
            <a:endParaRPr lang="en-US" sz="2800" baseline="30000" dirty="0" smtClean="0"/>
          </a:p>
          <a:p>
            <a:endParaRPr lang="en-US" sz="2800" baseline="30000" dirty="0" smtClean="0"/>
          </a:p>
          <a:p>
            <a:r>
              <a:rPr lang="en-US" sz="2800" baseline="30000" dirty="0" smtClean="0"/>
              <a:t>What are the </a:t>
            </a:r>
            <a:r>
              <a:rPr lang="en-US" sz="2800" b="1" baseline="30000" dirty="0" smtClean="0"/>
              <a:t>genotypes</a:t>
            </a:r>
            <a:r>
              <a:rPr lang="en-US" sz="2800" baseline="30000" dirty="0" smtClean="0"/>
              <a:t> of the parents?           __________ x __________ </a:t>
            </a:r>
          </a:p>
          <a:p>
            <a:endParaRPr lang="en-US" sz="2800" baseline="30000" dirty="0" smtClean="0"/>
          </a:p>
          <a:p>
            <a:endParaRPr lang="en-US" sz="2800" baseline="30000" dirty="0" smtClean="0"/>
          </a:p>
          <a:p>
            <a:r>
              <a:rPr lang="en-US" sz="2800" baseline="30000" dirty="0" smtClean="0"/>
              <a:t>What percentage of the offspring will also be homozygous?  _______________</a:t>
            </a:r>
            <a:endParaRPr lang="de-DE" sz="28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87" y="475742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32" y="475742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age.ax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6256" cy="16108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10645" y="-1"/>
            <a:ext cx="5106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1. </a:t>
            </a:r>
            <a:r>
              <a:rPr lang="de-DE" sz="3200" b="1" dirty="0" err="1" smtClean="0"/>
              <a:t>Throwing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One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coin</a:t>
            </a:r>
            <a:r>
              <a:rPr lang="de-DE" sz="3200" b="1" dirty="0" smtClean="0"/>
              <a:t>: </a:t>
            </a:r>
          </a:p>
          <a:p>
            <a:endParaRPr lang="de-DE" sz="2400" b="1" dirty="0"/>
          </a:p>
          <a:p>
            <a:r>
              <a:rPr lang="de-DE" sz="2400" b="1" dirty="0" smtClean="0"/>
              <a:t> Heads </a:t>
            </a:r>
            <a:r>
              <a:rPr lang="de-DE" sz="2400" b="1" dirty="0" err="1" smtClean="0"/>
              <a:t>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Tails</a:t>
            </a:r>
            <a:r>
              <a:rPr lang="de-DE" sz="2400" b="1" dirty="0" smtClean="0"/>
              <a:t>?   ___% : ___ %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110645" y="2248373"/>
            <a:ext cx="4713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2. </a:t>
            </a:r>
            <a:r>
              <a:rPr lang="de-DE" sz="3200" b="1" dirty="0" err="1" smtClean="0"/>
              <a:t>Throwing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Two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coins</a:t>
            </a:r>
            <a:r>
              <a:rPr lang="de-DE" sz="3200" b="1" dirty="0" smtClean="0"/>
              <a:t>:</a:t>
            </a:r>
          </a:p>
          <a:p>
            <a:endParaRPr lang="de-DE" sz="3200" b="1" dirty="0"/>
          </a:p>
          <a:p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36987" y="3446817"/>
            <a:ext cx="754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a) </a:t>
            </a:r>
            <a:r>
              <a:rPr lang="de-DE" sz="2400" b="1" dirty="0" err="1" smtClean="0"/>
              <a:t>Which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results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possible</a:t>
            </a:r>
            <a:r>
              <a:rPr lang="de-DE" sz="2400" b="1" dirty="0" smtClean="0"/>
              <a:t>? ____    ____    ____ 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36987" y="4975856"/>
            <a:ext cx="764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 </a:t>
            </a:r>
            <a:r>
              <a:rPr lang="de-DE" sz="2400" b="1" dirty="0"/>
              <a:t> b)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precentage</a:t>
            </a:r>
            <a:r>
              <a:rPr lang="de-DE" sz="2400" b="1" dirty="0" smtClean="0"/>
              <a:t>?           ____  :  ____  :  </a:t>
            </a:r>
            <a:r>
              <a:rPr lang="de-DE" sz="2400" b="1" dirty="0"/>
              <a:t>____ 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91028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nnettSquarePlain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48" y="2024224"/>
            <a:ext cx="4002003" cy="356314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984857" y="203816"/>
            <a:ext cx="5537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2 </a:t>
            </a:r>
            <a:r>
              <a:rPr lang="de-DE" sz="3600" b="1" dirty="0" err="1" smtClean="0"/>
              <a:t>Coins</a:t>
            </a:r>
            <a:r>
              <a:rPr lang="de-DE" sz="3600" b="1" dirty="0" smtClean="0"/>
              <a:t>: Heads </a:t>
            </a:r>
            <a:r>
              <a:rPr lang="de-DE" sz="3600" b="1" dirty="0" err="1" smtClean="0"/>
              <a:t>or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Tails</a:t>
            </a:r>
            <a:r>
              <a:rPr lang="de-DE" sz="3600" b="1" dirty="0" smtClean="0"/>
              <a:t>?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29218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44" y="656392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98" y="656392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0" y="1050138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60" y="1964538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4" y="2726538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78701" y="3983838"/>
            <a:ext cx="126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135</a:t>
            </a:r>
            <a:endParaRPr lang="de-DE" sz="36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29" y="2788761"/>
            <a:ext cx="1107952" cy="11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292918" y="3948060"/>
            <a:ext cx="126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46</a:t>
            </a:r>
            <a:endParaRPr lang="de-DE" sz="3600" dirty="0"/>
          </a:p>
        </p:txBody>
      </p:sp>
      <p:sp>
        <p:nvSpPr>
          <p:cNvPr id="11" name="Rechteck 10"/>
          <p:cNvSpPr/>
          <p:nvPr/>
        </p:nvSpPr>
        <p:spPr>
          <a:xfrm>
            <a:off x="321737" y="4795897"/>
            <a:ext cx="9765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a) 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i="1" dirty="0" err="1"/>
              <a:t>genotype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purple</a:t>
            </a:r>
            <a:r>
              <a:rPr lang="de-DE" sz="2800" dirty="0" smtClean="0"/>
              <a:t> </a:t>
            </a:r>
            <a:r>
              <a:rPr lang="de-DE" sz="2800" b="1" i="1" dirty="0" err="1"/>
              <a:t>parent</a:t>
            </a:r>
            <a:r>
              <a:rPr lang="de-DE" sz="2800" dirty="0"/>
              <a:t> </a:t>
            </a:r>
            <a:r>
              <a:rPr lang="de-DE" sz="2800" dirty="0" err="1"/>
              <a:t>plants</a:t>
            </a:r>
            <a:r>
              <a:rPr lang="de-DE" sz="2800" dirty="0"/>
              <a:t>?</a:t>
            </a:r>
          </a:p>
          <a:p>
            <a:r>
              <a:rPr lang="de-DE" sz="2800" dirty="0"/>
              <a:t> </a:t>
            </a:r>
          </a:p>
          <a:p>
            <a:r>
              <a:rPr lang="de-DE" sz="2800" dirty="0" smtClean="0"/>
              <a:t>b) </a:t>
            </a: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i="1" dirty="0" err="1"/>
              <a:t>genotype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i="1" dirty="0"/>
              <a:t>135 </a:t>
            </a:r>
            <a:r>
              <a:rPr lang="de-DE" sz="2800" b="1" i="1" dirty="0" err="1"/>
              <a:t>plants</a:t>
            </a:r>
            <a:r>
              <a:rPr lang="de-DE" sz="2800" b="1" i="1" dirty="0"/>
              <a:t> </a:t>
            </a:r>
            <a:r>
              <a:rPr lang="de-DE" sz="2800" dirty="0" err="1" smtClean="0"/>
              <a:t>with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</a:t>
            </a:r>
            <a:r>
              <a:rPr lang="de-DE" sz="2800" dirty="0" err="1" smtClean="0"/>
              <a:t>purple</a:t>
            </a:r>
            <a:r>
              <a:rPr lang="de-DE" sz="2800" dirty="0" smtClean="0"/>
              <a:t> </a:t>
            </a:r>
            <a:r>
              <a:rPr lang="de-DE" sz="2800" dirty="0" err="1"/>
              <a:t>flowers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11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SCN55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46" y="477630"/>
            <a:ext cx="1165510" cy="1434084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8" y="1194672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6596" y="93306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P:</a:t>
            </a:r>
          </a:p>
        </p:txBody>
      </p:sp>
      <p:sp>
        <p:nvSpPr>
          <p:cNvPr id="6" name="Rechteck 5"/>
          <p:cNvSpPr/>
          <p:nvPr/>
        </p:nvSpPr>
        <p:spPr>
          <a:xfrm>
            <a:off x="466596" y="2707451"/>
            <a:ext cx="445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F1:					</a:t>
            </a:r>
            <a:r>
              <a:rPr lang="de-DE" sz="2800" b="1" dirty="0" smtClean="0"/>
              <a:t>?</a:t>
            </a:r>
            <a:endParaRPr lang="de-DE" sz="2800" b="1" dirty="0"/>
          </a:p>
        </p:txBody>
      </p:sp>
      <p:pic>
        <p:nvPicPr>
          <p:cNvPr id="7" name="Bild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88" y="419060"/>
            <a:ext cx="2079025" cy="15235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6596" y="4170013"/>
            <a:ext cx="414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F2:</a:t>
            </a:r>
            <a:endParaRPr lang="de-DE" sz="2800" dirty="0"/>
          </a:p>
        </p:txBody>
      </p:sp>
      <p:pic>
        <p:nvPicPr>
          <p:cNvPr id="10" name="Bild 9" descr="DSCN55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87" y="3965135"/>
            <a:ext cx="656900" cy="808273"/>
          </a:xfrm>
          <a:prstGeom prst="rect">
            <a:avLst/>
          </a:prstGeom>
        </p:spPr>
      </p:pic>
      <p:pic>
        <p:nvPicPr>
          <p:cNvPr id="11" name="Bild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01" y="3931453"/>
            <a:ext cx="1169624" cy="85712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625083" y="5235016"/>
            <a:ext cx="222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ym typeface="Symbol"/>
              </a:rPr>
              <a:t></a:t>
            </a:r>
            <a:r>
              <a:rPr lang="de-DE" sz="2800" dirty="0" smtClean="0">
                <a:sym typeface="Symbol"/>
              </a:rPr>
              <a:t></a:t>
            </a:r>
            <a:r>
              <a:rPr lang="de-DE" sz="2800" dirty="0">
                <a:sym typeface="Symbol"/>
              </a:rPr>
              <a:t> </a:t>
            </a:r>
            <a:r>
              <a:rPr lang="de-DE" sz="2800" b="1" dirty="0" smtClean="0"/>
              <a:t>121</a:t>
            </a:r>
            <a:endParaRPr lang="de-DE" sz="2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248269" y="5330241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?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4422338" y="2733368"/>
            <a:ext cx="100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?</a:t>
            </a:r>
          </a:p>
          <a:p>
            <a:endParaRPr lang="de-DE" sz="2800" b="1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02" y="2733368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8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2289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15" y="1218306"/>
            <a:ext cx="4707514" cy="56396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1293" y="440571"/>
            <a:ext cx="778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sz="2800" b="1" dirty="0" err="1"/>
              <a:t>Incomplete</a:t>
            </a:r>
            <a:r>
              <a:rPr lang="de-DE" sz="2800" b="1" dirty="0"/>
              <a:t> </a:t>
            </a:r>
            <a:r>
              <a:rPr lang="de-DE" sz="2800" b="1" dirty="0" err="1" smtClean="0"/>
              <a:t>Dominance</a:t>
            </a:r>
            <a:r>
              <a:rPr lang="de-DE" sz="2800" b="1" dirty="0" smtClean="0"/>
              <a:t>: </a:t>
            </a:r>
            <a:r>
              <a:rPr lang="de-DE" sz="2800" b="1" dirty="0" err="1" smtClean="0"/>
              <a:t>Four</a:t>
            </a:r>
            <a:r>
              <a:rPr lang="de-DE" sz="2800" b="1" dirty="0" smtClean="0"/>
              <a:t> </a:t>
            </a:r>
            <a:r>
              <a:rPr lang="de-DE" sz="2800" b="1" dirty="0" err="1"/>
              <a:t>O</a:t>
            </a:r>
            <a:r>
              <a:rPr lang="de-DE" sz="2800" b="1" dirty="0" err="1" smtClean="0"/>
              <a:t>‘Clock</a:t>
            </a:r>
            <a:r>
              <a:rPr lang="de-DE" sz="2800" b="1" dirty="0" smtClean="0"/>
              <a:t> </a:t>
            </a:r>
            <a:r>
              <a:rPr lang="de-DE" sz="2800" b="1" dirty="0" err="1"/>
              <a:t>F</a:t>
            </a:r>
            <a:r>
              <a:rPr lang="de-DE" sz="2800" b="1" dirty="0" err="1" smtClean="0"/>
              <a:t>lower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89126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cintosh HD:Users:philippwustemann:Desktop:Unbenannt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461"/>
            <a:ext cx="4084696" cy="410475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" name="Bild 2" descr="PunnettSquarePlain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23" y="2232965"/>
            <a:ext cx="2942985" cy="26202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35501" y="5322886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F1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063821" y="5259986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F2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0880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600200"/>
            <a:ext cx="2559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09863" y="22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7412" name="Picture 4" descr="Untitled-3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74198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20746" y="2580989"/>
            <a:ext cx="232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dominant  </a:t>
            </a:r>
            <a:r>
              <a:rPr lang="en-GB" b="1" dirty="0" err="1" smtClean="0"/>
              <a:t>མངོན</a:t>
            </a:r>
            <a:r>
              <a:rPr lang="en-GB" b="1" dirty="0" err="1"/>
              <a:t>་ཤུགས</a:t>
            </a:r>
            <a:r>
              <a:rPr lang="en-GB" b="1" dirty="0" smtClean="0"/>
              <a:t>་</a:t>
            </a:r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176620" y="5016522"/>
            <a:ext cx="2956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recessiv</a:t>
            </a:r>
            <a:r>
              <a:rPr lang="en-GB" b="1" dirty="0" smtClean="0"/>
              <a:t>  </a:t>
            </a:r>
            <a:r>
              <a:rPr lang="en-GB" b="1" dirty="0" err="1" smtClean="0"/>
              <a:t>མངོན</a:t>
            </a:r>
            <a:r>
              <a:rPr lang="en-GB" b="1" dirty="0" err="1"/>
              <a:t>་པར་མི་གསལ་བ</a:t>
            </a:r>
            <a:r>
              <a:rPr lang="en-GB" b="1" dirty="0" smtClean="0"/>
              <a:t>་</a:t>
            </a:r>
            <a:endParaRPr lang="de-DE" dirty="0"/>
          </a:p>
          <a:p>
            <a:r>
              <a:rPr lang="en-GB" b="1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11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36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68" y="1112084"/>
            <a:ext cx="1661331" cy="1993597"/>
          </a:xfrm>
          <a:prstGeom prst="rect">
            <a:avLst/>
          </a:prstGeom>
        </p:spPr>
      </p:pic>
      <p:pic>
        <p:nvPicPr>
          <p:cNvPr id="4" name="Bild 3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7" y="5064964"/>
            <a:ext cx="410975" cy="428279"/>
          </a:xfrm>
          <a:prstGeom prst="rect">
            <a:avLst/>
          </a:prstGeom>
        </p:spPr>
      </p:pic>
      <p:pic>
        <p:nvPicPr>
          <p:cNvPr id="6" name="Bild 5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86" y="1268882"/>
            <a:ext cx="1985463" cy="1866335"/>
          </a:xfrm>
          <a:prstGeom prst="rect">
            <a:avLst/>
          </a:prstGeom>
        </p:spPr>
      </p:pic>
      <p:pic>
        <p:nvPicPr>
          <p:cNvPr id="7" name="Bild 6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36" y="4766884"/>
            <a:ext cx="410975" cy="428279"/>
          </a:xfrm>
          <a:prstGeom prst="rect">
            <a:avLst/>
          </a:prstGeom>
        </p:spPr>
      </p:pic>
      <p:pic>
        <p:nvPicPr>
          <p:cNvPr id="8" name="Bild 7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75" y="5279104"/>
            <a:ext cx="410975" cy="428279"/>
          </a:xfrm>
          <a:prstGeom prst="rect">
            <a:avLst/>
          </a:prstGeom>
        </p:spPr>
      </p:pic>
      <p:pic>
        <p:nvPicPr>
          <p:cNvPr id="9" name="Bild 8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11" y="5644952"/>
            <a:ext cx="410975" cy="428279"/>
          </a:xfrm>
          <a:prstGeom prst="rect">
            <a:avLst/>
          </a:prstGeom>
        </p:spPr>
      </p:pic>
      <p:pic>
        <p:nvPicPr>
          <p:cNvPr id="10" name="Bild 9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50" y="5189137"/>
            <a:ext cx="410975" cy="428279"/>
          </a:xfrm>
          <a:prstGeom prst="rect">
            <a:avLst/>
          </a:prstGeom>
        </p:spPr>
      </p:pic>
      <p:pic>
        <p:nvPicPr>
          <p:cNvPr id="11" name="Bild 10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75" y="5554292"/>
            <a:ext cx="410975" cy="428279"/>
          </a:xfrm>
          <a:prstGeom prst="rect">
            <a:avLst/>
          </a:prstGeom>
        </p:spPr>
      </p:pic>
      <p:pic>
        <p:nvPicPr>
          <p:cNvPr id="12" name="Bild 11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9" y="5958646"/>
            <a:ext cx="410975" cy="428279"/>
          </a:xfrm>
          <a:prstGeom prst="rect">
            <a:avLst/>
          </a:prstGeom>
        </p:spPr>
      </p:pic>
      <p:pic>
        <p:nvPicPr>
          <p:cNvPr id="13" name="Bild 12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5" y="4699244"/>
            <a:ext cx="410975" cy="428279"/>
          </a:xfrm>
          <a:prstGeom prst="rect">
            <a:avLst/>
          </a:prstGeom>
        </p:spPr>
      </p:pic>
      <p:pic>
        <p:nvPicPr>
          <p:cNvPr id="14" name="Bild 13" descr="11954416021668447871johnny_automatic_baby_chick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2" y="5530367"/>
            <a:ext cx="410975" cy="428279"/>
          </a:xfrm>
          <a:prstGeom prst="rect">
            <a:avLst/>
          </a:prstGeom>
        </p:spPr>
      </p:pic>
      <p:pic>
        <p:nvPicPr>
          <p:cNvPr id="17" name="Bild 16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95" y="4341064"/>
            <a:ext cx="546100" cy="723900"/>
          </a:xfrm>
          <a:prstGeom prst="rect">
            <a:avLst/>
          </a:prstGeom>
        </p:spPr>
      </p:pic>
      <p:pic>
        <p:nvPicPr>
          <p:cNvPr id="19" name="Bild 18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61" y="5349331"/>
            <a:ext cx="546100" cy="723900"/>
          </a:xfrm>
          <a:prstGeom prst="rect">
            <a:avLst/>
          </a:prstGeom>
        </p:spPr>
      </p:pic>
      <p:pic>
        <p:nvPicPr>
          <p:cNvPr id="20" name="Bild 19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99" y="4783422"/>
            <a:ext cx="546100" cy="723900"/>
          </a:xfrm>
          <a:prstGeom prst="rect">
            <a:avLst/>
          </a:prstGeom>
        </p:spPr>
      </p:pic>
      <p:pic>
        <p:nvPicPr>
          <p:cNvPr id="21" name="Bild 20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95" y="5283002"/>
            <a:ext cx="546100" cy="723900"/>
          </a:xfrm>
          <a:prstGeom prst="rect">
            <a:avLst/>
          </a:prstGeom>
        </p:spPr>
      </p:pic>
      <p:pic>
        <p:nvPicPr>
          <p:cNvPr id="22" name="Bild 21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99" y="4575458"/>
            <a:ext cx="546100" cy="723900"/>
          </a:xfrm>
          <a:prstGeom prst="rect">
            <a:avLst/>
          </a:prstGeom>
        </p:spPr>
      </p:pic>
      <p:pic>
        <p:nvPicPr>
          <p:cNvPr id="23" name="Bild 22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61" y="5970071"/>
            <a:ext cx="546100" cy="723900"/>
          </a:xfrm>
          <a:prstGeom prst="rect">
            <a:avLst/>
          </a:prstGeom>
        </p:spPr>
      </p:pic>
      <p:pic>
        <p:nvPicPr>
          <p:cNvPr id="24" name="Bild 23" descr="Unbenannt-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99" y="5493244"/>
            <a:ext cx="546100" cy="723900"/>
          </a:xfrm>
          <a:prstGeom prst="rect">
            <a:avLst/>
          </a:prstGeom>
        </p:spPr>
      </p:pic>
      <p:pic>
        <p:nvPicPr>
          <p:cNvPr id="25" name="Bild 24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57" y="5675941"/>
            <a:ext cx="543818" cy="511189"/>
          </a:xfrm>
          <a:prstGeom prst="rect">
            <a:avLst/>
          </a:prstGeom>
        </p:spPr>
      </p:pic>
      <p:pic>
        <p:nvPicPr>
          <p:cNvPr id="26" name="Bild 25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71" y="5530367"/>
            <a:ext cx="543818" cy="511189"/>
          </a:xfrm>
          <a:prstGeom prst="rect">
            <a:avLst/>
          </a:prstGeom>
        </p:spPr>
      </p:pic>
      <p:pic>
        <p:nvPicPr>
          <p:cNvPr id="27" name="Bild 26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80" y="6059898"/>
            <a:ext cx="543818" cy="511189"/>
          </a:xfrm>
          <a:prstGeom prst="rect">
            <a:avLst/>
          </a:prstGeom>
        </p:spPr>
      </p:pic>
      <p:pic>
        <p:nvPicPr>
          <p:cNvPr id="28" name="Bild 27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89" y="4645255"/>
            <a:ext cx="543818" cy="511189"/>
          </a:xfrm>
          <a:prstGeom prst="rect">
            <a:avLst/>
          </a:prstGeom>
        </p:spPr>
      </p:pic>
      <p:pic>
        <p:nvPicPr>
          <p:cNvPr id="29" name="Bild 28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71" y="6195467"/>
            <a:ext cx="543818" cy="511189"/>
          </a:xfrm>
          <a:prstGeom prst="rect">
            <a:avLst/>
          </a:prstGeom>
        </p:spPr>
      </p:pic>
      <p:pic>
        <p:nvPicPr>
          <p:cNvPr id="30" name="Bild 29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5" y="4669894"/>
            <a:ext cx="543818" cy="511189"/>
          </a:xfrm>
          <a:prstGeom prst="rect">
            <a:avLst/>
          </a:prstGeom>
        </p:spPr>
      </p:pic>
      <p:pic>
        <p:nvPicPr>
          <p:cNvPr id="31" name="Bild 30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53" y="5684278"/>
            <a:ext cx="543818" cy="511189"/>
          </a:xfrm>
          <a:prstGeom prst="rect">
            <a:avLst/>
          </a:prstGeom>
        </p:spPr>
      </p:pic>
      <p:pic>
        <p:nvPicPr>
          <p:cNvPr id="32" name="Bild 31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89" y="5254855"/>
            <a:ext cx="543818" cy="511189"/>
          </a:xfrm>
          <a:prstGeom prst="rect">
            <a:avLst/>
          </a:prstGeom>
        </p:spPr>
      </p:pic>
      <p:pic>
        <p:nvPicPr>
          <p:cNvPr id="33" name="Bild 32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98" y="5982571"/>
            <a:ext cx="543818" cy="511189"/>
          </a:xfrm>
          <a:prstGeom prst="rect">
            <a:avLst/>
          </a:prstGeom>
        </p:spPr>
      </p:pic>
      <p:pic>
        <p:nvPicPr>
          <p:cNvPr id="34" name="Bild 33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8" y="6238165"/>
            <a:ext cx="543818" cy="511189"/>
          </a:xfrm>
          <a:prstGeom prst="rect">
            <a:avLst/>
          </a:prstGeom>
        </p:spPr>
      </p:pic>
      <p:pic>
        <p:nvPicPr>
          <p:cNvPr id="35" name="Bild 34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66" y="4542060"/>
            <a:ext cx="543818" cy="511189"/>
          </a:xfrm>
          <a:prstGeom prst="rect">
            <a:avLst/>
          </a:prstGeom>
        </p:spPr>
      </p:pic>
      <p:pic>
        <p:nvPicPr>
          <p:cNvPr id="36" name="Bild 35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13" y="5064964"/>
            <a:ext cx="543818" cy="511189"/>
          </a:xfrm>
          <a:prstGeom prst="rect">
            <a:avLst/>
          </a:prstGeom>
        </p:spPr>
      </p:pic>
      <p:pic>
        <p:nvPicPr>
          <p:cNvPr id="37" name="Bild 36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89" y="5053249"/>
            <a:ext cx="543818" cy="511189"/>
          </a:xfrm>
          <a:prstGeom prst="rect">
            <a:avLst/>
          </a:prstGeom>
        </p:spPr>
      </p:pic>
      <p:pic>
        <p:nvPicPr>
          <p:cNvPr id="38" name="Bild 37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8" y="5093736"/>
            <a:ext cx="543818" cy="511189"/>
          </a:xfrm>
          <a:prstGeom prst="rect">
            <a:avLst/>
          </a:prstGeom>
        </p:spPr>
      </p:pic>
      <p:pic>
        <p:nvPicPr>
          <p:cNvPr id="39" name="Bild 38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80" y="5489216"/>
            <a:ext cx="543818" cy="511189"/>
          </a:xfrm>
          <a:prstGeom prst="rect">
            <a:avLst/>
          </a:prstGeom>
        </p:spPr>
      </p:pic>
      <p:pic>
        <p:nvPicPr>
          <p:cNvPr id="40" name="Bild 39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62" y="4582547"/>
            <a:ext cx="543818" cy="511189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1137001" y="3765905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9</a:t>
            </a:r>
            <a:endParaRPr lang="de-DE" sz="4000" dirty="0"/>
          </a:p>
        </p:txBody>
      </p:sp>
      <p:sp>
        <p:nvSpPr>
          <p:cNvPr id="42" name="Textfeld 41"/>
          <p:cNvSpPr txBox="1"/>
          <p:nvPr/>
        </p:nvSpPr>
        <p:spPr>
          <a:xfrm>
            <a:off x="4208383" y="3751628"/>
            <a:ext cx="84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16</a:t>
            </a:r>
            <a:endParaRPr lang="de-DE" sz="4000" dirty="0"/>
          </a:p>
        </p:txBody>
      </p:sp>
      <p:sp>
        <p:nvSpPr>
          <p:cNvPr id="43" name="Textfeld 42"/>
          <p:cNvSpPr txBox="1"/>
          <p:nvPr/>
        </p:nvSpPr>
        <p:spPr>
          <a:xfrm>
            <a:off x="7840878" y="3765907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7</a:t>
            </a:r>
            <a:endParaRPr lang="de-DE" sz="4000" dirty="0"/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84" y="1722484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901537" y="140232"/>
            <a:ext cx="414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Try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explain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this</a:t>
            </a:r>
            <a:r>
              <a:rPr lang="de-DE" sz="2400" b="1" dirty="0" smtClean="0"/>
              <a:t>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esult</a:t>
            </a:r>
            <a:r>
              <a:rPr lang="de-DE" sz="2400" b="1" dirty="0"/>
              <a:t>: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466850" y="114197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grey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6317116" y="114197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grey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4871680" y="3950571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grey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569143" y="3971732"/>
            <a:ext cx="73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white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8251764" y="3952690"/>
            <a:ext cx="7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black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76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unnettSquarePlain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6" y="2318617"/>
            <a:ext cx="3691954" cy="3287092"/>
          </a:xfrm>
          <a:prstGeom prst="rect">
            <a:avLst/>
          </a:prstGeom>
        </p:spPr>
      </p:pic>
      <p:pic>
        <p:nvPicPr>
          <p:cNvPr id="4" name="Bild 3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96" y="132914"/>
            <a:ext cx="1242422" cy="1167877"/>
          </a:xfrm>
          <a:prstGeom prst="rect">
            <a:avLst/>
          </a:prstGeom>
        </p:spPr>
      </p:pic>
      <p:pic>
        <p:nvPicPr>
          <p:cNvPr id="5" name="Bild 4" descr="369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9" y="2836694"/>
            <a:ext cx="1233323" cy="14799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05189" y="635034"/>
            <a:ext cx="1461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30000" dirty="0" smtClean="0"/>
              <a:t>B</a:t>
            </a:r>
            <a:r>
              <a:rPr lang="de-DE" sz="2800" dirty="0" smtClean="0"/>
              <a:t>C</a:t>
            </a:r>
            <a:r>
              <a:rPr lang="de-DE" sz="2800" baseline="30000" dirty="0" smtClean="0"/>
              <a:t>W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151769" y="4321399"/>
            <a:ext cx="1461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C</a:t>
            </a:r>
            <a:r>
              <a:rPr lang="de-DE" sz="2800" baseline="30000" dirty="0"/>
              <a:t>B</a:t>
            </a:r>
            <a:r>
              <a:rPr lang="de-DE" sz="2800" dirty="0"/>
              <a:t>C</a:t>
            </a:r>
            <a:r>
              <a:rPr lang="de-DE" sz="2800" baseline="30000" dirty="0"/>
              <a:t>W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4990996" y="1875578"/>
            <a:ext cx="60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</a:t>
            </a:r>
            <a:r>
              <a:rPr lang="de-DE" sz="2800" baseline="30000" dirty="0"/>
              <a:t>B</a:t>
            </a:r>
            <a:endParaRPr lang="de-DE" sz="2800" dirty="0"/>
          </a:p>
        </p:txBody>
      </p:sp>
      <p:sp>
        <p:nvSpPr>
          <p:cNvPr id="11" name="Rechteck 10"/>
          <p:cNvSpPr/>
          <p:nvPr/>
        </p:nvSpPr>
        <p:spPr>
          <a:xfrm>
            <a:off x="6627234" y="1890346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30000" dirty="0" smtClean="0"/>
              <a:t>W</a:t>
            </a:r>
            <a:endParaRPr lang="de-DE" sz="2800" dirty="0"/>
          </a:p>
        </p:txBody>
      </p:sp>
      <p:sp>
        <p:nvSpPr>
          <p:cNvPr id="12" name="Rechteck 11"/>
          <p:cNvSpPr/>
          <p:nvPr/>
        </p:nvSpPr>
        <p:spPr>
          <a:xfrm>
            <a:off x="3398163" y="454553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C</a:t>
            </a:r>
            <a:r>
              <a:rPr lang="de-DE" sz="2800" baseline="30000" dirty="0"/>
              <a:t>W</a:t>
            </a:r>
            <a:endParaRPr lang="de-DE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479324" y="3017450"/>
            <a:ext cx="60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</a:t>
            </a:r>
            <a:r>
              <a:rPr lang="de-DE" sz="2800" baseline="30000" dirty="0"/>
              <a:t>B</a:t>
            </a:r>
            <a:endParaRPr lang="de-DE" sz="2800" dirty="0"/>
          </a:p>
        </p:txBody>
      </p:sp>
      <p:sp>
        <p:nvSpPr>
          <p:cNvPr id="14" name="Rechteck 13"/>
          <p:cNvSpPr/>
          <p:nvPr/>
        </p:nvSpPr>
        <p:spPr>
          <a:xfrm>
            <a:off x="4763992" y="3008890"/>
            <a:ext cx="10226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30000" dirty="0" smtClean="0"/>
              <a:t>B</a:t>
            </a:r>
            <a:r>
              <a:rPr lang="de-DE" sz="2800" dirty="0"/>
              <a:t>C</a:t>
            </a:r>
            <a:r>
              <a:rPr lang="de-DE" sz="2800" baseline="30000" dirty="0"/>
              <a:t>B</a:t>
            </a:r>
            <a:endParaRPr lang="de-DE" sz="2800" dirty="0"/>
          </a:p>
          <a:p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284832" y="4520717"/>
            <a:ext cx="11721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30000" dirty="0" smtClean="0"/>
              <a:t>W</a:t>
            </a:r>
            <a:r>
              <a:rPr lang="de-DE" sz="2800" dirty="0"/>
              <a:t>C</a:t>
            </a:r>
            <a:r>
              <a:rPr lang="de-DE" sz="2800" baseline="30000" dirty="0"/>
              <a:t>W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17" name="Rechteck 16"/>
          <p:cNvSpPr/>
          <p:nvPr/>
        </p:nvSpPr>
        <p:spPr>
          <a:xfrm>
            <a:off x="6437232" y="3008890"/>
            <a:ext cx="10888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30000" dirty="0" smtClean="0"/>
              <a:t>W</a:t>
            </a:r>
            <a:r>
              <a:rPr lang="de-DE" sz="2800" dirty="0"/>
              <a:t>C</a:t>
            </a:r>
            <a:r>
              <a:rPr lang="de-DE" sz="2800" baseline="30000" dirty="0"/>
              <a:t>B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18" name="Rechteck 17"/>
          <p:cNvSpPr/>
          <p:nvPr/>
        </p:nvSpPr>
        <p:spPr>
          <a:xfrm>
            <a:off x="4763992" y="4545534"/>
            <a:ext cx="10888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30000" dirty="0" smtClean="0"/>
              <a:t>W</a:t>
            </a:r>
            <a:r>
              <a:rPr lang="de-DE" sz="2800" dirty="0"/>
              <a:t>C</a:t>
            </a:r>
            <a:r>
              <a:rPr lang="de-DE" sz="2800" baseline="30000" dirty="0"/>
              <a:t>B</a:t>
            </a:r>
            <a:endParaRPr lang="de-DE" sz="2800" dirty="0"/>
          </a:p>
          <a:p>
            <a:endParaRPr lang="de-DE" sz="2800" dirty="0"/>
          </a:p>
        </p:txBody>
      </p:sp>
      <p:pic>
        <p:nvPicPr>
          <p:cNvPr id="19" name="Bild 18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34" y="2537012"/>
            <a:ext cx="528077" cy="496393"/>
          </a:xfrm>
          <a:prstGeom prst="rect">
            <a:avLst/>
          </a:prstGeom>
        </p:spPr>
      </p:pic>
      <p:pic>
        <p:nvPicPr>
          <p:cNvPr id="20" name="Bild 19" descr="grey-rooster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6" y="4078677"/>
            <a:ext cx="528077" cy="496393"/>
          </a:xfrm>
          <a:prstGeom prst="rect">
            <a:avLst/>
          </a:prstGeom>
        </p:spPr>
      </p:pic>
      <p:pic>
        <p:nvPicPr>
          <p:cNvPr id="21" name="Bild 20" descr="11954416021668447871johnny_automatic_baby_chick.svg.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36" y="4176164"/>
            <a:ext cx="410975" cy="428279"/>
          </a:xfrm>
          <a:prstGeom prst="rect">
            <a:avLst/>
          </a:prstGeom>
        </p:spPr>
      </p:pic>
      <p:pic>
        <p:nvPicPr>
          <p:cNvPr id="22" name="Bild 21" descr="Unbenannt-1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36" y="2492708"/>
            <a:ext cx="419035" cy="555465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004106" y="5879939"/>
            <a:ext cx="813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Ratio:      1 (</a:t>
            </a:r>
            <a:r>
              <a:rPr lang="de-DE" sz="2800" dirty="0" err="1" smtClean="0"/>
              <a:t>black</a:t>
            </a:r>
            <a:r>
              <a:rPr lang="de-DE" sz="2800" dirty="0" smtClean="0"/>
              <a:t>)   :   2 (</a:t>
            </a:r>
            <a:r>
              <a:rPr lang="de-DE" sz="2800" dirty="0" err="1" smtClean="0"/>
              <a:t>grey</a:t>
            </a:r>
            <a:r>
              <a:rPr lang="de-DE" sz="2800" dirty="0" smtClean="0"/>
              <a:t>)   :   1 (</a:t>
            </a:r>
            <a:r>
              <a:rPr lang="de-DE" sz="2800" dirty="0" err="1" smtClean="0"/>
              <a:t>white</a:t>
            </a:r>
            <a:r>
              <a:rPr lang="de-DE" sz="2800" dirty="0" smtClean="0"/>
              <a:t>)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7603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07640" y="708875"/>
            <a:ext cx="255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Codominance</a:t>
            </a:r>
            <a:endParaRPr lang="de-DE" sz="2800" b="1" dirty="0"/>
          </a:p>
        </p:txBody>
      </p:sp>
      <p:pic>
        <p:nvPicPr>
          <p:cNvPr id="3" name="Bild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29" y="1925238"/>
            <a:ext cx="1676400" cy="1879600"/>
          </a:xfrm>
          <a:prstGeom prst="rect">
            <a:avLst/>
          </a:prstGeom>
        </p:spPr>
      </p:pic>
      <p:pic>
        <p:nvPicPr>
          <p:cNvPr id="4" name="Bild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67" y="1925238"/>
            <a:ext cx="1858073" cy="1753506"/>
          </a:xfrm>
          <a:prstGeom prst="rect">
            <a:avLst/>
          </a:prstGeom>
        </p:spPr>
      </p:pic>
      <p:pic>
        <p:nvPicPr>
          <p:cNvPr id="6" name="Bild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34" y="3915800"/>
            <a:ext cx="2219165" cy="2309949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48" y="2302288"/>
            <a:ext cx="978308" cy="87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60" y="3042838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176304" y="6387199"/>
            <a:ext cx="746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Offspring</a:t>
            </a:r>
            <a:r>
              <a:rPr lang="de-DE" dirty="0" smtClean="0"/>
              <a:t> (CC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b="1" dirty="0" smtClean="0"/>
              <a:t>not</a:t>
            </a:r>
            <a:r>
              <a:rPr lang="de-DE" dirty="0" smtClean="0"/>
              <a:t> intermediate (</a:t>
            </a:r>
            <a:r>
              <a:rPr lang="de-DE" dirty="0" err="1" smtClean="0"/>
              <a:t>grey</a:t>
            </a:r>
            <a:r>
              <a:rPr lang="de-DE" dirty="0" smtClean="0"/>
              <a:t>), but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white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3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47972" y="-37278"/>
            <a:ext cx="630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Inheritance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/>
              <a:t>T</a:t>
            </a:r>
            <a:r>
              <a:rPr lang="de-DE" sz="2400" dirty="0" err="1" smtClean="0"/>
              <a:t>raits</a:t>
            </a:r>
            <a:r>
              <a:rPr lang="de-DE" sz="2400" dirty="0" smtClean="0"/>
              <a:t>: </a:t>
            </a:r>
            <a:r>
              <a:rPr lang="de-DE" sz="2400" b="1" dirty="0" err="1" smtClean="0"/>
              <a:t>Colour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b="1" dirty="0" smtClean="0"/>
              <a:t>Shape</a:t>
            </a:r>
            <a:endParaRPr lang="de-DE" sz="2400" b="1" dirty="0"/>
          </a:p>
        </p:txBody>
      </p:sp>
      <p:pic>
        <p:nvPicPr>
          <p:cNvPr id="3" name="Bild 2" descr="Unbenannt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95" y="443040"/>
            <a:ext cx="637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-68600"/>
            <a:ext cx="6902824" cy="69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85810" y="523560"/>
            <a:ext cx="43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Structure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flower</a:t>
            </a:r>
            <a:endParaRPr lang="de-DE" sz="3600" dirty="0"/>
          </a:p>
        </p:txBody>
      </p:sp>
      <p:pic>
        <p:nvPicPr>
          <p:cNvPr id="5" name="Bild 4" descr="423px-Mature_flower_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" y="1741535"/>
            <a:ext cx="9143999" cy="46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3" y="707372"/>
            <a:ext cx="55403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62880" y="54864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5400" b="1" dirty="0"/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67618" y="122596"/>
            <a:ext cx="34221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 err="1"/>
              <a:t>Crosspollination</a:t>
            </a:r>
            <a:endParaRPr lang="de-DE" sz="3200" dirty="0"/>
          </a:p>
        </p:txBody>
      </p:sp>
      <p:pic>
        <p:nvPicPr>
          <p:cNvPr id="2" name="Bild 1" descr="11949849671589982655male_symbol_dan_gerhards_01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4" y="2185699"/>
            <a:ext cx="694395" cy="699071"/>
          </a:xfrm>
          <a:prstGeom prst="rect">
            <a:avLst/>
          </a:prstGeom>
        </p:spPr>
      </p:pic>
      <p:pic>
        <p:nvPicPr>
          <p:cNvPr id="3" name="Bild 2" descr="WO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13" y="2052787"/>
            <a:ext cx="545211" cy="9274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390894" y="3083648"/>
            <a:ext cx="6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male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777719" y="2980272"/>
            <a:ext cx="87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female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79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2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939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939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7445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09800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1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95575" y="2667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19400" y="3124200"/>
            <a:ext cx="569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 pp</a:t>
            </a:r>
            <a:endParaRPr lang="de-CH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3048000"/>
            <a:ext cx="636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PP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562600" y="2819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562600" y="4191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924800" y="3276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400800" y="3276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8001000" y="4800600"/>
            <a:ext cx="45096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 </a:t>
            </a:r>
            <a:endParaRPr lang="de-CH" sz="3200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477000" y="4800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47700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8121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6629400" y="3352800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8153400" y="3352800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67056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82296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800225" y="4651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</a:t>
            </a:r>
            <a:endParaRPr lang="de-CH" dirty="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981200" y="4800600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0325" y="149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17668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P:</a:t>
            </a:r>
            <a:endParaRPr lang="de-CH" sz="2800" b="1" baseline="-25000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3733800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1:</a:t>
            </a:r>
          </a:p>
        </p:txBody>
      </p:sp>
      <p:sp>
        <p:nvSpPr>
          <p:cNvPr id="2" name="Rechteck 1"/>
          <p:cNvSpPr/>
          <p:nvPr/>
        </p:nvSpPr>
        <p:spPr>
          <a:xfrm>
            <a:off x="2317750" y="400959"/>
            <a:ext cx="457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First Law: </a:t>
            </a:r>
            <a:r>
              <a:rPr lang="en-GB" sz="2800" dirty="0"/>
              <a:t>་</a:t>
            </a:r>
            <a:r>
              <a:rPr lang="en-GB" sz="2800" dirty="0" err="1"/>
              <a:t>ཁྲིམས་ལུགས་དང་པོ</a:t>
            </a:r>
            <a:r>
              <a:rPr lang="en-GB" sz="2800" dirty="0"/>
              <a:t>་༑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45878" y="5738153"/>
            <a:ext cx="9058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ཀུར་རྟགས་གཉིས་ཀྱི་རྒྱུད་མཐུན་པའི་སྲོག་ཆགས</a:t>
            </a:r>
            <a:r>
              <a:rPr lang="en-GB" dirty="0"/>
              <a:t>་༼</a:t>
            </a:r>
            <a:r>
              <a:rPr lang="en-GB" dirty="0" err="1"/>
              <a:t>དེའི་རང་གཤིས་མཚོན</a:t>
            </a:r>
            <a:r>
              <a:rPr lang="en-GB" dirty="0"/>
              <a:t>་༽་</a:t>
            </a:r>
            <a:r>
              <a:rPr lang="en-GB" dirty="0" err="1"/>
              <a:t>མི་རེ་རེ་གྱི་མིག་གསལ་གི་རང་གཤིས་མི་འབྲེ་བ</a:t>
            </a:r>
            <a:r>
              <a:rPr lang="en-GB" dirty="0" smtClean="0"/>
              <a:t>་</a:t>
            </a:r>
          </a:p>
          <a:p>
            <a:r>
              <a:rPr lang="en-GB" dirty="0" smtClean="0"/>
              <a:t>༼</a:t>
            </a:r>
            <a:r>
              <a:rPr lang="en-GB" dirty="0"/>
              <a:t>་</a:t>
            </a:r>
            <a:r>
              <a:rPr lang="en-GB" dirty="0" err="1"/>
              <a:t>དེའི་མཚོན</a:t>
            </a:r>
            <a:r>
              <a:rPr lang="en-GB" dirty="0"/>
              <a:t>་༽་</a:t>
            </a:r>
            <a:r>
              <a:rPr lang="en-GB" dirty="0" err="1"/>
              <a:t>བུ་རྒྱུད་ཆ་ཚང་ཀྱི་གཤིས་གཟུགས་རྟགས་གཅིག་པ་སྟོན</a:t>
            </a:r>
            <a:r>
              <a:rPr lang="en-GB" dirty="0"/>
              <a:t>༑</a:t>
            </a:r>
            <a:endParaRPr lang="de-DE" dirty="0"/>
          </a:p>
          <a:p>
            <a:r>
              <a:rPr lang="en-GB" dirty="0" err="1"/>
              <a:t>མིང་ནས་སྨྲོས་ན་མོངན་ཤུགས་ཆེ་བའི་གཤིས་གཟུགས་རྟགས་སྟོན</a:t>
            </a:r>
            <a:r>
              <a:rPr lang="en-GB" dirty="0"/>
              <a:t>་༑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58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20800"/>
            <a:ext cx="4648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64000"/>
            <a:ext cx="939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4000"/>
            <a:ext cx="91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01800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064000"/>
            <a:ext cx="939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1800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987800"/>
            <a:ext cx="7445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930400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844800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43175" y="77788"/>
            <a:ext cx="52758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/>
              <a:t>Second Law: </a:t>
            </a:r>
            <a:r>
              <a:rPr lang="en-GB" sz="2800" dirty="0" err="1"/>
              <a:t>ཁྲིམས་ལུགས་གཉིས་པ</a:t>
            </a:r>
            <a:r>
              <a:rPr lang="en-GB" sz="2800" dirty="0"/>
              <a:t>་༑</a:t>
            </a:r>
            <a:endParaRPr lang="de-DE" sz="2800" dirty="0"/>
          </a:p>
          <a:p>
            <a:endParaRPr lang="de-CH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244600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1:</a:t>
            </a:r>
            <a:endParaRPr lang="de-CH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0325" y="3448050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2: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17563" y="9921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6000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81275" y="1030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16000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1489" y="5829910"/>
            <a:ext cx="8622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མེ་ཏོག་དང་པོའི་སྐྱེད་སྦེལ་ཀུར་རྟགསདབུས་སུ་བུ་རྒྱུད་དེ་སྡེད་ཚོན་གཉིས་སུ་ཁ་འགས་པ་ཡིན་༑ </a:t>
            </a:r>
            <a:r>
              <a:rPr lang="en-GB" dirty="0" err="1"/>
              <a:t>ཆ་ཤས་གསུམ་གི་རྒྱ་ཆ</a:t>
            </a:r>
            <a:r>
              <a:rPr lang="en-GB" dirty="0" smtClean="0"/>
              <a:t>་</a:t>
            </a:r>
          </a:p>
          <a:p>
            <a:r>
              <a:rPr lang="en-GB" dirty="0" smtClean="0"/>
              <a:t>༼</a:t>
            </a:r>
            <a:r>
              <a:rPr lang="en-GB" dirty="0"/>
              <a:t>༧༥</a:t>
            </a:r>
            <a:r>
              <a:rPr lang="de-DE" dirty="0"/>
              <a:t>%</a:t>
            </a:r>
            <a:r>
              <a:rPr lang="en-GB" dirty="0"/>
              <a:t>༽་དེ་མོངན་ཤུགས་ཆེ་བའི་གཤིས་གཟུགས་རྟགས་སྟོན་པ་དང་ཆ་ཤས་གཅིག་གི་རྒྱ་ཆ་༼༢༥</a:t>
            </a:r>
            <a:r>
              <a:rPr lang="de-DE" dirty="0"/>
              <a:t>%</a:t>
            </a:r>
            <a:r>
              <a:rPr lang="en-GB" dirty="0" smtClean="0"/>
              <a:t>༽</a:t>
            </a:r>
          </a:p>
          <a:p>
            <a:r>
              <a:rPr lang="en-GB" dirty="0" smtClean="0"/>
              <a:t>་</a:t>
            </a:r>
            <a:r>
              <a:rPr lang="en-GB" dirty="0" err="1"/>
              <a:t>མངོན་པར་མི་གསལ་བ</a:t>
            </a:r>
            <a:r>
              <a:rPr lang="en-GB" dirty="0"/>
              <a:t>་ </a:t>
            </a:r>
            <a:r>
              <a:rPr lang="en-GB" dirty="0" err="1"/>
              <a:t>གཤིས་གཟུགས་རྟགས་སྟོན་གྱི་ཡོད</a:t>
            </a:r>
            <a:r>
              <a:rPr lang="en-GB" dirty="0"/>
              <a:t>་༑</a:t>
            </a:r>
            <a:endParaRPr lang="de-DE" dirty="0"/>
          </a:p>
          <a:p>
            <a:endParaRPr lang="de-DE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2138" y="2844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27269" y="302793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373886" y="290136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09017" y="3084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717189" y="3548234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952320" y="373136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048553" y="523394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283684" y="541707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328236" y="480270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563367" y="498583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214793" y="48506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449924" y="5033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057187" y="358949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305431" y="357419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48372" y="48381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14078" y="483966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3081544" y="50424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3202556" y="5033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825822" y="540177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7945627" y="540177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190112" y="475490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7873744" y="209556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38035" y="305376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6168358" y="199961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1520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84879" y="594122"/>
            <a:ext cx="218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Exercises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391942" y="1897269"/>
            <a:ext cx="858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G</a:t>
            </a:r>
            <a:r>
              <a:rPr lang="en-US" sz="2800" b="1" dirty="0" err="1" smtClean="0"/>
              <a:t>enotype</a:t>
            </a:r>
            <a:r>
              <a:rPr lang="en-US" sz="2800" b="1" dirty="0" smtClean="0"/>
              <a:t>:</a:t>
            </a:r>
            <a:r>
              <a:rPr lang="en-US" sz="2800" dirty="0" smtClean="0"/>
              <a:t> heterozygous </a:t>
            </a:r>
            <a:r>
              <a:rPr lang="en-US" sz="2800" b="1" dirty="0"/>
              <a:t>(He) </a:t>
            </a:r>
            <a:r>
              <a:rPr lang="en-US" sz="2800" dirty="0"/>
              <a:t>or homozygous </a:t>
            </a:r>
            <a:r>
              <a:rPr lang="en-US" sz="2800" b="1" dirty="0"/>
              <a:t>(Ho</a:t>
            </a:r>
            <a:r>
              <a:rPr lang="en-US" sz="2800" b="1" dirty="0" smtClean="0"/>
              <a:t>)</a:t>
            </a:r>
            <a:r>
              <a:rPr lang="en-US" sz="2800" dirty="0"/>
              <a:t>?</a:t>
            </a:r>
            <a:r>
              <a:rPr lang="en-US" sz="2800" b="1" dirty="0" smtClean="0"/>
              <a:t> </a:t>
            </a:r>
            <a:endParaRPr lang="de-DE" sz="2800" dirty="0"/>
          </a:p>
        </p:txBody>
      </p:sp>
      <p:sp>
        <p:nvSpPr>
          <p:cNvPr id="5" name="Rechteck 4"/>
          <p:cNvSpPr/>
          <p:nvPr/>
        </p:nvSpPr>
        <p:spPr>
          <a:xfrm>
            <a:off x="391942" y="3472208"/>
            <a:ext cx="857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aseline="30000" dirty="0"/>
              <a:t>AA </a:t>
            </a:r>
            <a:r>
              <a:rPr lang="de-DE" sz="3600" baseline="30000" dirty="0" smtClean="0"/>
              <a:t>_____ 		 </a:t>
            </a:r>
            <a:r>
              <a:rPr lang="de-DE" sz="3600" baseline="30000" dirty="0" err="1"/>
              <a:t>Bb</a:t>
            </a:r>
            <a:r>
              <a:rPr lang="de-DE" sz="3600" baseline="30000" dirty="0"/>
              <a:t> _____ </a:t>
            </a:r>
            <a:r>
              <a:rPr lang="de-DE" sz="3600" baseline="30000" dirty="0" smtClean="0"/>
              <a:t>		Cc </a:t>
            </a:r>
            <a:r>
              <a:rPr lang="de-DE" sz="3600" baseline="30000" dirty="0"/>
              <a:t>_____ </a:t>
            </a:r>
            <a:r>
              <a:rPr lang="de-DE" sz="3600" baseline="30000" dirty="0" smtClean="0"/>
              <a:t>		</a:t>
            </a:r>
            <a:r>
              <a:rPr lang="de-DE" sz="3600" baseline="30000" dirty="0" err="1" smtClean="0"/>
              <a:t>dd</a:t>
            </a:r>
            <a:r>
              <a:rPr lang="de-DE" sz="3600" baseline="30000" dirty="0" smtClean="0"/>
              <a:t> </a:t>
            </a:r>
            <a:r>
              <a:rPr lang="de-DE" sz="3600" baseline="30000" dirty="0"/>
              <a:t>_____</a:t>
            </a:r>
            <a:endParaRPr lang="de-DE" sz="3600" dirty="0"/>
          </a:p>
        </p:txBody>
      </p:sp>
      <p:sp>
        <p:nvSpPr>
          <p:cNvPr id="6" name="Rechteck 5"/>
          <p:cNvSpPr/>
          <p:nvPr/>
        </p:nvSpPr>
        <p:spPr>
          <a:xfrm>
            <a:off x="627080" y="4733055"/>
            <a:ext cx="833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aseline="30000" dirty="0" err="1"/>
              <a:t>Ii</a:t>
            </a:r>
            <a:r>
              <a:rPr lang="nb-NO" sz="3600" baseline="30000" dirty="0"/>
              <a:t> _____ </a:t>
            </a:r>
            <a:r>
              <a:rPr lang="nb-NO" sz="3600" baseline="30000" dirty="0" smtClean="0"/>
              <a:t>			</a:t>
            </a:r>
            <a:r>
              <a:rPr lang="nb-NO" sz="3600" baseline="30000" dirty="0" err="1" smtClean="0"/>
              <a:t>Jj</a:t>
            </a:r>
            <a:r>
              <a:rPr lang="nb-NO" sz="3600" baseline="30000" dirty="0" smtClean="0"/>
              <a:t> </a:t>
            </a:r>
            <a:r>
              <a:rPr lang="nb-NO" sz="3600" baseline="30000" dirty="0"/>
              <a:t>_____ </a:t>
            </a:r>
            <a:r>
              <a:rPr lang="nb-NO" sz="3600" baseline="30000" dirty="0" smtClean="0"/>
              <a:t>		   </a:t>
            </a:r>
            <a:r>
              <a:rPr lang="nb-NO" sz="3600" baseline="30000" dirty="0" err="1" smtClean="0"/>
              <a:t>kk</a:t>
            </a:r>
            <a:r>
              <a:rPr lang="nb-NO" sz="3600" baseline="30000" dirty="0" smtClean="0"/>
              <a:t> </a:t>
            </a:r>
            <a:r>
              <a:rPr lang="nb-NO" sz="3600" baseline="30000" dirty="0"/>
              <a:t>_____ </a:t>
            </a:r>
            <a:r>
              <a:rPr lang="nb-NO" sz="3600" baseline="30000" dirty="0" smtClean="0"/>
              <a:t>		</a:t>
            </a:r>
            <a:r>
              <a:rPr lang="nb-NO" sz="3600" dirty="0" smtClean="0"/>
              <a:t>   </a:t>
            </a:r>
            <a:r>
              <a:rPr lang="nb-NO" sz="3600" baseline="30000" dirty="0" smtClean="0"/>
              <a:t>LL </a:t>
            </a:r>
            <a:r>
              <a:rPr lang="nb-NO" sz="3600" baseline="30000" dirty="0"/>
              <a:t>_____</a:t>
            </a:r>
            <a:endParaRPr lang="de-DE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85154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Macintosh PowerPoint</Application>
  <PresentationFormat>Bildschirmpräsentation (4:3)</PresentationFormat>
  <Paragraphs>247</Paragraphs>
  <Slides>24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54</cp:revision>
  <dcterms:created xsi:type="dcterms:W3CDTF">2012-04-05T10:10:07Z</dcterms:created>
  <dcterms:modified xsi:type="dcterms:W3CDTF">2012-04-10T05:40:33Z</dcterms:modified>
</cp:coreProperties>
</file>