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tif" ContentType="image/ti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BBFC77FB-9ED0-4EC9-95AA-A1379042E64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-179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40630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200">
        <a:latin typeface="Lucida Grande"/>
        <a:ea typeface="Lucida Grande"/>
        <a:cs typeface="Lucida Grande"/>
        <a:sym typeface="Lucida Grande"/>
      </a:defRPr>
    </a:lvl1pPr>
    <a:lvl2pPr indent="228600" defTabSz="406400" latinLnBrk="0">
      <a:defRPr sz="1200">
        <a:latin typeface="Lucida Grande"/>
        <a:ea typeface="Lucida Grande"/>
        <a:cs typeface="Lucida Grande"/>
        <a:sym typeface="Lucida Grande"/>
      </a:defRPr>
    </a:lvl2pPr>
    <a:lvl3pPr indent="457200" defTabSz="406400" latinLnBrk="0">
      <a:defRPr sz="1200">
        <a:latin typeface="Lucida Grande"/>
        <a:ea typeface="Lucida Grande"/>
        <a:cs typeface="Lucida Grande"/>
        <a:sym typeface="Lucida Grande"/>
      </a:defRPr>
    </a:lvl3pPr>
    <a:lvl4pPr indent="685800" defTabSz="406400" latinLnBrk="0">
      <a:defRPr sz="1200">
        <a:latin typeface="Lucida Grande"/>
        <a:ea typeface="Lucida Grande"/>
        <a:cs typeface="Lucida Grande"/>
        <a:sym typeface="Lucida Grande"/>
      </a:defRPr>
    </a:lvl4pPr>
    <a:lvl5pPr indent="914400" defTabSz="406400" latinLnBrk="0">
      <a:defRPr sz="1200">
        <a:latin typeface="Lucida Grande"/>
        <a:ea typeface="Lucida Grande"/>
        <a:cs typeface="Lucida Grande"/>
        <a:sym typeface="Lucida Grande"/>
      </a:defRPr>
    </a:lvl5pPr>
    <a:lvl6pPr indent="1143000" defTabSz="406400" latinLnBrk="0">
      <a:defRPr sz="1200">
        <a:latin typeface="Lucida Grande"/>
        <a:ea typeface="Lucida Grande"/>
        <a:cs typeface="Lucida Grande"/>
        <a:sym typeface="Lucida Grande"/>
      </a:defRPr>
    </a:lvl6pPr>
    <a:lvl7pPr indent="1371600" defTabSz="406400" latinLnBrk="0">
      <a:defRPr sz="1200">
        <a:latin typeface="Lucida Grande"/>
        <a:ea typeface="Lucida Grande"/>
        <a:cs typeface="Lucida Grande"/>
        <a:sym typeface="Lucida Grande"/>
      </a:defRPr>
    </a:lvl7pPr>
    <a:lvl8pPr indent="1600200" defTabSz="406400" latinLnBrk="0">
      <a:defRPr sz="1200">
        <a:latin typeface="Lucida Grande"/>
        <a:ea typeface="Lucida Grande"/>
        <a:cs typeface="Lucida Grande"/>
        <a:sym typeface="Lucida Grande"/>
      </a:defRPr>
    </a:lvl8pPr>
    <a:lvl9pPr indent="1828800" defTabSz="406400" latinLnBrk="0">
      <a:defRPr sz="1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>
                <a:solidFill>
                  <a:schemeClr val="accent5"/>
                </a:solidFill>
              </a:defRPr>
            </a:pPr>
            <a:r>
              <a:t>Exp: </a:t>
            </a:r>
          </a:p>
          <a:p>
            <a:pPr>
              <a:defRPr sz="2400">
                <a:solidFill>
                  <a:schemeClr val="accent5"/>
                </a:solidFill>
              </a:defRPr>
            </a:pPr>
            <a:r>
              <a:t>Handout under visualiser to show how big to draw</a:t>
            </a:r>
          </a:p>
          <a:p>
            <a:pPr>
              <a:defRPr sz="2400">
                <a:solidFill>
                  <a:schemeClr val="accent5"/>
                </a:solidFill>
              </a:defRPr>
            </a:pPr>
            <a:r>
              <a:t>Drawing Sunflower seed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Magnifier 3-4x  -</a:t>
            </a:r>
          </a:p>
          <a:p>
            <a:pPr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Microscope e.g. 10 x (Ocular) 40 (Objective) = 400 x</a:t>
            </a:r>
          </a:p>
          <a:p>
            <a:pPr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Lightmicroscope max. 1‘500 x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Split exactly in 2 equal half to look from inside</a:t>
            </a:r>
          </a:p>
          <a:p>
            <a:pPr>
              <a:defRPr sz="2000"/>
            </a:pPr>
            <a:r>
              <a:t>Find the right position between your teeth precisely upside.</a:t>
            </a:r>
          </a:p>
          <a:p>
            <a:pPr>
              <a:defRPr sz="2000"/>
            </a:pPr>
            <a:r>
              <a:t>Shortly und vigorously split it (no chewing)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>
                <a:solidFill>
                  <a:schemeClr val="accent5"/>
                </a:solidFill>
              </a:defRPr>
            </a:pPr>
            <a:r>
              <a:t>Exp:  1. Explore torn paper (edge corner etc.</a:t>
            </a:r>
          </a:p>
          <a:p>
            <a:pPr>
              <a:defRPr sz="2400">
                <a:solidFill>
                  <a:schemeClr val="accent5"/>
                </a:solidFill>
              </a:defRPr>
            </a:pPr>
            <a:r>
              <a:t>2. Exploring almonds by eye </a:t>
            </a:r>
            <a:br/>
            <a:r>
              <a:t>3. with magnifier </a:t>
            </a:r>
            <a:br/>
            <a:r>
              <a:t>4. Same with peanuts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600" b="1">
                <a:latin typeface="Calibri"/>
                <a:ea typeface="Calibri"/>
                <a:cs typeface="Calibri"/>
                <a:sym typeface="Calibri"/>
              </a:defRPr>
            </a:pPr>
            <a:r>
              <a:t>Cotyledon = Keimblatt</a:t>
            </a:r>
          </a:p>
          <a:p>
            <a:pPr defTabSz="457200">
              <a:defRPr sz="1600" b="1">
                <a:latin typeface="Calibri"/>
                <a:ea typeface="Calibri"/>
                <a:cs typeface="Calibri"/>
                <a:sym typeface="Calibri"/>
              </a:defRPr>
            </a:pPr>
            <a:r>
              <a:t>Nur kurz Folie zeigen, um die Pointe nicht vorweg zu nehmen: wir wollen „inside“ sehen. </a:t>
            </a:r>
            <a:r>
              <a:rPr b="0"/>
              <a:t>Es geht ja ums Fokusieren auf „BEOBACHTEN“ als solches  </a:t>
            </a:r>
            <a:r>
              <a:t>=&gt; ABER ok Frage: </a:t>
            </a:r>
            <a:r>
              <a:rPr b="0"/>
              <a:t>Was ist so ein Kern denn? (Erw: Seed). Die Frage kann beantwortet werden, v.a. wegen der bereits angesetzten Keimungsproben.</a:t>
            </a:r>
          </a:p>
          <a:p>
            <a:pPr defTabSz="4572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Später zurück kommen auf diese Folie, wenn Resultat am Objekt direkt klar wurde..</a:t>
            </a:r>
            <a:endParaRPr b="1"/>
          </a:p>
          <a:p>
            <a:pPr defTabSz="457200">
              <a:defRPr sz="1600" b="1">
                <a:latin typeface="Calibri"/>
                <a:ea typeface="Calibri"/>
                <a:cs typeface="Calibri"/>
                <a:sym typeface="Calibri"/>
              </a:defRPr>
            </a:pPr>
            <a:r>
              <a:t>Richtig</a:t>
            </a:r>
            <a:r>
              <a:rPr b="0"/>
              <a:t> </a:t>
            </a:r>
            <a:r>
              <a:t>halbieren</a:t>
            </a:r>
            <a:r>
              <a:rPr b="0"/>
              <a:t>, nicht zerkauen, damit die schon vorhandenen aber verklebten Hälften auseinanderfallen. Wir brauchen jetzt den Mund als Beobachtungsinstrument, NUR um die Hälften zu spüren und richtig zu halbieren.</a:t>
            </a:r>
          </a:p>
          <a:p>
            <a:pPr defTabSz="457200">
              <a:defRPr sz="1600" b="1">
                <a:latin typeface="Calibri"/>
                <a:ea typeface="Calibri"/>
                <a:cs typeface="Calibri"/>
                <a:sym typeface="Calibri"/>
              </a:defRPr>
            </a:pPr>
            <a:r>
              <a:t>Lernbegleitung / Fragen zum Ergebnis: </a:t>
            </a:r>
          </a:p>
          <a:p>
            <a:pPr defTabSz="4572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In which state of development is the almond? Look left side AND right side. Remind eating experience: Yellow peas fall in two parts when you cook them, sometimes even when you bye them preboiled.</a:t>
            </a:r>
          </a:p>
          <a:p>
            <a:pPr defTabSz="4572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Falls beim Zeigen der Folie mit der Mandelhälfte die Darstellung für die TN nicht klar wird:</a:t>
            </a:r>
          </a:p>
          <a:p>
            <a:pPr defTabSz="4572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BRILLENETUI hälftig AUFKLAPPEN, um zu zeigen, was ein Längsschnitt ist. Brillenetui ist schon fürs Aufklappen konstruiert.</a:t>
            </a:r>
          </a:p>
          <a:p>
            <a:pPr defTabSz="457200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defTabSz="4572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Aussprache FISSURE: „fische“ (Spalte)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t>Exp: Drawing Sunflower seed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norm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0" y="6629400"/>
            <a:ext cx="9192270" cy="279400"/>
            <a:chOff x="0" y="0"/>
            <a:chExt cx="9192269" cy="279400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1701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sz="1200" i="1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i="0"/>
              </a:pPr>
              <a:r>
                <a:rPr i="1"/>
                <a:t>Science meets Dharma</a:t>
              </a:r>
            </a:p>
          </p:txBody>
        </p:sp>
        <p:sp>
          <p:nvSpPr>
            <p:cNvPr id="12" name="Shape 12"/>
            <p:cNvSpPr/>
            <p:nvPr/>
          </p:nvSpPr>
          <p:spPr>
            <a:xfrm flipV="1">
              <a:off x="0" y="34926"/>
              <a:ext cx="9192270" cy="3175"/>
            </a:xfrm>
            <a:prstGeom prst="line">
              <a:avLst/>
            </a:prstGeom>
            <a:noFill/>
            <a:ln w="38100" cap="flat">
              <a:solidFill>
                <a:srgbClr val="15248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8115300" y="0"/>
              <a:ext cx="1066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sz="1200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Werner Nater</a:t>
              </a:r>
            </a:p>
          </p:txBody>
        </p:sp>
      </p:grp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blac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-12700" y="-927100"/>
            <a:ext cx="9156700" cy="75692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99" name="Group 99"/>
          <p:cNvGrpSpPr/>
          <p:nvPr/>
        </p:nvGrpSpPr>
        <p:grpSpPr>
          <a:xfrm>
            <a:off x="0" y="6629400"/>
            <a:ext cx="9192270" cy="279400"/>
            <a:chOff x="0" y="0"/>
            <a:chExt cx="9192269" cy="279400"/>
          </a:xfrm>
        </p:grpSpPr>
        <p:sp>
          <p:nvSpPr>
            <p:cNvPr id="96" name="Shape 96"/>
            <p:cNvSpPr/>
            <p:nvPr/>
          </p:nvSpPr>
          <p:spPr>
            <a:xfrm>
              <a:off x="0" y="0"/>
              <a:ext cx="1701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sz="1200" i="1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i="0"/>
              </a:pPr>
              <a:r>
                <a:rPr i="1"/>
                <a:t>Science meets Dharma</a:t>
              </a:r>
            </a:p>
          </p:txBody>
        </p:sp>
        <p:sp>
          <p:nvSpPr>
            <p:cNvPr id="97" name="Shape 97"/>
            <p:cNvSpPr/>
            <p:nvPr/>
          </p:nvSpPr>
          <p:spPr>
            <a:xfrm flipV="1">
              <a:off x="0" y="34926"/>
              <a:ext cx="9192270" cy="3175"/>
            </a:xfrm>
            <a:prstGeom prst="line">
              <a:avLst/>
            </a:prstGeom>
            <a:noFill/>
            <a:ln w="38100" cap="flat">
              <a:solidFill>
                <a:srgbClr val="15248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8115300" y="0"/>
              <a:ext cx="1066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sz="1200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Werner Nater</a:t>
              </a:r>
            </a:p>
          </p:txBody>
        </p:sp>
      </p:grp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44434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normal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63500" y="-38100"/>
            <a:ext cx="9245600" cy="6692900"/>
          </a:xfrm>
          <a:prstGeom prst="rect">
            <a:avLst/>
          </a:prstGeom>
          <a:solidFill>
            <a:srgbClr val="470702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26" name="Group 26"/>
          <p:cNvGrpSpPr/>
          <p:nvPr/>
        </p:nvGrpSpPr>
        <p:grpSpPr>
          <a:xfrm>
            <a:off x="0" y="6616700"/>
            <a:ext cx="9192270" cy="279400"/>
            <a:chOff x="0" y="0"/>
            <a:chExt cx="9192269" cy="279400"/>
          </a:xfrm>
        </p:grpSpPr>
        <p:sp>
          <p:nvSpPr>
            <p:cNvPr id="23" name="Shape 23"/>
            <p:cNvSpPr/>
            <p:nvPr/>
          </p:nvSpPr>
          <p:spPr>
            <a:xfrm>
              <a:off x="0" y="0"/>
              <a:ext cx="1701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sz="1200" i="1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i="0"/>
              </a:pPr>
              <a:r>
                <a:rPr i="1"/>
                <a:t>Science meets Dharma</a:t>
              </a:r>
            </a:p>
          </p:txBody>
        </p:sp>
        <p:sp>
          <p:nvSpPr>
            <p:cNvPr id="24" name="Shape 24"/>
            <p:cNvSpPr/>
            <p:nvPr/>
          </p:nvSpPr>
          <p:spPr>
            <a:xfrm flipV="1">
              <a:off x="0" y="34926"/>
              <a:ext cx="9192270" cy="3175"/>
            </a:xfrm>
            <a:prstGeom prst="line">
              <a:avLst/>
            </a:prstGeom>
            <a:noFill/>
            <a:ln w="38100" cap="flat">
              <a:solidFill>
                <a:srgbClr val="15248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8115300" y="0"/>
              <a:ext cx="1066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sz="1200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Werner Nater</a:t>
              </a:r>
            </a:p>
          </p:txBody>
        </p:sp>
      </p:grp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38100" y="0"/>
            <a:ext cx="9207500" cy="68453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-88900" y="-12700"/>
            <a:ext cx="9283700" cy="6858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12700" y="12700"/>
            <a:ext cx="9118600" cy="6858000"/>
          </a:xfrm>
          <a:prstGeom prst="rect">
            <a:avLst/>
          </a:prstGeom>
          <a:solidFill>
            <a:srgbClr val="470702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41300"/>
          </a:xfrm>
          <a:prstGeom prst="rect">
            <a:avLst/>
          </a:prstGeom>
        </p:spPr>
        <p:txBody>
          <a:bodyPr/>
          <a:lstStyle>
            <a:lvl1pPr defTabSz="406400">
              <a:defRPr sz="10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orlage #3">
    <p:bg>
      <p:bgPr>
        <a:solidFill>
          <a:srgbClr val="860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-50800" y="-76200"/>
            <a:ext cx="9182100" cy="6934200"/>
          </a:xfrm>
          <a:prstGeom prst="rect">
            <a:avLst/>
          </a:prstGeom>
          <a:solidFill>
            <a:srgbClr val="DCEDFF"/>
          </a:solidFill>
          <a:ln w="25400">
            <a:solidFill>
              <a:srgbClr val="DCED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0" y="6629400"/>
            <a:ext cx="29845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1400"/>
              </a:lnSpc>
              <a:tabLst>
                <a:tab pos="749300" algn="l"/>
                <a:tab pos="1892300" algn="l"/>
              </a:tabLst>
              <a:defRPr sz="1200" i="1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i="0"/>
            </a:pPr>
            <a:r>
              <a:rPr i="1"/>
              <a:t>Science meets Dharma</a:t>
            </a:r>
          </a:p>
        </p:txBody>
      </p:sp>
      <p:sp>
        <p:nvSpPr>
          <p:cNvPr id="67" name="Shape 67"/>
          <p:cNvSpPr/>
          <p:nvPr/>
        </p:nvSpPr>
        <p:spPr>
          <a:xfrm flipV="1">
            <a:off x="0" y="6664326"/>
            <a:ext cx="9192270" cy="3175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8115300" y="66294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Werner Nater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44434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gre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-19050" y="-38100"/>
            <a:ext cx="9182100" cy="6934200"/>
          </a:xfrm>
          <a:prstGeom prst="rect">
            <a:avLst/>
          </a:prstGeom>
          <a:solidFill>
            <a:srgbClr val="E9FEEC"/>
          </a:solidFill>
          <a:ln w="25400">
            <a:solidFill>
              <a:srgbClr val="DCED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0" y="6629400"/>
            <a:ext cx="29845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1400"/>
              </a:lnSpc>
              <a:tabLst>
                <a:tab pos="749300" algn="l"/>
                <a:tab pos="1892300" algn="l"/>
              </a:tabLst>
              <a:defRPr sz="1200" i="1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i="0"/>
            </a:pPr>
            <a:r>
              <a:rPr i="1"/>
              <a:t>Science meets Dharma</a:t>
            </a:r>
          </a:p>
        </p:txBody>
      </p:sp>
      <p:sp>
        <p:nvSpPr>
          <p:cNvPr id="78" name="Shape 78"/>
          <p:cNvSpPr/>
          <p:nvPr/>
        </p:nvSpPr>
        <p:spPr>
          <a:xfrm flipV="1">
            <a:off x="0" y="6664326"/>
            <a:ext cx="9192270" cy="3175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115300" y="66294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Werner Nater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44434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green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-19050" y="-38100"/>
            <a:ext cx="9182100" cy="6934200"/>
          </a:xfrm>
          <a:prstGeom prst="rect">
            <a:avLst/>
          </a:prstGeom>
          <a:solidFill>
            <a:srgbClr val="E9FEEC"/>
          </a:solidFill>
          <a:ln w="25400">
            <a:solidFill>
              <a:srgbClr val="DCED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44434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463966" y="6245225"/>
            <a:ext cx="312068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457200">
              <a:defRPr sz="1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Titeltext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40639" marR="40639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40639" marR="40639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40639" marR="40639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40639" marR="40639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40639" marR="40639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40639" marR="40639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40639" marR="40639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40639" marR="40639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259839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gif"/><Relationship Id="rId5" Type="http://schemas.openxmlformats.org/officeDocument/2006/relationships/image" Target="../media/image12.tif"/><Relationship Id="rId6" Type="http://schemas.openxmlformats.org/officeDocument/2006/relationships/image" Target="../media/image13.ti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-12700" y="0"/>
            <a:ext cx="9207500" cy="68961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1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3683000" y="2540000"/>
            <a:ext cx="1778000" cy="1778000"/>
          </a:xfrm>
          <a:prstGeom prst="ellipse">
            <a:avLst/>
          </a:prstGeom>
          <a:solidFill>
            <a:srgbClr val="011A9A"/>
          </a:solidFill>
          <a:ln w="254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1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 flipV="1">
            <a:off x="0" y="3485927"/>
            <a:ext cx="646458" cy="224"/>
          </a:xfrm>
          <a:prstGeom prst="line">
            <a:avLst/>
          </a:prstGeom>
          <a:ln w="127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8509000" y="3429000"/>
            <a:ext cx="635000" cy="0"/>
          </a:xfrm>
          <a:prstGeom prst="line">
            <a:avLst/>
          </a:prstGeom>
          <a:ln w="127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15" name="Group 115"/>
          <p:cNvGrpSpPr/>
          <p:nvPr/>
        </p:nvGrpSpPr>
        <p:grpSpPr>
          <a:xfrm rot="10800000">
            <a:off x="-1" y="5549900"/>
            <a:ext cx="1295401" cy="1295400"/>
            <a:chOff x="0" y="0"/>
            <a:chExt cx="1295400" cy="1295400"/>
          </a:xfrm>
        </p:grpSpPr>
        <p:sp>
          <p:nvSpPr>
            <p:cNvPr id="113" name="Shape 113"/>
            <p:cNvSpPr/>
            <p:nvPr/>
          </p:nvSpPr>
          <p:spPr>
            <a:xfrm>
              <a:off x="0" y="38100"/>
              <a:ext cx="1295400" cy="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V="1">
              <a:off x="1244600" y="0"/>
              <a:ext cx="0" cy="129540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118" name="Group 118"/>
          <p:cNvGrpSpPr/>
          <p:nvPr/>
        </p:nvGrpSpPr>
        <p:grpSpPr>
          <a:xfrm rot="10800000" flipH="1">
            <a:off x="7848600" y="5549900"/>
            <a:ext cx="1295400" cy="1295400"/>
            <a:chOff x="0" y="0"/>
            <a:chExt cx="1295400" cy="1295400"/>
          </a:xfrm>
        </p:grpSpPr>
        <p:sp>
          <p:nvSpPr>
            <p:cNvPr id="116" name="Shape 116"/>
            <p:cNvSpPr/>
            <p:nvPr/>
          </p:nvSpPr>
          <p:spPr>
            <a:xfrm>
              <a:off x="0" y="38100"/>
              <a:ext cx="1295400" cy="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V="1">
              <a:off x="1244600" y="0"/>
              <a:ext cx="0" cy="129540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7848600" y="12700"/>
            <a:ext cx="1295400" cy="1295400"/>
            <a:chOff x="0" y="0"/>
            <a:chExt cx="1295400" cy="1295400"/>
          </a:xfrm>
        </p:grpSpPr>
        <p:sp>
          <p:nvSpPr>
            <p:cNvPr id="119" name="Shape 119"/>
            <p:cNvSpPr/>
            <p:nvPr/>
          </p:nvSpPr>
          <p:spPr>
            <a:xfrm>
              <a:off x="0" y="50800"/>
              <a:ext cx="1295400" cy="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flipV="1">
              <a:off x="1244600" y="0"/>
              <a:ext cx="0" cy="129540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124" name="Group 124"/>
          <p:cNvGrpSpPr/>
          <p:nvPr/>
        </p:nvGrpSpPr>
        <p:grpSpPr>
          <a:xfrm flipH="1">
            <a:off x="0" y="12700"/>
            <a:ext cx="1295400" cy="1295400"/>
            <a:chOff x="0" y="0"/>
            <a:chExt cx="1295400" cy="1295400"/>
          </a:xfrm>
        </p:grpSpPr>
        <p:sp>
          <p:nvSpPr>
            <p:cNvPr id="122" name="Shape 122"/>
            <p:cNvSpPr/>
            <p:nvPr/>
          </p:nvSpPr>
          <p:spPr>
            <a:xfrm>
              <a:off x="0" y="50800"/>
              <a:ext cx="1295400" cy="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V="1">
              <a:off x="1244600" y="0"/>
              <a:ext cx="0" cy="129540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25" name="Shape 125"/>
          <p:cNvSpPr/>
          <p:nvPr/>
        </p:nvSpPr>
        <p:spPr>
          <a:xfrm>
            <a:off x="4559300" y="222"/>
            <a:ext cx="12700" cy="651288"/>
          </a:xfrm>
          <a:prstGeom prst="line">
            <a:avLst/>
          </a:prstGeom>
          <a:ln w="127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59300" y="6210300"/>
            <a:ext cx="12700" cy="651288"/>
          </a:xfrm>
          <a:prstGeom prst="line">
            <a:avLst/>
          </a:prstGeom>
          <a:ln w="127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7463966" y="6245225"/>
            <a:ext cx="312068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7.png" descr="Inhaltsplatzhalt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89952"/>
            <a:ext cx="4873603" cy="3028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1.gif" descr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075" y="2484266"/>
            <a:ext cx="2790729" cy="2965245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 flipH="1">
            <a:off x="5742672" y="1892711"/>
            <a:ext cx="1" cy="4314660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lIns="42202" tIns="42202" rIns="42202" bIns="42202"/>
          <a:lstStyle/>
          <a:p>
            <a:pPr algn="l" defTabSz="45720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88903" y="1671278"/>
            <a:ext cx="8966203" cy="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lIns="42202" tIns="42202" rIns="42202" bIns="42202"/>
          <a:lstStyle/>
          <a:p>
            <a:pPr algn="l" defTabSz="45720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570053" y="490922"/>
            <a:ext cx="3294956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Almond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  </a:t>
            </a:r>
            <a:r>
              <a:rPr sz="4200" dirty="0" err="1">
                <a:latin typeface="Monlam Uni OuChan2"/>
                <a:cs typeface="Monlam Uni OuChan2"/>
              </a:rPr>
              <a:t>ཨལ་མོན</a:t>
            </a:r>
            <a:r>
              <a:rPr sz="4200" dirty="0">
                <a:latin typeface="Monlam Uni OuChan2"/>
                <a:cs typeface="Monlam Uni OuChan2"/>
              </a:rPr>
              <a:t>།</a:t>
            </a:r>
          </a:p>
        </p:txBody>
      </p:sp>
      <p:pic>
        <p:nvPicPr>
          <p:cNvPr id="193" name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329" y="198539"/>
            <a:ext cx="1320802" cy="1333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asted-image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1117" y="239730"/>
            <a:ext cx="1320803" cy="1333689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3146474" y="5549822"/>
            <a:ext cx="3822219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Embryonic plant</a:t>
            </a:r>
          </a:p>
          <a:p>
            <a:pPr algn="l" defTabSz="457200">
              <a:lnSpc>
                <a:spcPct val="15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Monlam Uni OuChan2"/>
                <a:cs typeface="Monlam Uni OuChan2"/>
              </a:rPr>
              <a:t>སྦྲུམ་སྲིང་ནང་གི་རྩི་ཤིང</a:t>
            </a:r>
            <a:r>
              <a:rPr lang="bo-CN" dirty="0">
                <a:latin typeface="Monlam Uni OuChan2"/>
                <a:cs typeface="Monlam Uni OuChan2"/>
              </a:rPr>
              <a:t>་</a:t>
            </a:r>
            <a:r>
              <a:rPr dirty="0">
                <a:latin typeface="Monlam Uni OuChan2"/>
                <a:cs typeface="Monlam Uni OuChan2"/>
              </a:rPr>
              <a:t>།</a:t>
            </a:r>
          </a:p>
        </p:txBody>
      </p:sp>
      <p:sp>
        <p:nvSpPr>
          <p:cNvPr id="196" name="Shape 196"/>
          <p:cNvSpPr/>
          <p:nvPr/>
        </p:nvSpPr>
        <p:spPr>
          <a:xfrm>
            <a:off x="3430856" y="1676366"/>
            <a:ext cx="164973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Cotyledon</a:t>
            </a:r>
            <a:br>
              <a:rPr dirty="0"/>
            </a:br>
            <a:r>
              <a:rPr dirty="0">
                <a:latin typeface="Monlam Uni OuChan2"/>
                <a:cs typeface="Monlam Uni OuChan2"/>
              </a:rPr>
              <a:t>སོན་འདབ</a:t>
            </a:r>
            <a:r>
              <a:rPr lang="bo-CN" dirty="0">
                <a:latin typeface="Monlam Uni OuChan2"/>
                <a:cs typeface="Monlam Uni OuChan2"/>
              </a:rPr>
              <a:t>། </a:t>
            </a:r>
            <a:r>
              <a:rPr dirty="0"/>
              <a:t> 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xfrm>
            <a:off x="4449045" y="6642100"/>
            <a:ext cx="247180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1938504" y="567345"/>
            <a:ext cx="3221863" cy="731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2202" tIns="42202" rIns="42202" bIns="42202">
            <a:spAutoFit/>
          </a:bodyPr>
          <a:lstStyle>
            <a:lvl1pPr algn="l" defTabSz="457200"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Monlam Uni OuChan2"/>
                <a:cs typeface="Monlam Uni OuChan2"/>
              </a:rPr>
              <a:t>Peanuts    </a:t>
            </a:r>
            <a:r>
              <a:rPr sz="4200" dirty="0" err="1">
                <a:latin typeface="Monlam Uni OuChan2"/>
                <a:cs typeface="Monlam Uni OuChan2"/>
              </a:rPr>
              <a:t>བ་དམ</a:t>
            </a:r>
            <a:r>
              <a:rPr sz="4200" dirty="0">
                <a:latin typeface="Monlam Uni OuChan2"/>
                <a:cs typeface="Monlam Uni OuChan2"/>
              </a:rPr>
              <a:t>།</a:t>
            </a:r>
            <a:endParaRPr sz="4200" dirty="0">
              <a:latin typeface="Monlam Uni OuChan2"/>
              <a:ea typeface="Times New Roman"/>
              <a:cs typeface="Monlam Uni OuChan2"/>
              <a:sym typeface="Times New Roman"/>
            </a:endParaRPr>
          </a:p>
        </p:txBody>
      </p:sp>
      <p:pic>
        <p:nvPicPr>
          <p:cNvPr id="202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91" y="1561752"/>
            <a:ext cx="4724401" cy="414020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1234147" y="2442641"/>
            <a:ext cx="743150" cy="743150"/>
          </a:xfrm>
          <a:prstGeom prst="ellipse">
            <a:avLst/>
          </a:prstGeom>
          <a:ln w="50800">
            <a:solidFill>
              <a:srgbClr val="F6240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3912377" y="4340700"/>
            <a:ext cx="850942" cy="850942"/>
          </a:xfrm>
          <a:prstGeom prst="ellipse">
            <a:avLst/>
          </a:prstGeom>
          <a:ln w="50800">
            <a:solidFill>
              <a:srgbClr val="F6240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207" name="Homepage_Gossul-Gompa_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0"/>
            <a:ext cx="93091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5910033" y="6502400"/>
            <a:ext cx="3197064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ts val="1600"/>
              </a:lnSpc>
              <a:tabLst>
                <a:tab pos="749300" algn="l"/>
              </a:tabLst>
              <a:defRPr sz="1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Gossul Gompa und Manasarova See</a:t>
            </a:r>
          </a:p>
        </p:txBody>
      </p:sp>
      <p:sp>
        <p:nvSpPr>
          <p:cNvPr id="209" name="Shape 209"/>
          <p:cNvSpPr/>
          <p:nvPr/>
        </p:nvSpPr>
        <p:spPr>
          <a:xfrm>
            <a:off x="5691153" y="863600"/>
            <a:ext cx="3619501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ཐུགས་རྗེ་ཆེ།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1848802" y="647700"/>
            <a:ext cx="5435601" cy="486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287337" marR="82296" indent="-287337" algn="l" defTabSz="825500">
              <a:spcBef>
                <a:spcPts val="400"/>
              </a:spcBef>
              <a:buSzPct val="100000"/>
              <a:buChar char="•"/>
              <a:defRPr sz="18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/>
          </a:p>
          <a:p>
            <a:pPr marR="82296" algn="l" defTabSz="825500">
              <a:spcBef>
                <a:spcPts val="400"/>
              </a:spcBef>
              <a:defRPr sz="18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sz="2700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?...</a:t>
            </a:r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-38100" y="-25400"/>
            <a:ext cx="9207500" cy="69088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-47001" y="-57150"/>
            <a:ext cx="9238002" cy="6972301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34290" tIns="34290" rIns="34290" bIns="34290" anchor="ctr"/>
          <a:lstStyle/>
          <a:p>
            <a:pPr defTabSz="411480"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19" name="dropped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510" y="1543050"/>
            <a:ext cx="3268980" cy="201168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3280410" y="3897629"/>
            <a:ext cx="257764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11480">
              <a:lnSpc>
                <a:spcPts val="3300"/>
              </a:lnSpc>
              <a:tabLst>
                <a:tab pos="749300" algn="l"/>
              </a:tabLst>
              <a:defRPr sz="2800">
                <a:solidFill>
                  <a:srgbClr val="FFFFFF"/>
                </a:solidFill>
              </a:defRPr>
            </a:lvl1pPr>
          </a:lstStyle>
          <a:p>
            <a:r>
              <a:t>Tea break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-38100" y="-25400"/>
            <a:ext cx="9207500" cy="69088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3781090" y="3187700"/>
            <a:ext cx="158182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Beamer off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-38100" y="-25400"/>
            <a:ext cx="9207500" cy="69088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1"/>
          <p:cNvGrpSpPr/>
          <p:nvPr/>
        </p:nvGrpSpPr>
        <p:grpSpPr>
          <a:xfrm>
            <a:off x="445375" y="359607"/>
            <a:ext cx="8287145" cy="1541955"/>
            <a:chOff x="0" y="0"/>
            <a:chExt cx="8287143" cy="1541954"/>
          </a:xfrm>
        </p:grpSpPr>
        <p:pic>
          <p:nvPicPr>
            <p:cNvPr id="129" name="droppedImage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04237" cy="1541955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pic>
          <p:nvPicPr>
            <p:cNvPr id="130" name="droppedImage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775" y="34092"/>
              <a:ext cx="1547369" cy="1451611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sp>
        <p:nvSpPr>
          <p:cNvPr id="132" name="Shape 132"/>
          <p:cNvSpPr/>
          <p:nvPr/>
        </p:nvSpPr>
        <p:spPr>
          <a:xfrm>
            <a:off x="2015896" y="4495800"/>
            <a:ext cx="5143501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defRPr sz="18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Dr. Werner Nater</a:t>
            </a:r>
          </a:p>
          <a:p>
            <a:pPr marL="40639" marR="40639" defTabSz="914400">
              <a:defRPr sz="18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Project Manager "</a:t>
            </a:r>
            <a:r>
              <a:rPr i="1"/>
              <a:t>Science meets Dharma</a:t>
            </a:r>
            <a:r>
              <a:t>"</a:t>
            </a:r>
          </a:p>
          <a:p>
            <a:pPr marL="40639" marR="40639" defTabSz="914400">
              <a:defRPr sz="18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Tibet Institute Rikon, Switzerland</a:t>
            </a:r>
          </a:p>
        </p:txBody>
      </p:sp>
      <p:sp>
        <p:nvSpPr>
          <p:cNvPr id="133" name="Shape 133"/>
          <p:cNvSpPr/>
          <p:nvPr/>
        </p:nvSpPr>
        <p:spPr>
          <a:xfrm>
            <a:off x="494860" y="6248400"/>
            <a:ext cx="3964587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40639" marR="40639" algn="l" defTabSz="914400">
              <a:defRPr sz="1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Kathmandu</a:t>
            </a:r>
          </a:p>
        </p:txBody>
      </p:sp>
      <p:sp>
        <p:nvSpPr>
          <p:cNvPr id="134" name="Shape 134"/>
          <p:cNvSpPr/>
          <p:nvPr/>
        </p:nvSpPr>
        <p:spPr>
          <a:xfrm>
            <a:off x="6221290" y="6248400"/>
            <a:ext cx="2476501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40639" marR="40639" algn="r" defTabSz="914400">
              <a:defRPr sz="1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March 2020</a:t>
            </a:r>
          </a:p>
        </p:txBody>
      </p:sp>
      <p:sp>
        <p:nvSpPr>
          <p:cNvPr id="135" name="Shape 135"/>
          <p:cNvSpPr/>
          <p:nvPr/>
        </p:nvSpPr>
        <p:spPr>
          <a:xfrm>
            <a:off x="2281336" y="5765800"/>
            <a:ext cx="4632128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457200">
              <a:lnSpc>
                <a:spcPts val="1900"/>
              </a:lnSpc>
              <a:tabLst>
                <a:tab pos="838200" algn="l"/>
              </a:tabLst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Translations: Tenzin Tsondue</a:t>
            </a:r>
            <a:br/>
            <a:r>
              <a:t>Cooperation: Maja Burkhard</a:t>
            </a:r>
          </a:p>
        </p:txBody>
      </p:sp>
      <p:sp>
        <p:nvSpPr>
          <p:cNvPr id="136" name="Shape 136"/>
          <p:cNvSpPr/>
          <p:nvPr/>
        </p:nvSpPr>
        <p:spPr>
          <a:xfrm>
            <a:off x="428428" y="2209800"/>
            <a:ext cx="8287144" cy="1638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 sz="4800">
                <a:latin typeface="Monlam Uni OuChan2"/>
                <a:ea typeface="Monlam Uni OuChan2"/>
                <a:cs typeface="Monlam Uni OuChan2"/>
                <a:sym typeface="Monlam Uni OuChan2"/>
              </a:defRPr>
            </a:pPr>
            <a:r>
              <a:rPr sz="5200" b="1" dirty="0" err="1">
                <a:latin typeface="Monlam Uni OuChan2"/>
                <a:cs typeface="Monlam Uni OuChan2"/>
              </a:rPr>
              <a:t>སྐྱེ་དངོས</a:t>
            </a:r>
            <a:r>
              <a:rPr sz="5200" b="1" dirty="0">
                <a:latin typeface="Monlam Uni OuChan2"/>
                <a:cs typeface="Monlam Uni OuChan2"/>
              </a:rPr>
              <a:t>་</a:t>
            </a:r>
            <a:r>
              <a:rPr lang="bo-CN" sz="5200" b="1" dirty="0">
                <a:latin typeface="Monlam Uni OuChan2"/>
                <a:cs typeface="Monlam Uni OuChan2"/>
              </a:rPr>
              <a:t>རིག་པ།</a:t>
            </a:r>
            <a:r>
              <a:rPr lang="bo-CN" sz="5400" b="1" dirty="0">
                <a:latin typeface="Monlam Uni OuChan2"/>
                <a:cs typeface="Monlam Uni OuChan2"/>
              </a:rPr>
              <a:t> </a:t>
            </a:r>
            <a:r>
              <a:rPr sz="5200" b="1" dirty="0">
                <a:latin typeface="Monlam Uni OuChan2"/>
                <a:ea typeface="Helvetica"/>
                <a:cs typeface="Monlam Uni OuChan2"/>
                <a:sym typeface="Helvetica"/>
              </a:rPr>
              <a:t>- </a:t>
            </a:r>
            <a:r>
              <a:rPr sz="5200" b="1" dirty="0" err="1">
                <a:latin typeface="Monlam Uni OuChan2"/>
                <a:ea typeface="Helvetica"/>
                <a:cs typeface="Monlam Uni OuChan2"/>
                <a:sym typeface="Helvetica"/>
              </a:rPr>
              <a:t>ལྟ</a:t>
            </a:r>
            <a:r>
              <a:rPr lang="bo-CN" sz="5200" b="1" dirty="0">
                <a:latin typeface="Monlam Uni OuChan2"/>
                <a:cs typeface="Monlam Uni OuChan2"/>
              </a:rPr>
              <a:t>་ཞིབ</a:t>
            </a:r>
            <a:r>
              <a:rPr sz="5200" b="1" dirty="0">
                <a:latin typeface="Monlam Uni OuChan2"/>
                <a:ea typeface="Helvetica"/>
                <a:cs typeface="Monlam Uni OuChan2"/>
                <a:sym typeface="Helvetica"/>
              </a:rPr>
              <a:t>། </a:t>
            </a:r>
          </a:p>
          <a:p>
            <a:pPr defTabSz="457200">
              <a:lnSpc>
                <a:spcPct val="130000"/>
              </a:lnSpc>
              <a:defRPr sz="42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Helvetica"/>
                <a:ea typeface="Helvetica"/>
                <a:cs typeface="Helvetica"/>
                <a:sym typeface="Helvetica"/>
              </a:rPr>
              <a:t>Biology - Observation</a:t>
            </a:r>
          </a:p>
        </p:txBody>
      </p:sp>
      <p:sp>
        <p:nvSpPr>
          <p:cNvPr id="137" name="Shape 137"/>
          <p:cNvSpPr/>
          <p:nvPr/>
        </p:nvSpPr>
        <p:spPr>
          <a:xfrm>
            <a:off x="2633600" y="927384"/>
            <a:ext cx="38768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457200">
              <a:defRPr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Science Introduction Workshop 1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4485806" y="6642100"/>
            <a:ext cx="173658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660035" y="188097"/>
            <a:ext cx="3733394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Tools for observation</a:t>
            </a:r>
            <a:br>
              <a:rPr dirty="0"/>
            </a:br>
            <a:r>
              <a:rPr lang="bo-CN" sz="3600" dirty="0">
                <a:latin typeface="Monlam Uni OuChan2"/>
                <a:ea typeface="Microsoft Himalaya" panose="01010100010101010101" pitchFamily="2" charset="0"/>
                <a:cs typeface="Monlam Uni OuChan2"/>
                <a:sym typeface="Monlam Uni OuChan2"/>
              </a:rPr>
              <a:t>ལྟ་ཞིབ་</a:t>
            </a:r>
            <a:r>
              <a:rPr lang="bo-CN" sz="3600" dirty="0">
                <a:latin typeface="Monlam Uni OuChan2"/>
                <a:cs typeface="Monlam Uni OuChan2"/>
              </a:rPr>
              <a:t>ཀྱི་</a:t>
            </a:r>
            <a:r>
              <a:rPr lang="bo-CN" sz="3600" dirty="0">
                <a:latin typeface="Monlam Uni OuChan2"/>
                <a:cs typeface="Monlam Uni OuChan2"/>
                <a:sym typeface="Helvetica"/>
              </a:rPr>
              <a:t>ལག་ཆ</a:t>
            </a:r>
            <a:r>
              <a:rPr lang="bo-CN" sz="3600" dirty="0">
                <a:latin typeface="Monlam Uni OuChan2"/>
                <a:ea typeface="Microsoft Himalaya" panose="01010100010101010101" pitchFamily="2" charset="0"/>
                <a:cs typeface="Monlam Uni OuChan2"/>
                <a:sym typeface="Monlam Uni OuChan2"/>
              </a:rPr>
              <a:t>།</a:t>
            </a:r>
            <a:endParaRPr sz="3600" b="0" dirty="0">
              <a:latin typeface="Monlam Uni OuChan2"/>
              <a:ea typeface="Microsoft Himalaya" panose="01010100010101010101" pitchFamily="2" charset="0"/>
              <a:cs typeface="Monlam Uni OuChan2"/>
              <a:sym typeface="Monlam Uni OuChan2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4618824" y="3239550"/>
            <a:ext cx="4361572" cy="1518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Observing by all senses</a:t>
            </a:r>
            <a:endParaRPr lang="en-US" sz="2800" dirty="0"/>
          </a:p>
          <a:p>
            <a:pPr algn="l" defTabSz="457200"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 err="1">
                <a:latin typeface="Monlam Uni OuChan2"/>
                <a:cs typeface="Monlam Uni OuChan2"/>
              </a:rPr>
              <a:t>དབང་པོ་བཀོལ་སྤྱོད་བྱེད་ནས</a:t>
            </a:r>
            <a:r>
              <a:rPr sz="3200" dirty="0">
                <a:latin typeface="Monlam Uni OuChan2"/>
                <a:cs typeface="Monlam Uni OuChan2"/>
              </a:rPr>
              <a:t>་</a:t>
            </a:r>
            <a:r>
              <a:rPr lang="bo-CN" sz="3200" dirty="0">
                <a:latin typeface="Monlam Uni OuChan2"/>
                <a:cs typeface="Monlam Uni OuChan2"/>
              </a:rPr>
              <a:t>ལྟ་</a:t>
            </a:r>
            <a:r>
              <a:rPr sz="3200" dirty="0" err="1">
                <a:latin typeface="Monlam Uni OuChan2"/>
                <a:cs typeface="Monlam Uni OuChan2"/>
              </a:rPr>
              <a:t>ཞིབ་བྱེད་པ</a:t>
            </a:r>
            <a:r>
              <a:rPr sz="3200" dirty="0">
                <a:latin typeface="Monlam Uni OuChan2"/>
                <a:cs typeface="Monlam Uni OuChan2"/>
              </a:rPr>
              <a:t>།</a:t>
            </a:r>
          </a:p>
        </p:txBody>
      </p:sp>
      <p:pic>
        <p:nvPicPr>
          <p:cNvPr id="142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35" y="2540000"/>
            <a:ext cx="3247105" cy="32448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5.jpeg" descr="Inhaltsplatzhalter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3792" y="1950578"/>
            <a:ext cx="7592647" cy="385446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4485806" y="6642100"/>
            <a:ext cx="173658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2202389" y="403356"/>
            <a:ext cx="4815421" cy="107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150"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Helvetica"/>
                <a:ea typeface="Helvetica"/>
                <a:cs typeface="Helvetica"/>
                <a:sym typeface="Helvetica"/>
              </a:rPr>
              <a:t>What is similar? Different?</a:t>
            </a:r>
            <a:br>
              <a:rPr dirty="0">
                <a:latin typeface="Helvetica"/>
                <a:ea typeface="Helvetica"/>
                <a:cs typeface="Helvetica"/>
                <a:sym typeface="Helvetica"/>
              </a:rPr>
            </a:b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གང་དང་གང་འདྲ་པོ་འདུག</a:t>
            </a:r>
            <a:r>
              <a:rPr dirty="0"/>
              <a:t>  </a:t>
            </a: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མི་འདྲ་བ</a:t>
            </a:r>
            <a:r>
              <a:rPr dirty="0" err="1"/>
              <a:t>་གང་</a:t>
            </a: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འདུག</a:t>
            </a:r>
            <a:endParaRPr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-38100" y="-25400"/>
            <a:ext cx="9207500" cy="69088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3642259" y="3177650"/>
            <a:ext cx="1859483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 dirty="0" err="1"/>
              <a:t>Projector</a:t>
            </a:r>
            <a:r>
              <a:rPr lang="de-CH" dirty="0"/>
              <a:t> </a:t>
            </a:r>
            <a:r>
              <a:rPr dirty="0"/>
              <a:t>off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xfrm>
            <a:off x="4485806" y="6642100"/>
            <a:ext cx="173658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55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34" y="550425"/>
            <a:ext cx="5181601" cy="45339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1309088" y="5359290"/>
            <a:ext cx="6525825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Sunflower plant after 8 days of </a:t>
            </a:r>
            <a:r>
              <a:rPr lang="en-US" dirty="0"/>
              <a:t>G</a:t>
            </a:r>
            <a:r>
              <a:rPr dirty="0"/>
              <a:t>ermination</a:t>
            </a:r>
          </a:p>
          <a:p>
            <a:pPr defTabSz="457200"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>
                <a:latin typeface="Monlam Uni OuChan2"/>
                <a:cs typeface="Monlam Uni OuChan2"/>
              </a:rPr>
              <a:t>ཉི་མ་མེ་ཏོག་གི་མྱུ་གུ་ཉི་མ</a:t>
            </a:r>
            <a:r>
              <a:rPr dirty="0">
                <a:latin typeface="Monlam Uni OuChan2"/>
                <a:cs typeface="Monlam Uni OuChan2"/>
              </a:rPr>
              <a:t>་ ༨ </a:t>
            </a:r>
            <a:r>
              <a:rPr dirty="0" err="1">
                <a:latin typeface="Monlam Uni OuChan2"/>
                <a:cs typeface="Monlam Uni OuChan2"/>
              </a:rPr>
              <a:t>རྗེས</a:t>
            </a:r>
            <a:r>
              <a:rPr dirty="0">
                <a:latin typeface="Monlam Uni OuChan2"/>
                <a:cs typeface="Monlam Uni OuChan2"/>
              </a:rPr>
              <a:t>།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4464616" y="6591300"/>
            <a:ext cx="21603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2100"/>
              </a:lnSpc>
              <a:tabLst>
                <a:tab pos="749300" algn="l"/>
              </a:tabLst>
              <a:defRPr sz="1800"/>
            </a:lvl1pPr>
          </a:lstStyle>
          <a:p>
            <a:fld id="{86CB4B4D-7CA3-9044-876B-883B54F8677D}" type="slidenum">
              <a:rPr/>
              <a:t>7</a:t>
            </a:fld>
            <a:endParaRPr/>
          </a:p>
        </p:txBody>
      </p:sp>
      <p:grpSp>
        <p:nvGrpSpPr>
          <p:cNvPr id="162" name="Group 162"/>
          <p:cNvGrpSpPr/>
          <p:nvPr/>
        </p:nvGrpSpPr>
        <p:grpSpPr>
          <a:xfrm>
            <a:off x="731006" y="716635"/>
            <a:ext cx="7796700" cy="3009883"/>
            <a:chOff x="0" y="0"/>
            <a:chExt cx="7796698" cy="3009881"/>
          </a:xfrm>
        </p:grpSpPr>
        <p:sp>
          <p:nvSpPr>
            <p:cNvPr id="159" name="Shape 159"/>
            <p:cNvSpPr/>
            <p:nvPr/>
          </p:nvSpPr>
          <p:spPr>
            <a:xfrm>
              <a:off x="0" y="2414846"/>
              <a:ext cx="4475583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383540" indent="-342900" algn="l" defTabSz="457200">
                <a:buSzPct val="100000"/>
                <a:buChar char="–"/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800" dirty="0"/>
                <a:t>Magnifying glass  </a:t>
              </a:r>
              <a:r>
                <a:rPr lang="en-US" sz="2800" dirty="0"/>
                <a:t>     </a:t>
              </a:r>
              <a:r>
                <a:rPr lang="en-US" sz="2800" dirty="0">
                  <a:latin typeface="Monlam Uni OuChan2"/>
                  <a:cs typeface="Monlam Uni OuChan2"/>
                </a:rPr>
                <a:t> </a:t>
              </a:r>
              <a:r>
                <a:rPr dirty="0" err="1">
                  <a:latin typeface="Monlam Uni OuChan2"/>
                  <a:ea typeface="Helvetica"/>
                  <a:cs typeface="Monlam Uni OuChan2"/>
                  <a:sym typeface="Helvetica"/>
                </a:rPr>
                <a:t>ཆེ་ཤེལ</a:t>
              </a:r>
              <a:r>
                <a:rPr dirty="0">
                  <a:latin typeface="Helvetica"/>
                  <a:ea typeface="Helvetica"/>
                  <a:cs typeface="Helvetica"/>
                  <a:sym typeface="Helvetica"/>
                </a:rPr>
                <a:t>།</a:t>
              </a:r>
            </a:p>
          </p:txBody>
        </p:sp>
        <p:pic>
          <p:nvPicPr>
            <p:cNvPr id="160" name="pasted-image.tif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5653" y="0"/>
              <a:ext cx="1781045" cy="1994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1" name="Shape 161"/>
            <p:cNvSpPr/>
            <p:nvPr/>
          </p:nvSpPr>
          <p:spPr>
            <a:xfrm flipV="1">
              <a:off x="4491410" y="1665135"/>
              <a:ext cx="1491837" cy="90087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64" name="Shape 164"/>
          <p:cNvSpPr/>
          <p:nvPr/>
        </p:nvSpPr>
        <p:spPr>
          <a:xfrm>
            <a:off x="717298" y="1764366"/>
            <a:ext cx="41549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83540" indent="-342900" algn="l" defTabSz="457200">
              <a:buSzPct val="100000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sz="2800" dirty="0"/>
              <a:t>Drawing </a:t>
            </a:r>
            <a:r>
              <a:rPr dirty="0"/>
              <a:t>                </a:t>
            </a:r>
            <a:r>
              <a:rPr lang="en-US" dirty="0"/>
              <a:t>  </a:t>
            </a:r>
            <a:r>
              <a:rPr lang="en-US" dirty="0">
                <a:latin typeface="Monlam Uni OuChan2"/>
                <a:cs typeface="Monlam Uni OuChan2"/>
              </a:rPr>
              <a:t> </a:t>
            </a:r>
            <a:r>
              <a:rPr dirty="0" err="1">
                <a:latin typeface="Monlam Uni OuChan2"/>
                <a:ea typeface="Helvetica"/>
                <a:cs typeface="Monlam Uni OuChan2"/>
                <a:sym typeface="Helvetica"/>
              </a:rPr>
              <a:t>རི་མོ</a:t>
            </a:r>
            <a:r>
              <a:rPr dirty="0">
                <a:latin typeface="Monlam Uni OuChan2"/>
                <a:ea typeface="Helvetica"/>
                <a:cs typeface="Monlam Uni OuChan2"/>
                <a:sym typeface="Helvetica"/>
              </a:rPr>
              <a:t>།</a:t>
            </a:r>
          </a:p>
        </p:txBody>
      </p:sp>
      <p:grpSp>
        <p:nvGrpSpPr>
          <p:cNvPr id="167" name="Group 167"/>
          <p:cNvGrpSpPr/>
          <p:nvPr/>
        </p:nvGrpSpPr>
        <p:grpSpPr>
          <a:xfrm>
            <a:off x="775215" y="3171445"/>
            <a:ext cx="8354219" cy="3408695"/>
            <a:chOff x="0" y="0"/>
            <a:chExt cx="8354217" cy="3408693"/>
          </a:xfrm>
        </p:grpSpPr>
        <p:pic>
          <p:nvPicPr>
            <p:cNvPr id="165" name="pasted-image.ti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716" y="0"/>
              <a:ext cx="2984501" cy="34086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6" name="Shape 166"/>
            <p:cNvSpPr/>
            <p:nvPr/>
          </p:nvSpPr>
          <p:spPr>
            <a:xfrm>
              <a:off x="0" y="1327153"/>
              <a:ext cx="5061641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383540" indent="-342900" algn="l" defTabSz="457200">
                <a:buSzPct val="100000"/>
                <a:buChar char="–"/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800" dirty="0"/>
                <a:t>Microscope</a:t>
              </a:r>
              <a:r>
                <a:rPr dirty="0"/>
                <a:t>          </a:t>
              </a:r>
              <a:r>
                <a:rPr lang="de-CH" dirty="0"/>
                <a:t>   </a:t>
              </a:r>
              <a:r>
                <a:rPr dirty="0">
                  <a:latin typeface="Monlam Uni OuChan2"/>
                  <a:cs typeface="Monlam Uni OuChan2"/>
                </a:rPr>
                <a:t> </a:t>
              </a:r>
              <a:r>
                <a:rPr dirty="0" err="1">
                  <a:latin typeface="Monlam Uni OuChan2"/>
                  <a:ea typeface="Helvetica"/>
                  <a:cs typeface="Monlam Uni OuChan2"/>
                  <a:sym typeface="Helvetica"/>
                </a:rPr>
                <a:t>ཕྲ་མཐོང་ཆེ་ཤེལ</a:t>
              </a:r>
              <a:r>
                <a:rPr dirty="0">
                  <a:latin typeface="Monlam Uni OuChan2"/>
                  <a:ea typeface="Helvetica"/>
                  <a:cs typeface="Monlam Uni OuChan2"/>
                  <a:sym typeface="Helvetica"/>
                </a:rPr>
                <a:t>།</a:t>
              </a:r>
            </a:p>
          </p:txBody>
        </p:sp>
      </p:grpSp>
      <p:sp>
        <p:nvSpPr>
          <p:cNvPr id="12" name="Shape 140"/>
          <p:cNvSpPr/>
          <p:nvPr/>
        </p:nvSpPr>
        <p:spPr>
          <a:xfrm>
            <a:off x="660035" y="188097"/>
            <a:ext cx="3733394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Tools for observation</a:t>
            </a:r>
            <a:br>
              <a:rPr dirty="0"/>
            </a:br>
            <a:r>
              <a:rPr lang="bo-CN" sz="3600" dirty="0">
                <a:latin typeface="Monlam Uni OuChan2"/>
                <a:ea typeface="Microsoft Himalaya" panose="01010100010101010101" pitchFamily="2" charset="0"/>
                <a:cs typeface="Monlam Uni OuChan2"/>
                <a:sym typeface="Monlam Uni OuChan2"/>
              </a:rPr>
              <a:t>ལྟ་ཞིབ་</a:t>
            </a:r>
            <a:r>
              <a:rPr lang="bo-CN" sz="3600" dirty="0">
                <a:latin typeface="Monlam Uni OuChan2"/>
                <a:cs typeface="Monlam Uni OuChan2"/>
              </a:rPr>
              <a:t>ཀྱི་</a:t>
            </a:r>
            <a:r>
              <a:rPr lang="bo-CN" sz="3600" dirty="0">
                <a:latin typeface="Monlam Uni OuChan2"/>
                <a:cs typeface="Monlam Uni OuChan2"/>
                <a:sym typeface="Helvetica"/>
              </a:rPr>
              <a:t>ལག་ཆ</a:t>
            </a:r>
            <a:r>
              <a:rPr lang="bo-CN" sz="3600" dirty="0">
                <a:latin typeface="Monlam Uni OuChan2"/>
                <a:ea typeface="Microsoft Himalaya" panose="01010100010101010101" pitchFamily="2" charset="0"/>
                <a:cs typeface="Monlam Uni OuChan2"/>
                <a:sym typeface="Monlam Uni OuChan2"/>
              </a:rPr>
              <a:t>།</a:t>
            </a:r>
            <a:endParaRPr sz="3600" b="0" dirty="0">
              <a:latin typeface="Monlam Uni OuChan2"/>
              <a:ea typeface="Microsoft Himalaya" panose="01010100010101010101" pitchFamily="2" charset="0"/>
              <a:cs typeface="Monlam Uni OuChan2"/>
              <a:sym typeface="Monlam Uni OuChan2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2" animBg="1" advAuto="0"/>
      <p:bldP spid="164" grpId="1" animBg="1" advAuto="0"/>
      <p:bldP spid="167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xfrm>
            <a:off x="4485806" y="6642100"/>
            <a:ext cx="173658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505928" y="2698433"/>
            <a:ext cx="6963445" cy="348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51008" indent="-457200" algn="l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  <a:buSzPct val="171429"/>
              <a:buFont typeface="Arial" panose="020B0604020202020204" pitchFamily="34" charset="0"/>
              <a:buChar char="•"/>
              <a:tabLst>
                <a:tab pos="609600" algn="l"/>
              </a:tabLst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sz="2300" dirty="0"/>
              <a:t>Split exactly in 2 equal hal</a:t>
            </a:r>
            <a:r>
              <a:rPr lang="en-US" sz="2300" dirty="0"/>
              <a:t>ves</a:t>
            </a:r>
            <a:r>
              <a:rPr sz="2300" dirty="0"/>
              <a:t> to look from inside</a:t>
            </a:r>
            <a:r>
              <a:rPr lang="en-US" sz="2300" dirty="0"/>
              <a:t>.</a:t>
            </a:r>
            <a:r>
              <a:rPr dirty="0"/>
              <a:t/>
            </a:r>
            <a:br>
              <a:rPr dirty="0"/>
            </a:br>
            <a:r>
              <a:rPr sz="2800" dirty="0" err="1">
                <a:latin typeface="Monlam Uni OuChan2"/>
                <a:cs typeface="Monlam Uni OuChan2"/>
              </a:rPr>
              <a:t>དུམ་བུ་གཉིས་སུ་ཏག་ཏག་ཁ་ཕྱེ་ནས་ནང་དུ་ལྟོས</a:t>
            </a:r>
            <a:r>
              <a:rPr sz="2800" dirty="0">
                <a:latin typeface="Monlam Uni OuChan2"/>
                <a:cs typeface="Monlam Uni OuChan2"/>
              </a:rPr>
              <a:t>།  </a:t>
            </a:r>
          </a:p>
          <a:p>
            <a:pPr marL="551008" indent="-457200" algn="l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  <a:buSzPct val="171429"/>
              <a:buFont typeface="Arial" panose="020B0604020202020204" pitchFamily="34" charset="0"/>
              <a:buChar char="•"/>
              <a:tabLst>
                <a:tab pos="609600" algn="l"/>
              </a:tabLst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2300" dirty="0"/>
              <a:t>What do you observe</a:t>
            </a:r>
            <a:r>
              <a:rPr sz="2300" dirty="0"/>
              <a:t>?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bo-CN" sz="2800" dirty="0">
                <a:latin typeface="Monlam Uni OuChan2"/>
                <a:cs typeface="Monlam Uni OuChan2"/>
                <a:sym typeface="Helvetica"/>
              </a:rPr>
              <a:t>ཁྱེད་ཀྱིས་</a:t>
            </a:r>
            <a:r>
              <a:rPr sz="2800" dirty="0" err="1">
                <a:latin typeface="Monlam Uni OuChan2"/>
                <a:cs typeface="Monlam Uni OuChan2"/>
              </a:rPr>
              <a:t>གང</a:t>
            </a:r>
            <a:r>
              <a:rPr sz="2800" dirty="0">
                <a:latin typeface="Monlam Uni OuChan2"/>
                <a:cs typeface="Monlam Uni OuChan2"/>
              </a:rPr>
              <a:t>་</a:t>
            </a:r>
            <a:r>
              <a:rPr lang="bo-CN" sz="2800" dirty="0">
                <a:latin typeface="Monlam Uni OuChan2"/>
                <a:cs typeface="Monlam Uni OuChan2"/>
              </a:rPr>
              <a:t>ལྟ་ཞིབ་</a:t>
            </a:r>
            <a:r>
              <a:rPr sz="2800" dirty="0" err="1">
                <a:latin typeface="Monlam Uni OuChan2"/>
                <a:cs typeface="Monlam Uni OuChan2"/>
              </a:rPr>
              <a:t>བྱུང</a:t>
            </a:r>
            <a:r>
              <a:rPr sz="2800" dirty="0">
                <a:latin typeface="Monlam Uni OuChan2"/>
                <a:cs typeface="Monlam Uni OuChan2"/>
              </a:rPr>
              <a:t>་</a:t>
            </a:r>
            <a:r>
              <a:rPr lang="bo-CN" sz="2800" dirty="0">
                <a:latin typeface="Monlam Uni OuChan2"/>
                <a:cs typeface="Monlam Uni OuChan2"/>
              </a:rPr>
              <a:t>ང</a:t>
            </a:r>
            <a:r>
              <a:rPr sz="2800" dirty="0">
                <a:latin typeface="Monlam Uni OuChan2"/>
                <a:cs typeface="Monlam Uni OuChan2"/>
              </a:rPr>
              <a:t>མ། </a:t>
            </a:r>
            <a:r>
              <a:rPr sz="3000" dirty="0">
                <a:latin typeface="Monlam Uni OuChan2"/>
                <a:cs typeface="Monlam Uni OuChan2"/>
              </a:rPr>
              <a:t> </a:t>
            </a:r>
          </a:p>
          <a:p>
            <a:pPr marL="551008" indent="-457200" algn="l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  <a:buSzPct val="171429"/>
              <a:buFont typeface="Arial" panose="020B0604020202020204" pitchFamily="34" charset="0"/>
              <a:buChar char="•"/>
              <a:tabLst>
                <a:tab pos="609600" algn="l"/>
              </a:tabLst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sz="2300" dirty="0"/>
              <a:t>Investigate each half with the magnifier</a:t>
            </a:r>
            <a:r>
              <a:rPr lang="en-US" sz="2300" dirty="0"/>
              <a:t>.</a:t>
            </a:r>
            <a:r>
              <a:rPr dirty="0"/>
              <a:t/>
            </a:r>
            <a:br>
              <a:rPr dirty="0"/>
            </a:br>
            <a:r>
              <a:rPr sz="3000" dirty="0" err="1">
                <a:latin typeface="Monlam Uni OuChan2"/>
                <a:cs typeface="Monlam Uni OuChan2"/>
              </a:rPr>
              <a:t>དུམ་བུ་གཉིས་ཀར་ཆེ་ཤེལ་གྱིས་ཞིབ་འཇུག་བྱེད</a:t>
            </a:r>
            <a:r>
              <a:rPr sz="3000" dirty="0">
                <a:latin typeface="Monlam Uni OuChan2"/>
                <a:cs typeface="Monlam Uni OuChan2"/>
              </a:rPr>
              <a:t>།</a:t>
            </a:r>
          </a:p>
        </p:txBody>
      </p:sp>
      <p:sp>
        <p:nvSpPr>
          <p:cNvPr id="173" name="Shape 173"/>
          <p:cNvSpPr/>
          <p:nvPr/>
        </p:nvSpPr>
        <p:spPr>
          <a:xfrm>
            <a:off x="579633" y="1312385"/>
            <a:ext cx="5125614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ts val="3840"/>
              </a:lnSpc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Split alongside through the </a:t>
            </a:r>
            <a:r>
              <a:rPr dirty="0">
                <a:solidFill>
                  <a:srgbClr val="F62402"/>
                </a:solidFill>
              </a:rPr>
              <a:t>fissure</a:t>
            </a:r>
          </a:p>
          <a:p>
            <a:pPr algn="l" defTabSz="457200">
              <a:lnSpc>
                <a:spcPts val="3840"/>
              </a:lnSpc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>
                <a:latin typeface="Monlam ouchan 2"/>
                <a:cs typeface="Monlam ouchan 2"/>
              </a:rPr>
              <a:t>སོན་འདབ་ཀྱི་སེར་ཀ་བརྒྱུད་ནས་ཁ</a:t>
            </a:r>
            <a:r>
              <a:rPr dirty="0">
                <a:latin typeface="Monlam ouchan 2"/>
                <a:cs typeface="Monlam ouchan 2"/>
              </a:rPr>
              <a:t>་</a:t>
            </a:r>
            <a:r>
              <a:rPr lang="bo-CN" dirty="0">
                <a:latin typeface="Monlam ouchan 2"/>
                <a:cs typeface="Monlam ouchan 2"/>
              </a:rPr>
              <a:t>འ</a:t>
            </a:r>
            <a:r>
              <a:rPr lang="bo-CN" sz="3200" dirty="0">
                <a:latin typeface="Monlam ouchan 2"/>
                <a:cs typeface="Monlam ouchan 2"/>
              </a:rPr>
              <a:t>བྱེད</a:t>
            </a:r>
            <a:r>
              <a:rPr dirty="0">
                <a:latin typeface="Monlam ouchan 2"/>
                <a:cs typeface="Monlam ouchan 2"/>
              </a:rPr>
              <a:t>།</a:t>
            </a:r>
          </a:p>
        </p:txBody>
      </p:sp>
      <p:sp>
        <p:nvSpPr>
          <p:cNvPr id="174" name="Shape 174"/>
          <p:cNvSpPr/>
          <p:nvPr/>
        </p:nvSpPr>
        <p:spPr>
          <a:xfrm>
            <a:off x="552265" y="256434"/>
            <a:ext cx="547015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Experiment</a:t>
            </a:r>
            <a:r>
              <a:rPr lang="en-US" dirty="0"/>
              <a:t> </a:t>
            </a:r>
            <a:r>
              <a:rPr dirty="0"/>
              <a:t>: Observing Almond</a:t>
            </a:r>
          </a:p>
          <a:p>
            <a:pPr algn="l" defTabSz="457200"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Monlam Uni OuChan2"/>
                <a:cs typeface="Monlam Uni OuChan2"/>
              </a:rPr>
              <a:t>བརྟག་དཔྱད</a:t>
            </a:r>
            <a:r>
              <a:rPr lang="bo-CN" dirty="0">
                <a:latin typeface="Monlam Uni OuChan2"/>
                <a:cs typeface="Monlam Uni OuChan2"/>
              </a:rPr>
              <a:t>། </a:t>
            </a:r>
            <a:r>
              <a:rPr dirty="0">
                <a:latin typeface="Monlam Uni OuChan2"/>
                <a:cs typeface="Monlam Uni OuChan2"/>
              </a:rPr>
              <a:t>   </a:t>
            </a:r>
            <a:r>
              <a:rPr lang="en-US" dirty="0">
                <a:latin typeface="Monlam Uni OuChan2"/>
                <a:cs typeface="Monlam Uni OuChan2"/>
              </a:rPr>
              <a:t> </a:t>
            </a:r>
            <a:r>
              <a:rPr lang="en-US" sz="2500" dirty="0">
                <a:latin typeface="Monlam Uni OuChan2"/>
                <a:cs typeface="Monlam Uni OuChan2"/>
              </a:rPr>
              <a:t> </a:t>
            </a:r>
            <a:r>
              <a:rPr sz="2500" dirty="0">
                <a:latin typeface="Monlam Uni OuChan2"/>
                <a:cs typeface="Monlam Uni OuChan2"/>
              </a:rPr>
              <a:t>:  </a:t>
            </a:r>
            <a:r>
              <a:rPr dirty="0" err="1">
                <a:latin typeface="Monlam Uni OuChan2"/>
                <a:cs typeface="Monlam Uni OuChan2"/>
              </a:rPr>
              <a:t>ཨལ་མོན་ལ</a:t>
            </a:r>
            <a:r>
              <a:rPr dirty="0">
                <a:latin typeface="Monlam Uni OuChan2"/>
                <a:cs typeface="Monlam Uni OuChan2"/>
              </a:rPr>
              <a:t>་</a:t>
            </a:r>
            <a:r>
              <a:rPr lang="bo-CN" dirty="0">
                <a:latin typeface="Monlam Uni OuChan2"/>
                <a:cs typeface="Monlam Uni OuChan2"/>
              </a:rPr>
              <a:t>ལྟ་</a:t>
            </a:r>
            <a:r>
              <a:rPr dirty="0" err="1">
                <a:latin typeface="Monlam Uni OuChan2"/>
                <a:cs typeface="Monlam Uni OuChan2"/>
              </a:rPr>
              <a:t>ཞིབ་བྱེད་པ</a:t>
            </a:r>
            <a:r>
              <a:rPr dirty="0">
                <a:latin typeface="Monlam Uni OuChan2"/>
                <a:cs typeface="Monlam Uni OuChan2"/>
              </a:rPr>
              <a:t>།</a:t>
            </a:r>
          </a:p>
        </p:txBody>
      </p:sp>
      <p:grpSp>
        <p:nvGrpSpPr>
          <p:cNvPr id="177" name="Group 177"/>
          <p:cNvGrpSpPr/>
          <p:nvPr/>
        </p:nvGrpSpPr>
        <p:grpSpPr>
          <a:xfrm>
            <a:off x="7195813" y="340873"/>
            <a:ext cx="775598" cy="2250484"/>
            <a:chOff x="0" y="0"/>
            <a:chExt cx="775596" cy="2250483"/>
          </a:xfrm>
        </p:grpSpPr>
        <p:pic>
          <p:nvPicPr>
            <p:cNvPr id="175" name="pasted-image.tif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183702">
              <a:off x="-735375" y="742496"/>
              <a:ext cx="2246347" cy="7649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6" name="Shape 176"/>
            <p:cNvSpPr/>
            <p:nvPr/>
          </p:nvSpPr>
          <p:spPr>
            <a:xfrm>
              <a:off x="330876" y="1632"/>
              <a:ext cx="113343" cy="2248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" y="21600"/>
                  </a:moveTo>
                  <a:lnTo>
                    <a:pt x="8396" y="18013"/>
                  </a:lnTo>
                  <a:lnTo>
                    <a:pt x="17814" y="15089"/>
                  </a:lnTo>
                  <a:lnTo>
                    <a:pt x="21600" y="12123"/>
                  </a:lnTo>
                  <a:lnTo>
                    <a:pt x="20371" y="9389"/>
                  </a:lnTo>
                  <a:lnTo>
                    <a:pt x="20371" y="6924"/>
                  </a:lnTo>
                  <a:lnTo>
                    <a:pt x="13927" y="4431"/>
                  </a:lnTo>
                  <a:lnTo>
                    <a:pt x="9561" y="2049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F6240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2" build="p" bldLvl="5" animBg="1" advAuto="0"/>
      <p:bldP spid="173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-38100" y="-25400"/>
            <a:ext cx="9207500" cy="69088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3642259" y="3177650"/>
            <a:ext cx="1859483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 dirty="0" err="1"/>
              <a:t>Projector</a:t>
            </a:r>
            <a:r>
              <a:rPr lang="de-CH"/>
              <a:t> </a:t>
            </a:r>
            <a:r>
              <a:t>off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Macintosh PowerPoint</Application>
  <PresentationFormat>Bildschirmpräsentation (4:3)</PresentationFormat>
  <Paragraphs>77</Paragraphs>
  <Slides>17</Slides>
  <Notes>6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Werner Nater</cp:lastModifiedBy>
  <cp:revision>22</cp:revision>
  <dcterms:modified xsi:type="dcterms:W3CDTF">2021-11-01T17:05:43Z</dcterms:modified>
</cp:coreProperties>
</file>