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89" r:id="rId2"/>
    <p:sldId id="256" r:id="rId3"/>
    <p:sldId id="257" r:id="rId4"/>
    <p:sldId id="258" r:id="rId5"/>
    <p:sldId id="259" r:id="rId6"/>
    <p:sldId id="261" r:id="rId7"/>
    <p:sldId id="262" r:id="rId8"/>
    <p:sldId id="263" r:id="rId9"/>
    <p:sldId id="267" r:id="rId10"/>
    <p:sldId id="268" r:id="rId11"/>
    <p:sldId id="271" r:id="rId12"/>
    <p:sldId id="275" r:id="rId13"/>
    <p:sldId id="276" r:id="rId14"/>
    <p:sldId id="281" r:id="rId15"/>
    <p:sldId id="285" r:id="rId16"/>
    <p:sldId id="286" r:id="rId17"/>
    <p:sldId id="287" r:id="rId18"/>
    <p:sldId id="288" r:id="rId19"/>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BBFC77FB-9ED0-4EC9-95AA-A1379042E648}"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3DC5C2F9-1CAC-4260-A1DD-9FCDBB877499}"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6CBB8FF1-D9AA-43F3-AF6F-95CC898621D3}"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784" y="-112"/>
      </p:cViewPr>
      <p:guideLst>
        <p:guide orient="horz" pos="24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85526468"/>
      </p:ext>
    </p:extLst>
  </p:cSld>
  <p:clrMap bg1="lt1" tx1="dk1" bg2="lt2" tx2="dk2" accent1="accent1" accent2="accent2" accent3="accent3" accent4="accent4" accent5="accent5" accent6="accent6" hlink="hlink" folHlink="folHlink"/>
  <p:notesStyle>
    <a:lvl1pPr defTabSz="457200" latinLnBrk="0">
      <a:defRPr sz="1400">
        <a:latin typeface="Lucida Grande"/>
        <a:ea typeface="Lucida Grande"/>
        <a:cs typeface="Lucida Grande"/>
        <a:sym typeface="Lucida Grande"/>
      </a:defRPr>
    </a:lvl1pPr>
    <a:lvl2pPr indent="228600" defTabSz="457200" latinLnBrk="0">
      <a:defRPr sz="1400">
        <a:latin typeface="Lucida Grande"/>
        <a:ea typeface="Lucida Grande"/>
        <a:cs typeface="Lucida Grande"/>
        <a:sym typeface="Lucida Grande"/>
      </a:defRPr>
    </a:lvl2pPr>
    <a:lvl3pPr indent="457200" defTabSz="457200" latinLnBrk="0">
      <a:defRPr sz="1400">
        <a:latin typeface="Lucida Grande"/>
        <a:ea typeface="Lucida Grande"/>
        <a:cs typeface="Lucida Grande"/>
        <a:sym typeface="Lucida Grande"/>
      </a:defRPr>
    </a:lvl3pPr>
    <a:lvl4pPr indent="685800" defTabSz="457200" latinLnBrk="0">
      <a:defRPr sz="1400">
        <a:latin typeface="Lucida Grande"/>
        <a:ea typeface="Lucida Grande"/>
        <a:cs typeface="Lucida Grande"/>
        <a:sym typeface="Lucida Grande"/>
      </a:defRPr>
    </a:lvl4pPr>
    <a:lvl5pPr indent="914400" defTabSz="457200" latinLnBrk="0">
      <a:defRPr sz="1400">
        <a:latin typeface="Lucida Grande"/>
        <a:ea typeface="Lucida Grande"/>
        <a:cs typeface="Lucida Grande"/>
        <a:sym typeface="Lucida Grande"/>
      </a:defRPr>
    </a:lvl5pPr>
    <a:lvl6pPr indent="1143000" defTabSz="457200" latinLnBrk="0">
      <a:defRPr sz="1400">
        <a:latin typeface="Lucida Grande"/>
        <a:ea typeface="Lucida Grande"/>
        <a:cs typeface="Lucida Grande"/>
        <a:sym typeface="Lucida Grande"/>
      </a:defRPr>
    </a:lvl6pPr>
    <a:lvl7pPr indent="1371600" defTabSz="457200" latinLnBrk="0">
      <a:defRPr sz="1400">
        <a:latin typeface="Lucida Grande"/>
        <a:ea typeface="Lucida Grande"/>
        <a:cs typeface="Lucida Grande"/>
        <a:sym typeface="Lucida Grande"/>
      </a:defRPr>
    </a:lvl7pPr>
    <a:lvl8pPr indent="1600200" defTabSz="457200" latinLnBrk="0">
      <a:defRPr sz="1400">
        <a:latin typeface="Lucida Grande"/>
        <a:ea typeface="Lucida Grande"/>
        <a:cs typeface="Lucida Grande"/>
        <a:sym typeface="Lucida Grande"/>
      </a:defRPr>
    </a:lvl8pPr>
    <a:lvl9pPr indent="1828800" defTabSz="457200" latinLnBrk="0">
      <a:defRPr sz="14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lain wigh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lvl1pPr>
              <a:tabLst>
                <a:tab pos="838200" algn="l"/>
              </a:tabLst>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mD Dharamsala weiss normal">
    <p:spTree>
      <p:nvGrpSpPr>
        <p:cNvPr id="1" name=""/>
        <p:cNvGrpSpPr/>
        <p:nvPr/>
      </p:nvGrpSpPr>
      <p:grpSpPr>
        <a:xfrm>
          <a:off x="0" y="0"/>
          <a:ext cx="0" cy="0"/>
          <a:chOff x="0" y="0"/>
          <a:chExt cx="0" cy="0"/>
        </a:xfrm>
      </p:grpSpPr>
      <p:sp>
        <p:nvSpPr>
          <p:cNvPr id="18" name="Shape 18"/>
          <p:cNvSpPr/>
          <p:nvPr/>
        </p:nvSpPr>
        <p:spPr>
          <a:xfrm>
            <a:off x="0" y="7353300"/>
            <a:ext cx="3568700" cy="31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ts val="1600"/>
              </a:lnSpc>
              <a:tabLst>
                <a:tab pos="838200" algn="l"/>
                <a:tab pos="2095500" algn="l"/>
              </a:tabLst>
              <a:defRPr sz="1400" i="1">
                <a:solidFill>
                  <a:srgbClr val="011A9A"/>
                </a:solidFill>
                <a:latin typeface="Helvetica"/>
                <a:ea typeface="Helvetica"/>
                <a:cs typeface="Helvetica"/>
                <a:sym typeface="Helvetica"/>
              </a:defRPr>
            </a:lvl1pPr>
          </a:lstStyle>
          <a:p>
            <a:r>
              <a:t>Science meets Dharma</a:t>
            </a:r>
          </a:p>
        </p:txBody>
      </p:sp>
      <p:sp>
        <p:nvSpPr>
          <p:cNvPr id="19" name="Shape 19"/>
          <p:cNvSpPr/>
          <p:nvPr/>
        </p:nvSpPr>
        <p:spPr>
          <a:xfrm>
            <a:off x="0" y="7404100"/>
            <a:ext cx="10147300" cy="0"/>
          </a:xfrm>
          <a:prstGeom prst="line">
            <a:avLst/>
          </a:prstGeom>
          <a:ln w="38100">
            <a:solidFill>
              <a:srgbClr val="15248C"/>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20" name="Shape 20"/>
          <p:cNvSpPr/>
          <p:nvPr/>
        </p:nvSpPr>
        <p:spPr>
          <a:xfrm>
            <a:off x="8966200" y="7353300"/>
            <a:ext cx="1181100" cy="31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600"/>
              </a:lnSpc>
              <a:tabLst>
                <a:tab pos="838200" algn="l"/>
                <a:tab pos="2095500" algn="l"/>
              </a:tabLst>
              <a:defRPr sz="1400">
                <a:solidFill>
                  <a:srgbClr val="011A9A"/>
                </a:solidFill>
                <a:latin typeface="Helvetica"/>
                <a:ea typeface="Helvetica"/>
                <a:cs typeface="Helvetica"/>
                <a:sym typeface="Helvetica"/>
              </a:defRPr>
            </a:lvl1pPr>
          </a:lstStyle>
          <a:p>
            <a:r>
              <a:t>Werner Nater</a:t>
            </a:r>
          </a:p>
        </p:txBody>
      </p:sp>
      <p:sp>
        <p:nvSpPr>
          <p:cNvPr id="21" name="Shape 21"/>
          <p:cNvSpPr>
            <a:spLocks noGrp="1"/>
          </p:cNvSpPr>
          <p:nvPr>
            <p:ph type="sldNum" sz="quarter" idx="2"/>
          </p:nvPr>
        </p:nvSpPr>
        <p:spPr>
          <a:xfrm>
            <a:off x="4930316" y="7366000"/>
            <a:ext cx="286668" cy="292100"/>
          </a:xfrm>
          <a:prstGeom prst="rect">
            <a:avLst/>
          </a:prstGeom>
        </p:spPr>
        <p:txBody>
          <a:bodyPr/>
          <a:lstStyle>
            <a:lvl1pPr>
              <a:tabLst>
                <a:tab pos="838200" algn="l"/>
              </a:tabLst>
              <a:defRPr>
                <a:solidFill>
                  <a:srgbClr val="0000EE"/>
                </a:solidFill>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mD experience Script weiss first">
    <p:spTree>
      <p:nvGrpSpPr>
        <p:cNvPr id="1" name=""/>
        <p:cNvGrpSpPr/>
        <p:nvPr/>
      </p:nvGrpSpPr>
      <p:grpSpPr>
        <a:xfrm>
          <a:off x="0" y="0"/>
          <a:ext cx="0" cy="0"/>
          <a:chOff x="0" y="0"/>
          <a:chExt cx="0" cy="0"/>
        </a:xfrm>
      </p:grpSpPr>
      <p:sp>
        <p:nvSpPr>
          <p:cNvPr id="28" name="Shape 28"/>
          <p:cNvSpPr>
            <a:spLocks noGrp="1"/>
          </p:cNvSpPr>
          <p:nvPr>
            <p:ph type="sldNum" sz="quarter" idx="2"/>
          </p:nvPr>
        </p:nvSpPr>
        <p:spPr>
          <a:xfrm>
            <a:off x="9807116" y="7353300"/>
            <a:ext cx="286668" cy="292100"/>
          </a:xfrm>
          <a:prstGeom prst="rect">
            <a:avLst/>
          </a:prstGeom>
        </p:spPr>
        <p:txBody>
          <a:bodyPr/>
          <a:lstStyle>
            <a:lvl1pPr>
              <a:tabLst>
                <a:tab pos="838200" algn="l"/>
              </a:tabLst>
              <a:defRPr>
                <a:solidFill>
                  <a:srgbClr val="011A9A"/>
                </a:solidFill>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35" name="Shape 35"/>
          <p:cNvSpPr/>
          <p:nvPr/>
        </p:nvSpPr>
        <p:spPr>
          <a:xfrm>
            <a:off x="-25400" y="-317500"/>
            <a:ext cx="10210800" cy="7962900"/>
          </a:xfrm>
          <a:prstGeom prst="rect">
            <a:avLst/>
          </a:prstGeom>
          <a:solidFill>
            <a:srgbClr val="8F1506"/>
          </a:solidFill>
          <a:ln w="25400">
            <a:solidFill>
              <a:srgbClr val="8F1506"/>
            </a:solidFill>
            <a:miter lim="400000"/>
          </a:ln>
        </p:spPr>
        <p:txBody>
          <a:bodyPr lIns="38100" tIns="38100" rIns="38100" bIns="38100" anchor="ctr"/>
          <a:lstStyle/>
          <a:p>
            <a:pPr>
              <a:lnSpc>
                <a:spcPts val="3800"/>
              </a:lnSpc>
              <a:tabLst>
                <a:tab pos="838200" algn="l"/>
              </a:tabLst>
              <a:defRPr sz="3200">
                <a:effectLst>
                  <a:outerShdw blurRad="38100" dist="12700" dir="5400000" rotWithShape="0">
                    <a:srgbClr val="000000">
                      <a:alpha val="50000"/>
                    </a:srgbClr>
                  </a:outerShdw>
                </a:effectLst>
              </a:defRPr>
            </a:pPr>
            <a:endParaRPr/>
          </a:p>
        </p:txBody>
      </p:sp>
      <p:sp>
        <p:nvSpPr>
          <p:cNvPr id="36" name="Shape 36"/>
          <p:cNvSpPr>
            <a:spLocks noGrp="1"/>
          </p:cNvSpPr>
          <p:nvPr>
            <p:ph type="sldNum" sz="quarter" idx="2"/>
          </p:nvPr>
        </p:nvSpPr>
        <p:spPr>
          <a:prstGeom prst="rect">
            <a:avLst/>
          </a:prstGeom>
        </p:spPr>
        <p:txBody>
          <a:bodyPr/>
          <a:lstStyle>
            <a:lvl1pPr>
              <a:tabLst>
                <a:tab pos="838200" algn="l"/>
              </a:tabLst>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mD blue">
    <p:spTree>
      <p:nvGrpSpPr>
        <p:cNvPr id="1" name=""/>
        <p:cNvGrpSpPr/>
        <p:nvPr/>
      </p:nvGrpSpPr>
      <p:grpSpPr>
        <a:xfrm>
          <a:off x="0" y="0"/>
          <a:ext cx="0" cy="0"/>
          <a:chOff x="0" y="0"/>
          <a:chExt cx="0" cy="0"/>
        </a:xfrm>
      </p:grpSpPr>
      <p:sp>
        <p:nvSpPr>
          <p:cNvPr id="43" name="Shape 43"/>
          <p:cNvSpPr/>
          <p:nvPr/>
        </p:nvSpPr>
        <p:spPr>
          <a:xfrm>
            <a:off x="-50800" y="-88900"/>
            <a:ext cx="10198100" cy="7708900"/>
          </a:xfrm>
          <a:prstGeom prst="rect">
            <a:avLst/>
          </a:prstGeom>
          <a:solidFill>
            <a:srgbClr val="DCEDFF"/>
          </a:solidFill>
          <a:ln w="25400">
            <a:solidFill>
              <a:srgbClr val="DCEDFF"/>
            </a:solidFill>
            <a:miter lim="400000"/>
          </a:ln>
        </p:spPr>
        <p:txBody>
          <a:bodyPr lIns="38100" tIns="38100" rIns="38100" bIns="38100" anchor="ctr"/>
          <a:lstStyle/>
          <a:p>
            <a:pPr>
              <a:lnSpc>
                <a:spcPts val="3600"/>
              </a:lnSpc>
              <a:tabLst>
                <a:tab pos="838200" algn="l"/>
              </a:tabLst>
              <a:defRPr>
                <a:effectLst>
                  <a:outerShdw blurRad="38100" dist="12700" dir="5400000" rotWithShape="0">
                    <a:srgbClr val="000000">
                      <a:alpha val="50000"/>
                    </a:srgbClr>
                  </a:outerShdw>
                </a:effectLst>
              </a:defRPr>
            </a:pPr>
            <a:endParaRPr/>
          </a:p>
        </p:txBody>
      </p:sp>
      <p:sp>
        <p:nvSpPr>
          <p:cNvPr id="44" name="Shape 44"/>
          <p:cNvSpPr/>
          <p:nvPr/>
        </p:nvSpPr>
        <p:spPr>
          <a:xfrm>
            <a:off x="0" y="7391400"/>
            <a:ext cx="33147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ts val="1400"/>
              </a:lnSpc>
              <a:tabLst>
                <a:tab pos="838200" algn="l"/>
                <a:tab pos="2108200" algn="l"/>
              </a:tabLst>
              <a:defRPr sz="1200" i="1">
                <a:solidFill>
                  <a:srgbClr val="011A9A"/>
                </a:solidFill>
                <a:latin typeface="Helvetica"/>
                <a:ea typeface="Helvetica"/>
                <a:cs typeface="Helvetica"/>
                <a:sym typeface="Helvetica"/>
              </a:defRPr>
            </a:lvl1pPr>
          </a:lstStyle>
          <a:p>
            <a:pPr>
              <a:defRPr i="0"/>
            </a:pPr>
            <a:r>
              <a:rPr i="1"/>
              <a:t>Science meets Dharma</a:t>
            </a:r>
          </a:p>
        </p:txBody>
      </p:sp>
      <p:sp>
        <p:nvSpPr>
          <p:cNvPr id="45" name="Shape 45"/>
          <p:cNvSpPr/>
          <p:nvPr/>
        </p:nvSpPr>
        <p:spPr>
          <a:xfrm flipV="1">
            <a:off x="0" y="7404807"/>
            <a:ext cx="10213634" cy="3528"/>
          </a:xfrm>
          <a:prstGeom prst="line">
            <a:avLst/>
          </a:prstGeom>
          <a:ln w="38100">
            <a:solidFill>
              <a:srgbClr val="15248C"/>
            </a:solidFill>
            <a:miter lim="400000"/>
          </a:ln>
        </p:spPr>
        <p:txBody>
          <a:bodyPr lIns="50800" tIns="50800" rIns="50800" bIns="50800" anchor="ctr"/>
          <a:lstStyle/>
          <a:p>
            <a:pPr algn="l">
              <a:spcBef>
                <a:spcPts val="1400"/>
              </a:spcBef>
              <a:defRPr sz="2800">
                <a:latin typeface="Monlam Uni OuChan2"/>
                <a:ea typeface="Monlam Uni OuChan2"/>
                <a:cs typeface="Monlam Uni OuChan2"/>
                <a:sym typeface="Monlam Uni OuChan2"/>
              </a:defRPr>
            </a:pPr>
            <a:endParaRPr/>
          </a:p>
        </p:txBody>
      </p:sp>
      <p:sp>
        <p:nvSpPr>
          <p:cNvPr id="46" name="Shape 46"/>
          <p:cNvSpPr/>
          <p:nvPr/>
        </p:nvSpPr>
        <p:spPr>
          <a:xfrm>
            <a:off x="9017000" y="7391400"/>
            <a:ext cx="11811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838200" algn="l"/>
                <a:tab pos="2108200" algn="l"/>
              </a:tabLst>
              <a:defRPr sz="1200">
                <a:solidFill>
                  <a:srgbClr val="011A9A"/>
                </a:solidFill>
                <a:latin typeface="Helvetica"/>
                <a:ea typeface="Helvetica"/>
                <a:cs typeface="Helvetica"/>
                <a:sym typeface="Helvetica"/>
              </a:defRPr>
            </a:lvl1pPr>
          </a:lstStyle>
          <a:p>
            <a:r>
              <a:t>Werner Nater</a:t>
            </a:r>
          </a:p>
        </p:txBody>
      </p:sp>
      <p:sp>
        <p:nvSpPr>
          <p:cNvPr id="47" name="Shape 47"/>
          <p:cNvSpPr>
            <a:spLocks noGrp="1"/>
          </p:cNvSpPr>
          <p:nvPr>
            <p:ph type="sldNum" sz="quarter" idx="2"/>
          </p:nvPr>
        </p:nvSpPr>
        <p:spPr>
          <a:xfrm>
            <a:off x="4951498" y="7404100"/>
            <a:ext cx="258416" cy="254000"/>
          </a:xfrm>
          <a:prstGeom prst="rect">
            <a:avLst/>
          </a:prstGeom>
        </p:spPr>
        <p:txBody>
          <a:bodyPr/>
          <a:lstStyle>
            <a:lvl1pPr>
              <a:lnSpc>
                <a:spcPts val="1400"/>
              </a:lnSpc>
              <a:tabLst>
                <a:tab pos="838200" algn="l"/>
              </a:tabLst>
              <a:defRPr sz="1200">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orlage 5">
    <p:spTree>
      <p:nvGrpSpPr>
        <p:cNvPr id="1" name=""/>
        <p:cNvGrpSpPr/>
        <p:nvPr/>
      </p:nvGrpSpPr>
      <p:grpSpPr>
        <a:xfrm>
          <a:off x="0" y="0"/>
          <a:ext cx="0" cy="0"/>
          <a:chOff x="0" y="0"/>
          <a:chExt cx="0" cy="0"/>
        </a:xfrm>
      </p:grpSpPr>
      <p:sp>
        <p:nvSpPr>
          <p:cNvPr id="54" name="Shape 54"/>
          <p:cNvSpPr/>
          <p:nvPr/>
        </p:nvSpPr>
        <p:spPr>
          <a:xfrm>
            <a:off x="-101600" y="-12700"/>
            <a:ext cx="10312400" cy="7620000"/>
          </a:xfrm>
          <a:prstGeom prst="rect">
            <a:avLst/>
          </a:prstGeom>
          <a:solidFill>
            <a:srgbClr val="FFFFFF"/>
          </a:solidFill>
          <a:ln w="25400">
            <a:solidFill>
              <a:srgbClr val="000000"/>
            </a:solidFill>
            <a:miter lim="400000"/>
          </a:ln>
        </p:spPr>
        <p:txBody>
          <a:bodyPr lIns="50800" tIns="50800" rIns="50800" bIns="50800" anchor="ctr"/>
          <a:lstStyle/>
          <a:p>
            <a:pPr>
              <a:defRPr sz="2800">
                <a:solidFill>
                  <a:srgbClr val="FFFFFF"/>
                </a:solidFill>
                <a:effectLst>
                  <a:outerShdw blurRad="38100" dist="12700" dir="5400000" rotWithShape="0">
                    <a:srgbClr val="000000">
                      <a:alpha val="50000"/>
                    </a:srgbClr>
                  </a:outerShdw>
                </a:effectLst>
              </a:defRPr>
            </a:pPr>
            <a:endParaRPr/>
          </a:p>
        </p:txBody>
      </p:sp>
      <p:sp>
        <p:nvSpPr>
          <p:cNvPr id="55" name="Shape 55"/>
          <p:cNvSpPr/>
          <p:nvPr/>
        </p:nvSpPr>
        <p:spPr>
          <a:xfrm>
            <a:off x="12700" y="12700"/>
            <a:ext cx="10312400" cy="7620000"/>
          </a:xfrm>
          <a:prstGeom prst="rect">
            <a:avLst/>
          </a:prstGeom>
          <a:solidFill>
            <a:srgbClr val="470702"/>
          </a:solidFill>
          <a:ln w="25400">
            <a:solidFill>
              <a:srgbClr val="000000"/>
            </a:solidFill>
            <a:miter lim="400000"/>
          </a:ln>
        </p:spPr>
        <p:txBody>
          <a:bodyPr lIns="50800" tIns="50800" rIns="50800" bIns="50800" anchor="ctr"/>
          <a:lstStyle/>
          <a:p>
            <a:pPr>
              <a:defRPr sz="2800">
                <a:solidFill>
                  <a:srgbClr val="FFFFFF"/>
                </a:solidFill>
                <a:effectLst>
                  <a:outerShdw blurRad="38100" dist="12700" dir="5400000" rotWithShape="0">
                    <a:srgbClr val="000000">
                      <a:alpha val="50000"/>
                    </a:srgbClr>
                  </a:outerShdw>
                </a:effectLst>
              </a:defRPr>
            </a:pPr>
            <a:endParaRPr/>
          </a:p>
        </p:txBody>
      </p:sp>
      <p:sp>
        <p:nvSpPr>
          <p:cNvPr id="56" name="Shape 56"/>
          <p:cNvSpPr>
            <a:spLocks noGrp="1"/>
          </p:cNvSpPr>
          <p:nvPr>
            <p:ph type="sldNum" sz="quarter" idx="2"/>
          </p:nvPr>
        </p:nvSpPr>
        <p:spPr>
          <a:xfrm>
            <a:off x="4946650" y="7251700"/>
            <a:ext cx="254000" cy="266700"/>
          </a:xfrm>
          <a:prstGeom prst="rect">
            <a:avLst/>
          </a:prstGeom>
        </p:spPr>
        <p:txBody>
          <a:bodyPr lIns="50800" tIns="50800" rIns="50800" bIns="50800" anchor="t"/>
          <a:lstStyle>
            <a:lvl1pPr>
              <a:lnSpc>
                <a:spcPct val="100000"/>
              </a:lnSpc>
              <a:tabLst/>
              <a:defRPr sz="1100"/>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mDTT normal">
    <p:spTree>
      <p:nvGrpSpPr>
        <p:cNvPr id="1" name=""/>
        <p:cNvGrpSpPr/>
        <p:nvPr/>
      </p:nvGrpSpPr>
      <p:grpSpPr>
        <a:xfrm>
          <a:off x="0" y="0"/>
          <a:ext cx="0" cy="0"/>
          <a:chOff x="0" y="0"/>
          <a:chExt cx="0" cy="0"/>
        </a:xfrm>
      </p:grpSpPr>
      <p:sp>
        <p:nvSpPr>
          <p:cNvPr id="63" name="Shape 63"/>
          <p:cNvSpPr/>
          <p:nvPr/>
        </p:nvSpPr>
        <p:spPr>
          <a:xfrm>
            <a:off x="0" y="7404100"/>
            <a:ext cx="10147300" cy="0"/>
          </a:xfrm>
          <a:prstGeom prst="line">
            <a:avLst/>
          </a:prstGeom>
          <a:ln w="38100">
            <a:solidFill>
              <a:srgbClr val="15248C"/>
            </a:solidFill>
            <a:miter lim="400000"/>
          </a:ln>
        </p:spPr>
        <p:txBody>
          <a:bodyPr lIns="50800" tIns="50800" rIns="50800" bIns="50800" anchor="ctr"/>
          <a:lstStyle/>
          <a:p>
            <a:pPr algn="l">
              <a:spcBef>
                <a:spcPts val="1400"/>
              </a:spcBef>
              <a:defRPr sz="2800">
                <a:latin typeface="Monlam Uni OuChan2"/>
                <a:ea typeface="Monlam Uni OuChan2"/>
                <a:cs typeface="Monlam Uni OuChan2"/>
                <a:sym typeface="Monlam Uni OuChan2"/>
              </a:defRPr>
            </a:pPr>
            <a:endParaRPr/>
          </a:p>
        </p:txBody>
      </p:sp>
      <p:grpSp>
        <p:nvGrpSpPr>
          <p:cNvPr id="66" name="Group 66"/>
          <p:cNvGrpSpPr/>
          <p:nvPr/>
        </p:nvGrpSpPr>
        <p:grpSpPr>
          <a:xfrm>
            <a:off x="-25400" y="7378700"/>
            <a:ext cx="10172700" cy="279400"/>
            <a:chOff x="0" y="0"/>
            <a:chExt cx="10172700" cy="279400"/>
          </a:xfrm>
        </p:grpSpPr>
        <p:sp>
          <p:nvSpPr>
            <p:cNvPr id="64" name="Shape 64"/>
            <p:cNvSpPr/>
            <p:nvPr/>
          </p:nvSpPr>
          <p:spPr>
            <a:xfrm>
              <a:off x="8991600" y="0"/>
              <a:ext cx="11811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838200" algn="l"/>
                  <a:tab pos="2108200" algn="l"/>
                </a:tabLst>
                <a:defRPr sz="1200">
                  <a:solidFill>
                    <a:srgbClr val="011A9A"/>
                  </a:solidFill>
                  <a:latin typeface="Helvetica"/>
                  <a:ea typeface="Helvetica"/>
                  <a:cs typeface="Helvetica"/>
                  <a:sym typeface="Helvetica"/>
                </a:defRPr>
              </a:lvl1pPr>
            </a:lstStyle>
            <a:p>
              <a:r>
                <a:t>Werner Nater</a:t>
              </a:r>
            </a:p>
          </p:txBody>
        </p:sp>
        <p:sp>
          <p:nvSpPr>
            <p:cNvPr id="65" name="Shape 65"/>
            <p:cNvSpPr/>
            <p:nvPr/>
          </p:nvSpPr>
          <p:spPr>
            <a:xfrm>
              <a:off x="0" y="0"/>
              <a:ext cx="38989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nSpc>
                  <a:spcPts val="1400"/>
                </a:lnSpc>
                <a:tabLst>
                  <a:tab pos="838200" algn="l"/>
                  <a:tab pos="2108200" algn="l"/>
                </a:tabLst>
                <a:defRPr sz="1200">
                  <a:solidFill>
                    <a:srgbClr val="011A9A"/>
                  </a:solidFill>
                  <a:latin typeface="Helvetica"/>
                  <a:ea typeface="Helvetica"/>
                  <a:cs typeface="Helvetica"/>
                  <a:sym typeface="Helvetica"/>
                </a:defRPr>
              </a:pPr>
              <a:r>
                <a:rPr i="1"/>
                <a:t>Science meets Dharma</a:t>
              </a:r>
              <a:r>
                <a:t> Teachers‘ Training, DLIHE 2014</a:t>
              </a:r>
            </a:p>
          </p:txBody>
        </p:sp>
      </p:grpSp>
      <p:sp>
        <p:nvSpPr>
          <p:cNvPr id="67" name="Shape 67"/>
          <p:cNvSpPr>
            <a:spLocks noGrp="1"/>
          </p:cNvSpPr>
          <p:nvPr>
            <p:ph type="sldNum" sz="quarter" idx="2"/>
          </p:nvPr>
        </p:nvSpPr>
        <p:spPr>
          <a:xfrm>
            <a:off x="4944442" y="7404100"/>
            <a:ext cx="258416" cy="254000"/>
          </a:xfrm>
          <a:prstGeom prst="rect">
            <a:avLst/>
          </a:prstGeom>
        </p:spPr>
        <p:txBody>
          <a:bodyPr/>
          <a:lstStyle>
            <a:lvl1pPr>
              <a:lnSpc>
                <a:spcPts val="1400"/>
              </a:lnSpc>
              <a:tabLst>
                <a:tab pos="838200" algn="l"/>
              </a:tabLst>
              <a:defRPr sz="1200">
                <a:solidFill>
                  <a:srgbClr val="0000EE"/>
                </a:solidFill>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orlage #14 Kopie 1">
    <p:spTree>
      <p:nvGrpSpPr>
        <p:cNvPr id="1" name=""/>
        <p:cNvGrpSpPr/>
        <p:nvPr/>
      </p:nvGrpSpPr>
      <p:grpSpPr>
        <a:xfrm>
          <a:off x="0" y="0"/>
          <a:ext cx="0" cy="0"/>
          <a:chOff x="0" y="0"/>
          <a:chExt cx="0" cy="0"/>
        </a:xfrm>
      </p:grpSpPr>
      <p:sp>
        <p:nvSpPr>
          <p:cNvPr id="74" name="Shape 74"/>
          <p:cNvSpPr/>
          <p:nvPr/>
        </p:nvSpPr>
        <p:spPr>
          <a:xfrm>
            <a:off x="-101600" y="-12700"/>
            <a:ext cx="10312400" cy="7620000"/>
          </a:xfrm>
          <a:prstGeom prst="rect">
            <a:avLst/>
          </a:prstGeom>
          <a:solidFill>
            <a:srgbClr val="FFFFFF"/>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
        <p:nvSpPr>
          <p:cNvPr id="75" name="Shape 75"/>
          <p:cNvSpPr/>
          <p:nvPr/>
        </p:nvSpPr>
        <p:spPr>
          <a:xfrm>
            <a:off x="12700" y="12700"/>
            <a:ext cx="10250338" cy="7620000"/>
          </a:xfrm>
          <a:prstGeom prst="rect">
            <a:avLst/>
          </a:prstGeom>
          <a:solidFill>
            <a:srgbClr val="470702"/>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
        <p:nvSpPr>
          <p:cNvPr id="76" name="Shape 76"/>
          <p:cNvSpPr>
            <a:spLocks noGrp="1"/>
          </p:cNvSpPr>
          <p:nvPr>
            <p:ph type="sldNum" sz="quarter" idx="2"/>
          </p:nvPr>
        </p:nvSpPr>
        <p:spPr>
          <a:xfrm>
            <a:off x="4940300" y="7239000"/>
            <a:ext cx="266700" cy="279400"/>
          </a:xfrm>
          <a:prstGeom prst="rect">
            <a:avLst/>
          </a:prstGeom>
        </p:spPr>
        <p:txBody>
          <a:bodyPr lIns="50800" tIns="50800" rIns="50800" bIns="50800" anchor="t"/>
          <a:lstStyle>
            <a:lvl1pPr>
              <a:lnSpc>
                <a:spcPct val="100000"/>
              </a:lnSpc>
              <a:tabLst/>
              <a:defRPr sz="1200"/>
            </a:lvl1p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4940300" y="7251700"/>
            <a:ext cx="266700" cy="279400"/>
          </a:xfrm>
          <a:prstGeom prst="rect">
            <a:avLst/>
          </a:prstGeom>
          <a:ln w="12700">
            <a:miter lim="400000"/>
          </a:ln>
        </p:spPr>
        <p:txBody>
          <a:bodyPr wrap="none" lIns="38100" tIns="38100" rIns="38100" bIns="38100" anchor="ctr">
            <a:spAutoFit/>
          </a:bodyPr>
          <a:lstStyle>
            <a:lvl1pPr>
              <a:lnSpc>
                <a:spcPts val="1600"/>
              </a:lnSpc>
              <a:tabLst>
                <a:tab pos="838200" algn="l"/>
              </a:tabLst>
              <a:defRPr sz="1400"/>
            </a:lvl1pPr>
          </a:lstStyle>
          <a:p>
            <a:fld id="{86CB4B4D-7CA3-9044-876B-883B54F8677D}" type="slidenum">
              <a:t>‹Nr.›</a:t>
            </a:fld>
            <a:endParaRPr/>
          </a:p>
        </p:txBody>
      </p:sp>
      <p:sp>
        <p:nvSpPr>
          <p:cNvPr id="3" name="Shape 3"/>
          <p:cNvSpPr>
            <a:spLocks noGrp="1"/>
          </p:cNvSpPr>
          <p:nvPr>
            <p:ph type="title"/>
          </p:nvPr>
        </p:nvSpPr>
        <p:spPr>
          <a:xfrm>
            <a:off x="990600" y="1282700"/>
            <a:ext cx="8178800" cy="2578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tabLst>
                <a:tab pos="977900" algn="l"/>
              </a:tabLst>
            </a:lvl1pPr>
          </a:lstStyle>
          <a:p>
            <a:r>
              <a:t>Titeltext</a:t>
            </a:r>
          </a:p>
        </p:txBody>
      </p:sp>
      <p:sp>
        <p:nvSpPr>
          <p:cNvPr id="4" name="Shape 4"/>
          <p:cNvSpPr>
            <a:spLocks noGrp="1"/>
          </p:cNvSpPr>
          <p:nvPr>
            <p:ph type="body" idx="1"/>
          </p:nvPr>
        </p:nvSpPr>
        <p:spPr>
          <a:xfrm>
            <a:off x="990600" y="3924300"/>
            <a:ext cx="8178800" cy="88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tabLst>
                <a:tab pos="977900" algn="l"/>
              </a:tabLst>
            </a:lvl1pPr>
            <a:lvl2pPr>
              <a:tabLst>
                <a:tab pos="977900" algn="l"/>
              </a:tabLst>
            </a:lvl2pPr>
            <a:lvl3pPr>
              <a:tabLst>
                <a:tab pos="977900" algn="l"/>
              </a:tabLst>
            </a:lvl3pPr>
            <a:lvl4pPr>
              <a:tabLst>
                <a:tab pos="977900" algn="l"/>
              </a:tabLst>
            </a:lvl4pPr>
            <a:lvl5pPr>
              <a:tabLst>
                <a:tab pos="977900" algn="l"/>
              </a:tabLst>
            </a:lvl5pPr>
          </a:lstStyle>
          <a:p>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xmlns:p14="http://schemas.microsoft.com/office/powerpoint/2010/main" spd="med"/>
  <p:txStyles>
    <p:titleStyle>
      <a:lvl1pPr marL="0" marR="0" indent="-12700" algn="ctr" defTabSz="457200" latinLnBrk="0">
        <a:lnSpc>
          <a:spcPts val="7600"/>
        </a:lnSpc>
        <a:spcBef>
          <a:spcPts val="200"/>
        </a:spcBef>
        <a:spcAft>
          <a:spcPts val="0"/>
        </a:spcAft>
        <a:buClrTx/>
        <a:buSzTx/>
        <a:buFontTx/>
        <a:buNone/>
        <a:tabLst>
          <a:tab pos="977900" algn="l"/>
        </a:tabLst>
        <a:defRPr sz="6400" b="0" i="0" u="none" strike="noStrike" cap="none" spc="0" baseline="0">
          <a:ln>
            <a:noFill/>
          </a:ln>
          <a:solidFill>
            <a:srgbClr val="000000"/>
          </a:solidFill>
          <a:uFillTx/>
          <a:latin typeface="+mn-lt"/>
          <a:ea typeface="+mn-ea"/>
          <a:cs typeface="+mn-cs"/>
          <a:sym typeface="Gill Sans"/>
        </a:defRPr>
      </a:lvl1pPr>
      <a:lvl2pPr marL="0" marR="0" indent="215900" algn="ctr" defTabSz="457200" latinLnBrk="0">
        <a:lnSpc>
          <a:spcPts val="7600"/>
        </a:lnSpc>
        <a:spcBef>
          <a:spcPts val="200"/>
        </a:spcBef>
        <a:spcAft>
          <a:spcPts val="0"/>
        </a:spcAft>
        <a:buClrTx/>
        <a:buSzTx/>
        <a:buFontTx/>
        <a:buNone/>
        <a:tabLst>
          <a:tab pos="977900" algn="l"/>
        </a:tabLst>
        <a:defRPr sz="6400" b="0" i="0" u="none" strike="noStrike" cap="none" spc="0" baseline="0">
          <a:ln>
            <a:noFill/>
          </a:ln>
          <a:solidFill>
            <a:srgbClr val="000000"/>
          </a:solidFill>
          <a:uFillTx/>
          <a:latin typeface="+mn-lt"/>
          <a:ea typeface="+mn-ea"/>
          <a:cs typeface="+mn-cs"/>
          <a:sym typeface="Gill Sans"/>
        </a:defRPr>
      </a:lvl2pPr>
      <a:lvl3pPr marL="0" marR="0" indent="444500" algn="ctr" defTabSz="457200" latinLnBrk="0">
        <a:lnSpc>
          <a:spcPts val="7600"/>
        </a:lnSpc>
        <a:spcBef>
          <a:spcPts val="200"/>
        </a:spcBef>
        <a:spcAft>
          <a:spcPts val="0"/>
        </a:spcAft>
        <a:buClrTx/>
        <a:buSzTx/>
        <a:buFontTx/>
        <a:buNone/>
        <a:tabLst>
          <a:tab pos="977900" algn="l"/>
        </a:tabLst>
        <a:defRPr sz="6400" b="0" i="0" u="none" strike="noStrike" cap="none" spc="0" baseline="0">
          <a:ln>
            <a:noFill/>
          </a:ln>
          <a:solidFill>
            <a:srgbClr val="000000"/>
          </a:solidFill>
          <a:uFillTx/>
          <a:latin typeface="+mn-lt"/>
          <a:ea typeface="+mn-ea"/>
          <a:cs typeface="+mn-cs"/>
          <a:sym typeface="Gill Sans"/>
        </a:defRPr>
      </a:lvl3pPr>
      <a:lvl4pPr marL="0" marR="0" indent="673100" algn="ctr" defTabSz="457200" latinLnBrk="0">
        <a:lnSpc>
          <a:spcPts val="7600"/>
        </a:lnSpc>
        <a:spcBef>
          <a:spcPts val="200"/>
        </a:spcBef>
        <a:spcAft>
          <a:spcPts val="0"/>
        </a:spcAft>
        <a:buClrTx/>
        <a:buSzTx/>
        <a:buFontTx/>
        <a:buNone/>
        <a:tabLst>
          <a:tab pos="977900" algn="l"/>
        </a:tabLst>
        <a:defRPr sz="6400" b="0" i="0" u="none" strike="noStrike" cap="none" spc="0" baseline="0">
          <a:ln>
            <a:noFill/>
          </a:ln>
          <a:solidFill>
            <a:srgbClr val="000000"/>
          </a:solidFill>
          <a:uFillTx/>
          <a:latin typeface="+mn-lt"/>
          <a:ea typeface="+mn-ea"/>
          <a:cs typeface="+mn-cs"/>
          <a:sym typeface="Gill Sans"/>
        </a:defRPr>
      </a:lvl4pPr>
      <a:lvl5pPr marL="0" marR="0" indent="901700" algn="ctr" defTabSz="457200" latinLnBrk="0">
        <a:lnSpc>
          <a:spcPts val="7600"/>
        </a:lnSpc>
        <a:spcBef>
          <a:spcPts val="200"/>
        </a:spcBef>
        <a:spcAft>
          <a:spcPts val="0"/>
        </a:spcAft>
        <a:buClrTx/>
        <a:buSzTx/>
        <a:buFontTx/>
        <a:buNone/>
        <a:tabLst>
          <a:tab pos="977900" algn="l"/>
        </a:tabLst>
        <a:defRPr sz="6400" b="0" i="0" u="none" strike="noStrike" cap="none" spc="0" baseline="0">
          <a:ln>
            <a:noFill/>
          </a:ln>
          <a:solidFill>
            <a:srgbClr val="000000"/>
          </a:solidFill>
          <a:uFillTx/>
          <a:latin typeface="+mn-lt"/>
          <a:ea typeface="+mn-ea"/>
          <a:cs typeface="+mn-cs"/>
          <a:sym typeface="Gill Sans"/>
        </a:defRPr>
      </a:lvl5pPr>
      <a:lvl6pPr marL="0" marR="0" indent="1130300" algn="ctr" defTabSz="457200" latinLnBrk="0">
        <a:lnSpc>
          <a:spcPts val="7600"/>
        </a:lnSpc>
        <a:spcBef>
          <a:spcPts val="200"/>
        </a:spcBef>
        <a:spcAft>
          <a:spcPts val="0"/>
        </a:spcAft>
        <a:buClrTx/>
        <a:buSzTx/>
        <a:buFontTx/>
        <a:buNone/>
        <a:tabLst>
          <a:tab pos="977900" algn="l"/>
        </a:tabLst>
        <a:defRPr sz="6400" b="0" i="0" u="none" strike="noStrike" cap="none" spc="0" baseline="0">
          <a:ln>
            <a:noFill/>
          </a:ln>
          <a:solidFill>
            <a:srgbClr val="000000"/>
          </a:solidFill>
          <a:uFillTx/>
          <a:latin typeface="+mn-lt"/>
          <a:ea typeface="+mn-ea"/>
          <a:cs typeface="+mn-cs"/>
          <a:sym typeface="Gill Sans"/>
        </a:defRPr>
      </a:lvl6pPr>
      <a:lvl7pPr marL="0" marR="0" indent="1358900" algn="ctr" defTabSz="457200" latinLnBrk="0">
        <a:lnSpc>
          <a:spcPts val="7600"/>
        </a:lnSpc>
        <a:spcBef>
          <a:spcPts val="200"/>
        </a:spcBef>
        <a:spcAft>
          <a:spcPts val="0"/>
        </a:spcAft>
        <a:buClrTx/>
        <a:buSzTx/>
        <a:buFontTx/>
        <a:buNone/>
        <a:tabLst>
          <a:tab pos="977900" algn="l"/>
        </a:tabLst>
        <a:defRPr sz="6400" b="0" i="0" u="none" strike="noStrike" cap="none" spc="0" baseline="0">
          <a:ln>
            <a:noFill/>
          </a:ln>
          <a:solidFill>
            <a:srgbClr val="000000"/>
          </a:solidFill>
          <a:uFillTx/>
          <a:latin typeface="+mn-lt"/>
          <a:ea typeface="+mn-ea"/>
          <a:cs typeface="+mn-cs"/>
          <a:sym typeface="Gill Sans"/>
        </a:defRPr>
      </a:lvl7pPr>
      <a:lvl8pPr marL="0" marR="0" indent="1587500" algn="ctr" defTabSz="457200" latinLnBrk="0">
        <a:lnSpc>
          <a:spcPts val="7600"/>
        </a:lnSpc>
        <a:spcBef>
          <a:spcPts val="200"/>
        </a:spcBef>
        <a:spcAft>
          <a:spcPts val="0"/>
        </a:spcAft>
        <a:buClrTx/>
        <a:buSzTx/>
        <a:buFontTx/>
        <a:buNone/>
        <a:tabLst>
          <a:tab pos="977900" algn="l"/>
        </a:tabLst>
        <a:defRPr sz="6400" b="0" i="0" u="none" strike="noStrike" cap="none" spc="0" baseline="0">
          <a:ln>
            <a:noFill/>
          </a:ln>
          <a:solidFill>
            <a:srgbClr val="000000"/>
          </a:solidFill>
          <a:uFillTx/>
          <a:latin typeface="+mn-lt"/>
          <a:ea typeface="+mn-ea"/>
          <a:cs typeface="+mn-cs"/>
          <a:sym typeface="Gill Sans"/>
        </a:defRPr>
      </a:lvl8pPr>
      <a:lvl9pPr marL="0" marR="0" indent="1816100" algn="ctr" defTabSz="457200" latinLnBrk="0">
        <a:lnSpc>
          <a:spcPts val="7600"/>
        </a:lnSpc>
        <a:spcBef>
          <a:spcPts val="200"/>
        </a:spcBef>
        <a:spcAft>
          <a:spcPts val="0"/>
        </a:spcAft>
        <a:buClrTx/>
        <a:buSzTx/>
        <a:buFontTx/>
        <a:buNone/>
        <a:tabLst>
          <a:tab pos="977900" algn="l"/>
        </a:tabLst>
        <a:defRPr sz="6400" b="0" i="0" u="none" strike="noStrike" cap="none" spc="0" baseline="0">
          <a:ln>
            <a:noFill/>
          </a:ln>
          <a:solidFill>
            <a:srgbClr val="000000"/>
          </a:solidFill>
          <a:uFillTx/>
          <a:latin typeface="+mn-lt"/>
          <a:ea typeface="+mn-ea"/>
          <a:cs typeface="+mn-cs"/>
          <a:sym typeface="Gill Sans"/>
        </a:defRPr>
      </a:lvl9pPr>
    </p:titleStyle>
    <p:bodyStyle>
      <a:lvl1pPr marL="0" marR="0" indent="0" algn="ctr" defTabSz="457200" latinLnBrk="0">
        <a:lnSpc>
          <a:spcPts val="3300"/>
        </a:lnSpc>
        <a:spcBef>
          <a:spcPts val="200"/>
        </a:spcBef>
        <a:spcAft>
          <a:spcPts val="0"/>
        </a:spcAft>
        <a:buClrTx/>
        <a:buSzTx/>
        <a:buFontTx/>
        <a:buNone/>
        <a:tabLst>
          <a:tab pos="977900" algn="l"/>
        </a:tabLst>
        <a:defRPr sz="2800" b="0" i="0" u="none" strike="noStrike" cap="none" spc="0" baseline="0">
          <a:ln>
            <a:noFill/>
          </a:ln>
          <a:solidFill>
            <a:srgbClr val="000000"/>
          </a:solidFill>
          <a:uFillTx/>
          <a:latin typeface="+mn-lt"/>
          <a:ea typeface="+mn-ea"/>
          <a:cs typeface="+mn-cs"/>
          <a:sym typeface="Gill Sans"/>
        </a:defRPr>
      </a:lvl1pPr>
      <a:lvl2pPr marL="0" marR="0" indent="0" algn="ctr" defTabSz="457200" latinLnBrk="0">
        <a:lnSpc>
          <a:spcPts val="3300"/>
        </a:lnSpc>
        <a:spcBef>
          <a:spcPts val="200"/>
        </a:spcBef>
        <a:spcAft>
          <a:spcPts val="0"/>
        </a:spcAft>
        <a:buClrTx/>
        <a:buSzTx/>
        <a:buFontTx/>
        <a:buNone/>
        <a:tabLst>
          <a:tab pos="977900" algn="l"/>
        </a:tabLst>
        <a:defRPr sz="2800" b="0" i="0" u="none" strike="noStrike" cap="none" spc="0" baseline="0">
          <a:ln>
            <a:noFill/>
          </a:ln>
          <a:solidFill>
            <a:srgbClr val="000000"/>
          </a:solidFill>
          <a:uFillTx/>
          <a:latin typeface="+mn-lt"/>
          <a:ea typeface="+mn-ea"/>
          <a:cs typeface="+mn-cs"/>
          <a:sym typeface="Gill Sans"/>
        </a:defRPr>
      </a:lvl2pPr>
      <a:lvl3pPr marL="0" marR="0" indent="0" algn="ctr" defTabSz="457200" latinLnBrk="0">
        <a:lnSpc>
          <a:spcPts val="3300"/>
        </a:lnSpc>
        <a:spcBef>
          <a:spcPts val="200"/>
        </a:spcBef>
        <a:spcAft>
          <a:spcPts val="0"/>
        </a:spcAft>
        <a:buClrTx/>
        <a:buSzTx/>
        <a:buFontTx/>
        <a:buNone/>
        <a:tabLst>
          <a:tab pos="977900" algn="l"/>
        </a:tabLst>
        <a:defRPr sz="2800" b="0" i="0" u="none" strike="noStrike" cap="none" spc="0" baseline="0">
          <a:ln>
            <a:noFill/>
          </a:ln>
          <a:solidFill>
            <a:srgbClr val="000000"/>
          </a:solidFill>
          <a:uFillTx/>
          <a:latin typeface="+mn-lt"/>
          <a:ea typeface="+mn-ea"/>
          <a:cs typeface="+mn-cs"/>
          <a:sym typeface="Gill Sans"/>
        </a:defRPr>
      </a:lvl3pPr>
      <a:lvl4pPr marL="0" marR="0" indent="0" algn="ctr" defTabSz="457200" latinLnBrk="0">
        <a:lnSpc>
          <a:spcPts val="3300"/>
        </a:lnSpc>
        <a:spcBef>
          <a:spcPts val="200"/>
        </a:spcBef>
        <a:spcAft>
          <a:spcPts val="0"/>
        </a:spcAft>
        <a:buClrTx/>
        <a:buSzTx/>
        <a:buFontTx/>
        <a:buNone/>
        <a:tabLst>
          <a:tab pos="977900" algn="l"/>
        </a:tabLst>
        <a:defRPr sz="2800" b="0" i="0" u="none" strike="noStrike" cap="none" spc="0" baseline="0">
          <a:ln>
            <a:noFill/>
          </a:ln>
          <a:solidFill>
            <a:srgbClr val="000000"/>
          </a:solidFill>
          <a:uFillTx/>
          <a:latin typeface="+mn-lt"/>
          <a:ea typeface="+mn-ea"/>
          <a:cs typeface="+mn-cs"/>
          <a:sym typeface="Gill Sans"/>
        </a:defRPr>
      </a:lvl4pPr>
      <a:lvl5pPr marL="0" marR="0" indent="0" algn="ctr" defTabSz="457200" latinLnBrk="0">
        <a:lnSpc>
          <a:spcPts val="3300"/>
        </a:lnSpc>
        <a:spcBef>
          <a:spcPts val="200"/>
        </a:spcBef>
        <a:spcAft>
          <a:spcPts val="0"/>
        </a:spcAft>
        <a:buClrTx/>
        <a:buSzTx/>
        <a:buFontTx/>
        <a:buNone/>
        <a:tabLst>
          <a:tab pos="977900" algn="l"/>
        </a:tabLst>
        <a:defRPr sz="2800" b="0" i="0" u="none" strike="noStrike" cap="none" spc="0" baseline="0">
          <a:ln>
            <a:noFill/>
          </a:ln>
          <a:solidFill>
            <a:srgbClr val="000000"/>
          </a:solidFill>
          <a:uFillTx/>
          <a:latin typeface="+mn-lt"/>
          <a:ea typeface="+mn-ea"/>
          <a:cs typeface="+mn-cs"/>
          <a:sym typeface="Gill Sans"/>
        </a:defRPr>
      </a:lvl5pPr>
      <a:lvl6pPr marL="0" marR="0" indent="355600" algn="ctr" defTabSz="457200" latinLnBrk="0">
        <a:lnSpc>
          <a:spcPts val="3300"/>
        </a:lnSpc>
        <a:spcBef>
          <a:spcPts val="200"/>
        </a:spcBef>
        <a:spcAft>
          <a:spcPts val="0"/>
        </a:spcAft>
        <a:buClrTx/>
        <a:buSzTx/>
        <a:buFontTx/>
        <a:buNone/>
        <a:tabLst>
          <a:tab pos="977900" algn="l"/>
        </a:tabLst>
        <a:defRPr sz="2800" b="0" i="0" u="none" strike="noStrike" cap="none" spc="0" baseline="0">
          <a:ln>
            <a:noFill/>
          </a:ln>
          <a:solidFill>
            <a:srgbClr val="000000"/>
          </a:solidFill>
          <a:uFillTx/>
          <a:latin typeface="+mn-lt"/>
          <a:ea typeface="+mn-ea"/>
          <a:cs typeface="+mn-cs"/>
          <a:sym typeface="Gill Sans"/>
        </a:defRPr>
      </a:lvl6pPr>
      <a:lvl7pPr marL="0" marR="0" indent="711200" algn="ctr" defTabSz="457200" latinLnBrk="0">
        <a:lnSpc>
          <a:spcPts val="3300"/>
        </a:lnSpc>
        <a:spcBef>
          <a:spcPts val="200"/>
        </a:spcBef>
        <a:spcAft>
          <a:spcPts val="0"/>
        </a:spcAft>
        <a:buClrTx/>
        <a:buSzTx/>
        <a:buFontTx/>
        <a:buNone/>
        <a:tabLst>
          <a:tab pos="977900" algn="l"/>
        </a:tabLst>
        <a:defRPr sz="2800" b="0" i="0" u="none" strike="noStrike" cap="none" spc="0" baseline="0">
          <a:ln>
            <a:noFill/>
          </a:ln>
          <a:solidFill>
            <a:srgbClr val="000000"/>
          </a:solidFill>
          <a:uFillTx/>
          <a:latin typeface="+mn-lt"/>
          <a:ea typeface="+mn-ea"/>
          <a:cs typeface="+mn-cs"/>
          <a:sym typeface="Gill Sans"/>
        </a:defRPr>
      </a:lvl7pPr>
      <a:lvl8pPr marL="0" marR="0" indent="1066800" algn="ctr" defTabSz="457200" latinLnBrk="0">
        <a:lnSpc>
          <a:spcPts val="3300"/>
        </a:lnSpc>
        <a:spcBef>
          <a:spcPts val="200"/>
        </a:spcBef>
        <a:spcAft>
          <a:spcPts val="0"/>
        </a:spcAft>
        <a:buClrTx/>
        <a:buSzTx/>
        <a:buFontTx/>
        <a:buNone/>
        <a:tabLst>
          <a:tab pos="977900" algn="l"/>
        </a:tabLst>
        <a:defRPr sz="2800" b="0" i="0" u="none" strike="noStrike" cap="none" spc="0" baseline="0">
          <a:ln>
            <a:noFill/>
          </a:ln>
          <a:solidFill>
            <a:srgbClr val="000000"/>
          </a:solidFill>
          <a:uFillTx/>
          <a:latin typeface="+mn-lt"/>
          <a:ea typeface="+mn-ea"/>
          <a:cs typeface="+mn-cs"/>
          <a:sym typeface="Gill Sans"/>
        </a:defRPr>
      </a:lvl8pPr>
      <a:lvl9pPr marL="0" marR="0" indent="1422400" algn="ctr" defTabSz="457200" latinLnBrk="0">
        <a:lnSpc>
          <a:spcPts val="3300"/>
        </a:lnSpc>
        <a:spcBef>
          <a:spcPts val="200"/>
        </a:spcBef>
        <a:spcAft>
          <a:spcPts val="0"/>
        </a:spcAft>
        <a:buClrTx/>
        <a:buSzTx/>
        <a:buFontTx/>
        <a:buNone/>
        <a:tabLst>
          <a:tab pos="977900" algn="l"/>
        </a:tabLst>
        <a:defRPr sz="28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1pPr>
      <a:lvl2pPr marL="0" marR="0" indent="2286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2pPr>
      <a:lvl3pPr marL="0" marR="0" indent="4572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3pPr>
      <a:lvl4pPr marL="0" marR="0" indent="6858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4pPr>
      <a:lvl5pPr marL="0" marR="0" indent="9144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5pPr>
      <a:lvl6pPr marL="0" marR="0" indent="11430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6pPr>
      <a:lvl7pPr marL="0" marR="0" indent="13716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7pPr>
      <a:lvl8pPr marL="0" marR="0" indent="16002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8pPr>
      <a:lvl9pPr marL="0" marR="0" indent="18288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tiff"/><Relationship Id="rId1" Type="http://schemas.openxmlformats.org/officeDocument/2006/relationships/slideLayout" Target="../slideLayouts/slideLayout6.xml"/><Relationship Id="rId2"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p:nvPr/>
        </p:nvSpPr>
        <p:spPr>
          <a:xfrm>
            <a:off x="-14111" y="0"/>
            <a:ext cx="10230556" cy="7662333"/>
          </a:xfrm>
          <a:prstGeom prst="rect">
            <a:avLst/>
          </a:prstGeom>
          <a:solidFill>
            <a:srgbClr val="000000"/>
          </a:solidFill>
          <a:ln w="12700">
            <a:solidFill>
              <a:srgbClr val="000000"/>
            </a:solidFill>
          </a:ln>
        </p:spPr>
        <p:txBody>
          <a:bodyPr lIns="56444" tIns="56444" rIns="56444" bIns="56444" anchor="ctr"/>
          <a:lstStyle/>
          <a:p>
            <a:pPr marL="45154" marR="45154" algn="l" defTabSz="1015990">
              <a:defRPr sz="1400">
                <a:uFill>
                  <a:solidFill>
                    <a:srgbClr val="000000"/>
                  </a:solidFill>
                </a:uFill>
                <a:latin typeface="+mn-lt"/>
                <a:ea typeface="+mn-ea"/>
                <a:cs typeface="+mn-cs"/>
                <a:sym typeface="Arial"/>
              </a:defRPr>
            </a:pPr>
            <a:endParaRPr/>
          </a:p>
        </p:txBody>
      </p:sp>
      <p:sp>
        <p:nvSpPr>
          <p:cNvPr id="253" name="Shape 253"/>
          <p:cNvSpPr/>
          <p:nvPr/>
        </p:nvSpPr>
        <p:spPr>
          <a:xfrm>
            <a:off x="4092222" y="2822222"/>
            <a:ext cx="1975556" cy="1975556"/>
          </a:xfrm>
          <a:prstGeom prst="ellipse">
            <a:avLst/>
          </a:prstGeom>
          <a:solidFill>
            <a:srgbClr val="011A9A"/>
          </a:solidFill>
          <a:ln w="254000">
            <a:solidFill>
              <a:srgbClr val="FF2600"/>
            </a:solidFill>
            <a:miter lim="400000"/>
          </a:ln>
        </p:spPr>
        <p:txBody>
          <a:bodyPr lIns="56444" tIns="56444" rIns="56444" bIns="56444" anchor="ctr"/>
          <a:lstStyle/>
          <a:p>
            <a:pPr marL="45154" marR="45154" algn="l" defTabSz="1015990">
              <a:defRPr sz="1400">
                <a:uFill>
                  <a:solidFill>
                    <a:srgbClr val="000000"/>
                  </a:solidFill>
                </a:uFill>
                <a:latin typeface="+mn-lt"/>
                <a:ea typeface="+mn-ea"/>
                <a:cs typeface="+mn-cs"/>
                <a:sym typeface="Arial"/>
              </a:defRPr>
            </a:pPr>
            <a:endParaRPr/>
          </a:p>
        </p:txBody>
      </p:sp>
      <p:sp>
        <p:nvSpPr>
          <p:cNvPr id="254" name="Shape 254"/>
          <p:cNvSpPr/>
          <p:nvPr/>
        </p:nvSpPr>
        <p:spPr>
          <a:xfrm flipV="1">
            <a:off x="0" y="3873252"/>
            <a:ext cx="718287" cy="249"/>
          </a:xfrm>
          <a:prstGeom prst="line">
            <a:avLst/>
          </a:prstGeom>
          <a:ln w="127000">
            <a:solidFill>
              <a:srgbClr val="FF2600"/>
            </a:solidFill>
            <a:miter lim="400000"/>
          </a:ln>
        </p:spPr>
        <p:txBody>
          <a:bodyPr lIns="56444" tIns="56444" rIns="56444" bIns="56444" anchor="ctr"/>
          <a:lstStyle/>
          <a:p>
            <a:pPr algn="l" defTabSz="507995">
              <a:defRPr sz="1200">
                <a:latin typeface="Helvetica"/>
                <a:ea typeface="Helvetica"/>
                <a:cs typeface="Helvetica"/>
                <a:sym typeface="Helvetica"/>
              </a:defRPr>
            </a:pPr>
            <a:endParaRPr/>
          </a:p>
        </p:txBody>
      </p:sp>
      <p:sp>
        <p:nvSpPr>
          <p:cNvPr id="255" name="Shape 255"/>
          <p:cNvSpPr/>
          <p:nvPr/>
        </p:nvSpPr>
        <p:spPr>
          <a:xfrm>
            <a:off x="9454444" y="3810000"/>
            <a:ext cx="705556" cy="0"/>
          </a:xfrm>
          <a:prstGeom prst="line">
            <a:avLst/>
          </a:prstGeom>
          <a:ln w="127000">
            <a:solidFill>
              <a:srgbClr val="FF2600"/>
            </a:solidFill>
            <a:miter lim="400000"/>
          </a:ln>
        </p:spPr>
        <p:txBody>
          <a:bodyPr lIns="56444" tIns="56444" rIns="56444" bIns="56444" anchor="ctr"/>
          <a:lstStyle/>
          <a:p>
            <a:pPr algn="l" defTabSz="507995">
              <a:defRPr sz="1200">
                <a:latin typeface="Helvetica"/>
                <a:ea typeface="Helvetica"/>
                <a:cs typeface="Helvetica"/>
                <a:sym typeface="Helvetica"/>
              </a:defRPr>
            </a:pPr>
            <a:endParaRPr/>
          </a:p>
        </p:txBody>
      </p:sp>
      <p:grpSp>
        <p:nvGrpSpPr>
          <p:cNvPr id="258" name="Group 258"/>
          <p:cNvGrpSpPr/>
          <p:nvPr/>
        </p:nvGrpSpPr>
        <p:grpSpPr>
          <a:xfrm rot="10800000">
            <a:off x="0" y="6166556"/>
            <a:ext cx="1439334" cy="1439333"/>
            <a:chOff x="0" y="0"/>
            <a:chExt cx="1295400" cy="1295400"/>
          </a:xfrm>
        </p:grpSpPr>
        <p:sp>
          <p:nvSpPr>
            <p:cNvPr id="256" name="Shape 256"/>
            <p:cNvSpPr/>
            <p:nvPr/>
          </p:nvSpPr>
          <p:spPr>
            <a:xfrm>
              <a:off x="0" y="381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507995">
                <a:defRPr sz="1200">
                  <a:latin typeface="Helvetica"/>
                  <a:ea typeface="Helvetica"/>
                  <a:cs typeface="Helvetica"/>
                  <a:sym typeface="Helvetica"/>
                </a:defRPr>
              </a:pPr>
              <a:endParaRPr/>
            </a:p>
          </p:txBody>
        </p:sp>
        <p:sp>
          <p:nvSpPr>
            <p:cNvPr id="257" name="Shape 257"/>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507995">
                <a:defRPr sz="1200">
                  <a:latin typeface="Helvetica"/>
                  <a:ea typeface="Helvetica"/>
                  <a:cs typeface="Helvetica"/>
                  <a:sym typeface="Helvetica"/>
                </a:defRPr>
              </a:pPr>
              <a:endParaRPr/>
            </a:p>
          </p:txBody>
        </p:sp>
      </p:grpSp>
      <p:grpSp>
        <p:nvGrpSpPr>
          <p:cNvPr id="261" name="Group 261"/>
          <p:cNvGrpSpPr/>
          <p:nvPr/>
        </p:nvGrpSpPr>
        <p:grpSpPr>
          <a:xfrm rot="10800000" flipH="1">
            <a:off x="8720667" y="6166556"/>
            <a:ext cx="1439333" cy="1439333"/>
            <a:chOff x="0" y="0"/>
            <a:chExt cx="1295400" cy="1295400"/>
          </a:xfrm>
        </p:grpSpPr>
        <p:sp>
          <p:nvSpPr>
            <p:cNvPr id="259" name="Shape 259"/>
            <p:cNvSpPr/>
            <p:nvPr/>
          </p:nvSpPr>
          <p:spPr>
            <a:xfrm>
              <a:off x="0" y="381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507995">
                <a:defRPr sz="1200">
                  <a:latin typeface="Helvetica"/>
                  <a:ea typeface="Helvetica"/>
                  <a:cs typeface="Helvetica"/>
                  <a:sym typeface="Helvetica"/>
                </a:defRPr>
              </a:pPr>
              <a:endParaRPr/>
            </a:p>
          </p:txBody>
        </p:sp>
        <p:sp>
          <p:nvSpPr>
            <p:cNvPr id="260" name="Shape 260"/>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507995">
                <a:defRPr sz="1200">
                  <a:latin typeface="Helvetica"/>
                  <a:ea typeface="Helvetica"/>
                  <a:cs typeface="Helvetica"/>
                  <a:sym typeface="Helvetica"/>
                </a:defRPr>
              </a:pPr>
              <a:endParaRPr/>
            </a:p>
          </p:txBody>
        </p:sp>
      </p:grpSp>
      <p:grpSp>
        <p:nvGrpSpPr>
          <p:cNvPr id="264" name="Group 264"/>
          <p:cNvGrpSpPr/>
          <p:nvPr/>
        </p:nvGrpSpPr>
        <p:grpSpPr>
          <a:xfrm>
            <a:off x="8720667" y="14111"/>
            <a:ext cx="1439333" cy="1439333"/>
            <a:chOff x="0" y="0"/>
            <a:chExt cx="1295400" cy="1295400"/>
          </a:xfrm>
        </p:grpSpPr>
        <p:sp>
          <p:nvSpPr>
            <p:cNvPr id="262" name="Shape 262"/>
            <p:cNvSpPr/>
            <p:nvPr/>
          </p:nvSpPr>
          <p:spPr>
            <a:xfrm>
              <a:off x="0" y="508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507995">
                <a:defRPr sz="1200">
                  <a:latin typeface="Helvetica"/>
                  <a:ea typeface="Helvetica"/>
                  <a:cs typeface="Helvetica"/>
                  <a:sym typeface="Helvetica"/>
                </a:defRPr>
              </a:pPr>
              <a:endParaRPr/>
            </a:p>
          </p:txBody>
        </p:sp>
        <p:sp>
          <p:nvSpPr>
            <p:cNvPr id="263" name="Shape 263"/>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507995">
                <a:defRPr sz="1200">
                  <a:latin typeface="Helvetica"/>
                  <a:ea typeface="Helvetica"/>
                  <a:cs typeface="Helvetica"/>
                  <a:sym typeface="Helvetica"/>
                </a:defRPr>
              </a:pPr>
              <a:endParaRPr/>
            </a:p>
          </p:txBody>
        </p:sp>
      </p:grpSp>
      <p:grpSp>
        <p:nvGrpSpPr>
          <p:cNvPr id="267" name="Group 267"/>
          <p:cNvGrpSpPr/>
          <p:nvPr/>
        </p:nvGrpSpPr>
        <p:grpSpPr>
          <a:xfrm flipH="1">
            <a:off x="0" y="14111"/>
            <a:ext cx="1439333" cy="1439333"/>
            <a:chOff x="0" y="0"/>
            <a:chExt cx="1295400" cy="1295400"/>
          </a:xfrm>
        </p:grpSpPr>
        <p:sp>
          <p:nvSpPr>
            <p:cNvPr id="265" name="Shape 265"/>
            <p:cNvSpPr/>
            <p:nvPr/>
          </p:nvSpPr>
          <p:spPr>
            <a:xfrm>
              <a:off x="0" y="508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507995">
                <a:defRPr sz="1200">
                  <a:latin typeface="Helvetica"/>
                  <a:ea typeface="Helvetica"/>
                  <a:cs typeface="Helvetica"/>
                  <a:sym typeface="Helvetica"/>
                </a:defRPr>
              </a:pPr>
              <a:endParaRPr/>
            </a:p>
          </p:txBody>
        </p:sp>
        <p:sp>
          <p:nvSpPr>
            <p:cNvPr id="266" name="Shape 266"/>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507995">
                <a:defRPr sz="1200">
                  <a:latin typeface="Helvetica"/>
                  <a:ea typeface="Helvetica"/>
                  <a:cs typeface="Helvetica"/>
                  <a:sym typeface="Helvetica"/>
                </a:defRPr>
              </a:pPr>
              <a:endParaRPr/>
            </a:p>
          </p:txBody>
        </p:sp>
      </p:grpSp>
      <p:sp>
        <p:nvSpPr>
          <p:cNvPr id="268" name="Shape 268"/>
          <p:cNvSpPr/>
          <p:nvPr/>
        </p:nvSpPr>
        <p:spPr>
          <a:xfrm>
            <a:off x="5065889" y="247"/>
            <a:ext cx="14111" cy="723653"/>
          </a:xfrm>
          <a:prstGeom prst="line">
            <a:avLst/>
          </a:prstGeom>
          <a:ln w="127000">
            <a:solidFill>
              <a:srgbClr val="FF2600"/>
            </a:solidFill>
            <a:miter lim="400000"/>
          </a:ln>
        </p:spPr>
        <p:txBody>
          <a:bodyPr lIns="56444" tIns="56444" rIns="56444" bIns="56444" anchor="ctr"/>
          <a:lstStyle/>
          <a:p>
            <a:pPr algn="l" defTabSz="507995">
              <a:defRPr sz="1200">
                <a:latin typeface="Helvetica"/>
                <a:ea typeface="Helvetica"/>
                <a:cs typeface="Helvetica"/>
                <a:sym typeface="Helvetica"/>
              </a:defRPr>
            </a:pPr>
            <a:endParaRPr/>
          </a:p>
        </p:txBody>
      </p:sp>
      <p:sp>
        <p:nvSpPr>
          <p:cNvPr id="269" name="Shape 269"/>
          <p:cNvSpPr/>
          <p:nvPr/>
        </p:nvSpPr>
        <p:spPr>
          <a:xfrm>
            <a:off x="5065889" y="6900334"/>
            <a:ext cx="14111" cy="723653"/>
          </a:xfrm>
          <a:prstGeom prst="line">
            <a:avLst/>
          </a:prstGeom>
          <a:ln w="127000">
            <a:solidFill>
              <a:srgbClr val="FF2600"/>
            </a:solidFill>
            <a:miter lim="400000"/>
          </a:ln>
        </p:spPr>
        <p:txBody>
          <a:bodyPr lIns="56444" tIns="56444" rIns="56444" bIns="56444" anchor="ctr"/>
          <a:lstStyle/>
          <a:p>
            <a:pPr algn="l" defTabSz="507995">
              <a:defRPr sz="1200">
                <a:latin typeface="Helvetica"/>
                <a:ea typeface="Helvetica"/>
                <a:cs typeface="Helvetica"/>
                <a:sym typeface="Helvetica"/>
              </a:defRPr>
            </a:pPr>
            <a:endParaRPr/>
          </a:p>
        </p:txBody>
      </p:sp>
      <p:sp>
        <p:nvSpPr>
          <p:cNvPr id="270" name="Shape 270"/>
          <p:cNvSpPr>
            <a:spLocks noGrp="1"/>
          </p:cNvSpPr>
          <p:nvPr>
            <p:ph type="sldNum" sz="quarter" idx="2"/>
          </p:nvPr>
        </p:nvSpPr>
        <p:spPr>
          <a:xfrm>
            <a:off x="8378270" y="6966553"/>
            <a:ext cx="176794" cy="28383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Tree>
    <p:extLst>
      <p:ext uri="{BB962C8B-B14F-4D97-AF65-F5344CB8AC3E}">
        <p14:creationId xmlns:p14="http://schemas.microsoft.com/office/powerpoint/2010/main" val="4155305070"/>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343261" y="977900"/>
            <a:ext cx="6705601" cy="49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ts val="3100"/>
              </a:lnSpc>
              <a:tabLst>
                <a:tab pos="838200" algn="l"/>
              </a:tabLst>
              <a:defRPr sz="2600">
                <a:solidFill>
                  <a:srgbClr val="FFFB00"/>
                </a:solidFill>
                <a:latin typeface="Helvetica"/>
                <a:ea typeface="Helvetica"/>
                <a:cs typeface="Helvetica"/>
                <a:sym typeface="Helvetica"/>
              </a:defRPr>
            </a:lvl1pPr>
          </a:lstStyle>
          <a:p>
            <a:r>
              <a:t>Project manager: Dr. Werner Nater</a:t>
            </a:r>
          </a:p>
        </p:txBody>
      </p:sp>
      <p:grpSp>
        <p:nvGrpSpPr>
          <p:cNvPr id="135" name="Group 135"/>
          <p:cNvGrpSpPr/>
          <p:nvPr/>
        </p:nvGrpSpPr>
        <p:grpSpPr>
          <a:xfrm>
            <a:off x="343261" y="257836"/>
            <a:ext cx="9321439" cy="1935428"/>
            <a:chOff x="0" y="0"/>
            <a:chExt cx="9321438" cy="1935426"/>
          </a:xfrm>
        </p:grpSpPr>
        <p:sp>
          <p:nvSpPr>
            <p:cNvPr id="133" name="Shape 133"/>
            <p:cNvSpPr/>
            <p:nvPr/>
          </p:nvSpPr>
          <p:spPr>
            <a:xfrm>
              <a:off x="0" y="1119804"/>
              <a:ext cx="546100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lnSpc>
                  <a:spcPts val="3100"/>
                </a:lnSpc>
                <a:tabLst>
                  <a:tab pos="838200" algn="l"/>
                </a:tabLst>
                <a:defRPr sz="2600">
                  <a:solidFill>
                    <a:srgbClr val="FFFB00"/>
                  </a:solidFill>
                  <a:latin typeface="Helvetica"/>
                  <a:ea typeface="Helvetica"/>
                  <a:cs typeface="Helvetica"/>
                  <a:sym typeface="Helvetica"/>
                </a:defRPr>
              </a:lvl1pPr>
            </a:lstStyle>
            <a:p>
              <a:r>
                <a:t>Project consultant: Dr. B Tsering</a:t>
              </a:r>
            </a:p>
          </p:txBody>
        </p:sp>
        <p:pic>
          <p:nvPicPr>
            <p:cNvPr id="134" name="droppedImage.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5938" y="0"/>
              <a:ext cx="2095501" cy="1935427"/>
            </a:xfrm>
            <a:prstGeom prst="rect">
              <a:avLst/>
            </a:prstGeom>
            <a:ln w="12700" cap="flat">
              <a:noFill/>
              <a:miter lim="400000"/>
            </a:ln>
            <a:effectLst/>
          </p:spPr>
        </p:pic>
      </p:grpSp>
      <p:sp>
        <p:nvSpPr>
          <p:cNvPr id="136" name="Shape 136"/>
          <p:cNvSpPr/>
          <p:nvPr/>
        </p:nvSpPr>
        <p:spPr>
          <a:xfrm>
            <a:off x="343261" y="184855"/>
            <a:ext cx="24436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35000"/>
              </a:lnSpc>
              <a:buClr>
                <a:srgbClr val="FFFFFF"/>
              </a:buClr>
              <a:buFont typeface="Arial"/>
              <a:defRPr sz="3600" b="1">
                <a:solidFill>
                  <a:srgbClr val="FFFB00"/>
                </a:solidFill>
                <a:uFill>
                  <a:solidFill>
                    <a:srgbClr val="FFFB00"/>
                  </a:solidFill>
                </a:uFill>
                <a:latin typeface="Helvetica"/>
                <a:ea typeface="Helvetica"/>
                <a:cs typeface="Helvetica"/>
                <a:sym typeface="Helvetica"/>
              </a:defRPr>
            </a:pPr>
            <a:r>
              <a:rPr i="1"/>
              <a:t>SmD</a:t>
            </a:r>
            <a:r>
              <a:t> Team</a:t>
            </a:r>
          </a:p>
        </p:txBody>
      </p:sp>
      <p:grpSp>
        <p:nvGrpSpPr>
          <p:cNvPr id="139" name="Group 139"/>
          <p:cNvGrpSpPr/>
          <p:nvPr/>
        </p:nvGrpSpPr>
        <p:grpSpPr>
          <a:xfrm>
            <a:off x="354549" y="4362450"/>
            <a:ext cx="4557317" cy="2965450"/>
            <a:chOff x="0" y="0"/>
            <a:chExt cx="4557315" cy="2965449"/>
          </a:xfrm>
        </p:grpSpPr>
        <p:sp>
          <p:nvSpPr>
            <p:cNvPr id="137" name="Shape 137"/>
            <p:cNvSpPr/>
            <p:nvPr/>
          </p:nvSpPr>
          <p:spPr>
            <a:xfrm>
              <a:off x="0" y="0"/>
              <a:ext cx="4557316" cy="762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nSpc>
                  <a:spcPts val="2600"/>
                </a:lnSpc>
                <a:tabLst>
                  <a:tab pos="838200" algn="l"/>
                </a:tabLst>
                <a:defRPr sz="2200">
                  <a:solidFill>
                    <a:srgbClr val="FFFB00"/>
                  </a:solidFill>
                  <a:latin typeface="Helvetica"/>
                  <a:ea typeface="Helvetica"/>
                  <a:cs typeface="Helvetica"/>
                  <a:sym typeface="Helvetica"/>
                </a:defRPr>
              </a:pPr>
              <a:r>
                <a:t>Coordinator in Mundgod</a:t>
              </a:r>
            </a:p>
            <a:p>
              <a:pPr>
                <a:lnSpc>
                  <a:spcPts val="2600"/>
                </a:lnSpc>
                <a:tabLst>
                  <a:tab pos="838200" algn="l"/>
                </a:tabLst>
                <a:defRPr sz="2200">
                  <a:solidFill>
                    <a:srgbClr val="FFFB00"/>
                  </a:solidFill>
                  <a:latin typeface="Helvetica"/>
                  <a:ea typeface="Helvetica"/>
                  <a:cs typeface="Helvetica"/>
                  <a:sym typeface="Helvetica"/>
                </a:defRPr>
              </a:pPr>
              <a:r>
                <a:t>Geshe Samten Lobsang</a:t>
              </a:r>
            </a:p>
          </p:txBody>
        </p:sp>
        <p:pic>
          <p:nvPicPr>
            <p:cNvPr id="138" name="dropp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3898" y="882650"/>
              <a:ext cx="2089520" cy="2082800"/>
            </a:xfrm>
            <a:prstGeom prst="rect">
              <a:avLst/>
            </a:prstGeom>
            <a:ln w="12700" cap="flat">
              <a:noFill/>
              <a:miter lim="400000"/>
            </a:ln>
            <a:effectLst/>
          </p:spPr>
        </p:pic>
      </p:grpSp>
      <p:grpSp>
        <p:nvGrpSpPr>
          <p:cNvPr id="142" name="Group 142"/>
          <p:cNvGrpSpPr/>
          <p:nvPr/>
        </p:nvGrpSpPr>
        <p:grpSpPr>
          <a:xfrm>
            <a:off x="5092700" y="4362450"/>
            <a:ext cx="4861868" cy="2965450"/>
            <a:chOff x="0" y="0"/>
            <a:chExt cx="4861867" cy="2965449"/>
          </a:xfrm>
        </p:grpSpPr>
        <p:sp>
          <p:nvSpPr>
            <p:cNvPr id="140" name="Shape 140"/>
            <p:cNvSpPr/>
            <p:nvPr/>
          </p:nvSpPr>
          <p:spPr>
            <a:xfrm>
              <a:off x="0" y="0"/>
              <a:ext cx="4861868" cy="762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nSpc>
                  <a:spcPts val="2600"/>
                </a:lnSpc>
                <a:tabLst>
                  <a:tab pos="838200" algn="l"/>
                </a:tabLst>
                <a:defRPr sz="2200">
                  <a:solidFill>
                    <a:srgbClr val="FFFB00"/>
                  </a:solidFill>
                  <a:latin typeface="Helvetica"/>
                  <a:ea typeface="Helvetica"/>
                  <a:cs typeface="Helvetica"/>
                  <a:sym typeface="Helvetica"/>
                </a:defRPr>
              </a:pPr>
              <a:r>
                <a:t>Coordinator in Bylakuppe</a:t>
              </a:r>
            </a:p>
            <a:p>
              <a:pPr>
                <a:lnSpc>
                  <a:spcPts val="2600"/>
                </a:lnSpc>
                <a:tabLst>
                  <a:tab pos="838200" algn="l"/>
                </a:tabLst>
                <a:defRPr sz="2200">
                  <a:solidFill>
                    <a:srgbClr val="FFFB00"/>
                  </a:solidFill>
                  <a:latin typeface="Helvetica"/>
                  <a:ea typeface="Helvetica"/>
                  <a:cs typeface="Helvetica"/>
                  <a:sym typeface="Helvetica"/>
                </a:defRPr>
              </a:pPr>
              <a:r>
                <a:t>Geshe Nyima Tashi</a:t>
              </a:r>
            </a:p>
          </p:txBody>
        </p:sp>
        <p:pic>
          <p:nvPicPr>
            <p:cNvPr id="141" name="dropp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4348" y="882650"/>
              <a:ext cx="2173171" cy="2082800"/>
            </a:xfrm>
            <a:prstGeom prst="rect">
              <a:avLst/>
            </a:prstGeom>
            <a:ln w="12700" cap="flat">
              <a:noFill/>
              <a:miter lim="400000"/>
            </a:ln>
            <a:effectLst/>
          </p:spPr>
        </p:pic>
      </p:grpSp>
      <p:grpSp>
        <p:nvGrpSpPr>
          <p:cNvPr id="145" name="Group 145"/>
          <p:cNvGrpSpPr/>
          <p:nvPr/>
        </p:nvGrpSpPr>
        <p:grpSpPr>
          <a:xfrm>
            <a:off x="343261" y="2138820"/>
            <a:ext cx="9002982" cy="2106751"/>
            <a:chOff x="0" y="0"/>
            <a:chExt cx="9002981" cy="2106750"/>
          </a:xfrm>
        </p:grpSpPr>
        <p:sp>
          <p:nvSpPr>
            <p:cNvPr id="143" name="Shape 143"/>
            <p:cNvSpPr/>
            <p:nvPr/>
          </p:nvSpPr>
          <p:spPr>
            <a:xfrm>
              <a:off x="0" y="0"/>
              <a:ext cx="5191770" cy="495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l">
                <a:lnSpc>
                  <a:spcPts val="3100"/>
                </a:lnSpc>
                <a:tabLst>
                  <a:tab pos="838200" algn="l"/>
                </a:tabLst>
                <a:defRPr sz="2600">
                  <a:solidFill>
                    <a:srgbClr val="FFFB00"/>
                  </a:solidFill>
                  <a:latin typeface="Helvetica"/>
                  <a:ea typeface="Helvetica"/>
                  <a:cs typeface="Helvetica"/>
                  <a:sym typeface="Helvetica"/>
                </a:defRPr>
              </a:pPr>
              <a:r>
                <a:t>Project c</a:t>
              </a:r>
              <a:r>
                <a:rPr sz="2441"/>
                <a:t>oordinator: Tenzin Tsondue</a:t>
              </a:r>
            </a:p>
          </p:txBody>
        </p:sp>
        <p:pic>
          <p:nvPicPr>
            <p:cNvPr id="144" name="pasted-image.tif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7577" y="171323"/>
              <a:ext cx="1745405" cy="1935428"/>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9" grpId="3" animBg="1" advAuto="0"/>
      <p:bldP spid="142" grpId="4" animBg="1" advAuto="0"/>
      <p:bldP spid="145"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393700" y="1778604"/>
            <a:ext cx="9601201" cy="523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ts val="3300"/>
              </a:lnSpc>
              <a:spcAft>
                <a:spcPts val="1600"/>
              </a:spcAft>
              <a:tabLst>
                <a:tab pos="838200" algn="l"/>
              </a:tabLst>
              <a:defRPr sz="2600">
                <a:solidFill>
                  <a:srgbClr val="FFFB00"/>
                </a:solidFill>
                <a:latin typeface="Helvetica"/>
                <a:ea typeface="Helvetica"/>
                <a:cs typeface="Helvetica"/>
                <a:sym typeface="Helvetica"/>
              </a:defRPr>
            </a:pPr>
            <a:r>
              <a:rPr dirty="0"/>
              <a:t>Western science:		</a:t>
            </a:r>
            <a:r>
              <a:rPr sz="2800" dirty="0"/>
              <a:t>ནུབ་ཕྱོགས་ཚན་རིག</a:t>
            </a:r>
            <a:endParaRPr dirty="0">
              <a:solidFill>
                <a:srgbClr val="FFFFFF"/>
              </a:solidFill>
            </a:endParaRPr>
          </a:p>
          <a:p>
            <a:pPr algn="l">
              <a:lnSpc>
                <a:spcPts val="3100"/>
              </a:lnSpc>
              <a:spcAft>
                <a:spcPts val="1400"/>
              </a:spcAft>
              <a:buSzPct val="125000"/>
              <a:buChar char="•"/>
              <a:tabLst>
                <a:tab pos="254000" algn="l"/>
              </a:tabLst>
              <a:defRPr sz="2400">
                <a:solidFill>
                  <a:srgbClr val="FFFFFF"/>
                </a:solidFill>
                <a:latin typeface="Helvetica"/>
                <a:ea typeface="Helvetica"/>
                <a:cs typeface="Helvetica"/>
                <a:sym typeface="Helvetica"/>
              </a:defRPr>
            </a:pPr>
            <a:r>
              <a:rPr dirty="0"/>
              <a:t> Observation of nature in much detail </a:t>
            </a:r>
            <a:br>
              <a:rPr dirty="0"/>
            </a:br>
            <a:r>
              <a:rPr sz="1100" dirty="0">
                <a:solidFill>
                  <a:srgbClr val="000000"/>
                </a:solidFill>
                <a:latin typeface="Monlam Uni OuChan2"/>
                <a:ea typeface="Monlam Uni OuChan2"/>
                <a:cs typeface="Monlam Uni OuChan2"/>
                <a:sym typeface="Monlam Uni OuChan2"/>
              </a:rPr>
              <a:t>•	</a:t>
            </a:r>
            <a:r>
              <a:rPr sz="2600" dirty="0">
                <a:latin typeface="Monlam Uni OuChan2"/>
                <a:ea typeface="Monlam Uni OuChan2"/>
                <a:cs typeface="Monlam Uni OuChan2"/>
                <a:sym typeface="Monlam Uni OuChan2"/>
              </a:rPr>
              <a:t>རང་བྱུང་ཁམས་ལ་རྟོག་ཞིབ་ནན་པོ་བྱེད་པ།</a:t>
            </a:r>
          </a:p>
          <a:p>
            <a:pPr algn="l">
              <a:lnSpc>
                <a:spcPts val="3100"/>
              </a:lnSpc>
              <a:spcAft>
                <a:spcPts val="1400"/>
              </a:spcAft>
              <a:buSzPct val="125000"/>
              <a:buChar char="•"/>
              <a:tabLst>
                <a:tab pos="254000" algn="l"/>
              </a:tabLst>
              <a:defRPr sz="2400">
                <a:solidFill>
                  <a:srgbClr val="FFFFFF"/>
                </a:solidFill>
                <a:latin typeface="Helvetica"/>
                <a:ea typeface="Helvetica"/>
                <a:cs typeface="Helvetica"/>
                <a:sym typeface="Helvetica"/>
              </a:defRPr>
            </a:pPr>
            <a:r>
              <a:rPr dirty="0"/>
              <a:t> Make measurements</a:t>
            </a:r>
            <a:br>
              <a:rPr dirty="0"/>
            </a:br>
            <a:r>
              <a:rPr sz="1100" dirty="0">
                <a:solidFill>
                  <a:srgbClr val="000000"/>
                </a:solidFill>
              </a:rPr>
              <a:t>•</a:t>
            </a:r>
            <a:r>
              <a:rPr sz="1100" dirty="0">
                <a:solidFill>
                  <a:srgbClr val="000000"/>
                </a:solidFill>
                <a:latin typeface="Monlam Uni OuChan2"/>
                <a:ea typeface="Monlam Uni OuChan2"/>
                <a:cs typeface="Monlam Uni OuChan2"/>
                <a:sym typeface="Monlam Uni OuChan2"/>
              </a:rPr>
              <a:t>	</a:t>
            </a:r>
            <a:r>
              <a:rPr sz="2600" dirty="0">
                <a:latin typeface="Monlam Uni OuChan2"/>
                <a:ea typeface="Monlam Uni OuChan2"/>
                <a:cs typeface="Monlam Uni OuChan2"/>
                <a:sym typeface="Monlam Uni OuChan2"/>
              </a:rPr>
              <a:t>ཚད་འཇལ་བ།</a:t>
            </a:r>
          </a:p>
          <a:p>
            <a:pPr algn="l">
              <a:lnSpc>
                <a:spcPts val="3100"/>
              </a:lnSpc>
              <a:spcAft>
                <a:spcPts val="1400"/>
              </a:spcAft>
              <a:buSzPct val="125000"/>
              <a:buChar char="•"/>
              <a:tabLst>
                <a:tab pos="254000" algn="l"/>
              </a:tabLst>
              <a:defRPr sz="2400">
                <a:solidFill>
                  <a:srgbClr val="FFFFFF"/>
                </a:solidFill>
                <a:latin typeface="Helvetica"/>
                <a:ea typeface="Helvetica"/>
                <a:cs typeface="Helvetica"/>
                <a:sym typeface="Helvetica"/>
              </a:defRPr>
            </a:pPr>
            <a:r>
              <a:rPr dirty="0"/>
              <a:t> Analyzing the data</a:t>
            </a:r>
            <a:br>
              <a:rPr dirty="0"/>
            </a:br>
            <a:r>
              <a:rPr sz="1100" dirty="0">
                <a:solidFill>
                  <a:srgbClr val="000000"/>
                </a:solidFill>
              </a:rPr>
              <a:t>•	</a:t>
            </a:r>
            <a:r>
              <a:rPr sz="2600" dirty="0">
                <a:latin typeface="Monlam Uni OuChan2"/>
                <a:ea typeface="Monlam Uni OuChan2"/>
                <a:cs typeface="Monlam Uni OuChan2"/>
                <a:sym typeface="Monlam Uni OuChan2"/>
              </a:rPr>
              <a:t>གྲངས་ཐོར་དཔྱད་ཞིབ་བྱེད་པ།</a:t>
            </a:r>
          </a:p>
          <a:p>
            <a:pPr marL="265113" indent="-265113" algn="l">
              <a:lnSpc>
                <a:spcPts val="2800"/>
              </a:lnSpc>
              <a:spcAft>
                <a:spcPts val="1400"/>
              </a:spcAft>
              <a:buSzPct val="125000"/>
              <a:buChar char="•"/>
              <a:defRPr sz="2400">
                <a:solidFill>
                  <a:srgbClr val="FFFFFF"/>
                </a:solidFill>
                <a:latin typeface="Helvetica"/>
                <a:ea typeface="Helvetica"/>
                <a:cs typeface="Helvetica"/>
                <a:sym typeface="Helvetica"/>
              </a:defRPr>
            </a:pPr>
            <a:r>
              <a:rPr dirty="0" smtClean="0"/>
              <a:t>Creating </a:t>
            </a:r>
            <a:r>
              <a:rPr dirty="0"/>
              <a:t>models or deduct mathematical equations to predict the behaviour of natural processes</a:t>
            </a:r>
            <a:br>
              <a:rPr dirty="0"/>
            </a:br>
            <a:r>
              <a:rPr dirty="0">
                <a:latin typeface="Monlam Uni OuChan2"/>
                <a:ea typeface="Monlam Uni OuChan2"/>
                <a:cs typeface="Monlam Uni OuChan2"/>
                <a:sym typeface="Monlam Uni OuChan2"/>
              </a:rPr>
              <a:t>དཔེ་གཟུགས་བཟོ་བའམ་ཡང་ན་ཨང་རྩིས་ཐོག་མཚུངས་བསྡུར་གྱི་ལམ་ནས་དངོས་པོའི་རང་བཞིན་གྱི་ཁྱད་ཆོས་ལ་ཚོད་དཔག་བྱེད་ཐུབ་པ།</a:t>
            </a:r>
          </a:p>
        </p:txBody>
      </p:sp>
      <p:sp>
        <p:nvSpPr>
          <p:cNvPr id="154" name="Shape 154"/>
          <p:cNvSpPr/>
          <p:nvPr/>
        </p:nvSpPr>
        <p:spPr>
          <a:xfrm>
            <a:off x="193030" y="88209"/>
            <a:ext cx="9766301" cy="15267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35000"/>
              </a:lnSpc>
              <a:buClr>
                <a:srgbClr val="FFFFFF"/>
              </a:buClr>
              <a:buFont typeface="Arial"/>
              <a:defRPr sz="3600" b="1">
                <a:solidFill>
                  <a:srgbClr val="FFFB00"/>
                </a:solidFill>
                <a:uFill>
                  <a:solidFill>
                    <a:srgbClr val="FFFB00"/>
                  </a:solidFill>
                </a:uFill>
                <a:latin typeface="Helvetica"/>
                <a:ea typeface="Helvetica"/>
                <a:cs typeface="Helvetica"/>
                <a:sym typeface="Helvetica"/>
              </a:defRPr>
            </a:pPr>
            <a:r>
              <a:rPr dirty="0"/>
              <a:t>Experiences with „Science meets Dharma“</a:t>
            </a:r>
          </a:p>
          <a:p>
            <a:pPr defTabSz="508000">
              <a:defRPr sz="3200">
                <a:solidFill>
                  <a:srgbClr val="FFFB00"/>
                </a:solidFill>
                <a:latin typeface="Helvetica"/>
                <a:ea typeface="Helvetica"/>
                <a:cs typeface="Helvetica"/>
                <a:sym typeface="Helvetica"/>
              </a:defRPr>
            </a:pPr>
            <a:r>
              <a:rPr dirty="0">
                <a:latin typeface="Monlam Uni OuChan2"/>
                <a:ea typeface="Monlam Uni OuChan2"/>
                <a:cs typeface="Monlam Uni OuChan2"/>
                <a:sym typeface="Monlam Uni OuChan2"/>
              </a:rPr>
              <a:t>བདུན་རེར་ཟབ་སྦྱོང་དང་བགྲོ་གླེང་གོ་སྒྲིག་ཞུ་རྒྱུ།    </a:t>
            </a:r>
            <a:r>
              <a:rPr dirty="0">
                <a:solidFill>
                  <a:srgbClr val="0F0F0F"/>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838200" algn="l"/>
              </a:tabLst>
            </a:lvl1pPr>
          </a:lstStyle>
          <a:p>
            <a:fld id="{86CB4B4D-7CA3-9044-876B-883B54F8677D}" type="slidenum">
              <a:t>12</a:t>
            </a:fld>
            <a:endParaRPr/>
          </a:p>
        </p:txBody>
      </p:sp>
      <p:pic>
        <p:nvPicPr>
          <p:cNvPr id="166" name="IMG_1219.jpg"/>
          <p:cNvPicPr>
            <a:picLocks noChangeAspect="1"/>
          </p:cNvPicPr>
          <p:nvPr/>
        </p:nvPicPr>
        <p:blipFill>
          <a:blip r:embed="rId2">
            <a:extLst/>
          </a:blip>
          <a:stretch>
            <a:fillRect/>
          </a:stretch>
        </p:blipFill>
        <p:spPr>
          <a:xfrm>
            <a:off x="0" y="0"/>
            <a:ext cx="10160000" cy="76200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676980" y="5194652"/>
            <a:ext cx="8813801" cy="1676401"/>
          </a:xfrm>
          <a:prstGeom prst="rect">
            <a:avLst/>
          </a:prstGeom>
          <a:ln w="12700">
            <a:miter lim="400000"/>
          </a:ln>
          <a:effectLst>
            <a:outerShdw blurRad="63500" dist="50800" dir="2021404" rotWithShape="0">
              <a:srgbClr val="000000">
                <a:alpha val="74996"/>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5000"/>
              </a:lnSpc>
              <a:buClr>
                <a:srgbClr val="FFFFFF"/>
              </a:buClr>
              <a:buFont typeface="Arial"/>
              <a:defRPr sz="1800">
                <a:latin typeface="Helvetica"/>
                <a:ea typeface="Helvetica"/>
                <a:cs typeface="Helvetica"/>
                <a:sym typeface="Helvetica"/>
              </a:defRPr>
            </a:pPr>
            <a:r>
              <a:rPr b="1" i="1">
                <a:solidFill>
                  <a:srgbClr val="FFFFFF"/>
                </a:solidFill>
                <a:uFill>
                  <a:solidFill>
                    <a:srgbClr val="FFFFFF"/>
                  </a:solidFill>
                </a:uFill>
              </a:rPr>
              <a:t>“It seems to me that </a:t>
            </a:r>
            <a:r>
              <a:rPr b="1" i="1">
                <a:solidFill>
                  <a:srgbClr val="00DCFF"/>
                </a:solidFill>
                <a:uFill>
                  <a:solidFill>
                    <a:srgbClr val="00DCFF"/>
                  </a:solidFill>
                </a:uFill>
              </a:rPr>
              <a:t>Western science </a:t>
            </a:r>
            <a:r>
              <a:rPr b="1" i="1">
                <a:solidFill>
                  <a:srgbClr val="FFFFFF"/>
                </a:solidFill>
                <a:uFill>
                  <a:solidFill>
                    <a:srgbClr val="FFFFFF"/>
                  </a:solidFill>
                </a:uFill>
              </a:rPr>
              <a:t>and </a:t>
            </a:r>
            <a:r>
              <a:rPr b="1" i="1">
                <a:solidFill>
                  <a:srgbClr val="FFFB00"/>
                </a:solidFill>
                <a:uFill>
                  <a:solidFill>
                    <a:srgbClr val="FFFB00"/>
                  </a:solidFill>
                </a:uFill>
              </a:rPr>
              <a:t>Eastern philosophy</a:t>
            </a:r>
            <a:r>
              <a:rPr b="1" i="1">
                <a:solidFill>
                  <a:srgbClr val="FFFFFF"/>
                </a:solidFill>
                <a:uFill>
                  <a:solidFill>
                    <a:srgbClr val="FFFFFF"/>
                  </a:solidFill>
                </a:uFill>
              </a:rPr>
              <a:t> can join together to create a really complete and full-fledged human being. </a:t>
            </a:r>
          </a:p>
          <a:p>
            <a:pPr>
              <a:lnSpc>
                <a:spcPct val="115000"/>
              </a:lnSpc>
              <a:buClr>
                <a:srgbClr val="FFFFFF"/>
              </a:buClr>
              <a:buFont typeface="Arial"/>
              <a:defRPr sz="1800" b="1" i="1">
                <a:solidFill>
                  <a:srgbClr val="FFFFFF"/>
                </a:solidFill>
                <a:uFill>
                  <a:solidFill>
                    <a:srgbClr val="FFFFFF"/>
                  </a:solidFill>
                </a:uFill>
                <a:latin typeface="Helvetica"/>
                <a:ea typeface="Helvetica"/>
                <a:cs typeface="Helvetica"/>
                <a:sym typeface="Helvetica"/>
              </a:defRPr>
            </a:pPr>
            <a:r>
              <a:t>What in fact interests me is what is beyond matter and awareness, what really is important and what makes us what we are.”</a:t>
            </a:r>
          </a:p>
          <a:p>
            <a:pPr algn="r">
              <a:lnSpc>
                <a:spcPct val="115000"/>
              </a:lnSpc>
              <a:buClr>
                <a:srgbClr val="FFFFFF"/>
              </a:buClr>
              <a:buFont typeface="Arial"/>
              <a:defRPr sz="1800">
                <a:solidFill>
                  <a:srgbClr val="FFFFFF"/>
                </a:solidFill>
                <a:uFill>
                  <a:solidFill>
                    <a:srgbClr val="FFFFFF"/>
                  </a:solidFill>
                </a:uFill>
              </a:defRPr>
            </a:pPr>
            <a:r>
              <a:rPr b="1">
                <a:latin typeface="Helvetica"/>
                <a:ea typeface="Helvetica"/>
                <a:cs typeface="Helvetica"/>
                <a:sym typeface="Helvetica"/>
              </a:rPr>
              <a:t>The Dalai Lama</a:t>
            </a:r>
          </a:p>
        </p:txBody>
      </p:sp>
      <p:grpSp>
        <p:nvGrpSpPr>
          <p:cNvPr id="171" name="Group 171"/>
          <p:cNvGrpSpPr/>
          <p:nvPr/>
        </p:nvGrpSpPr>
        <p:grpSpPr>
          <a:xfrm>
            <a:off x="419124" y="366513"/>
            <a:ext cx="9437490" cy="4483101"/>
            <a:chOff x="0" y="0"/>
            <a:chExt cx="9437489" cy="4483100"/>
          </a:xfrm>
        </p:grpSpPr>
        <p:sp>
          <p:nvSpPr>
            <p:cNvPr id="169" name="Shape 169"/>
            <p:cNvSpPr/>
            <p:nvPr/>
          </p:nvSpPr>
          <p:spPr>
            <a:xfrm>
              <a:off x="191889" y="306453"/>
              <a:ext cx="9245601" cy="38701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FFFB00"/>
                  </a:solidFill>
                  <a:latin typeface="Monlam Uni OuChan2"/>
                  <a:ea typeface="Monlam Uni OuChan2"/>
                  <a:cs typeface="Monlam Uni OuChan2"/>
                  <a:sym typeface="Monlam Uni OuChan2"/>
                </a:defRPr>
              </a:pPr>
              <a:r>
                <a:t>ངོས་ཀྱི་བསམ་ཚུལ་ལ་ནུབ་ཕྱོགས་ཀྱི་ཚན་རིག་དང་ཤར་ཕྱོགས་ཀྱི་ལྟ་གྲུབ་གཉིས་ཟུང་དུ་</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FFFB00"/>
                  </a:solidFill>
                  <a:latin typeface="Monlam Uni OuChan2"/>
                  <a:ea typeface="Monlam Uni OuChan2"/>
                  <a:cs typeface="Monlam Uni OuChan2"/>
                  <a:sym typeface="Monlam Uni OuChan2"/>
                </a:defRPr>
              </a:pPr>
              <a:r>
                <a:t>འབྲེལ་ནས་གང་ཟག་ཆ་ཚང་བ་དང་ཕུན་སུམ་ཚོགས་པ་ཞིག་སྐྲུན་ཐུབ་ཀྱི་རེད།</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FFFB00"/>
                  </a:solidFill>
                  <a:latin typeface="Monlam Uni OuChan2"/>
                  <a:ea typeface="Monlam Uni OuChan2"/>
                  <a:cs typeface="Monlam Uni OuChan2"/>
                  <a:sym typeface="Monlam Uni OuChan2"/>
                </a:defRPr>
              </a:pPr>
              <a:r>
                <a:t>བེམ་གཟུགས་དང་ཤེས་བཞིན་གྱི་ཕ་རོལ་ན་ཅི་ཞིག་ཡོད་མེད་དང་། </a:t>
              </a:r>
              <a:br/>
              <a:r>
                <a:t>དོན་དངོས་ཐོག་ཅི་ཞིག་གལ་ཆེན་པོ་ཡིན་པ་དང་ང་ཚོ་གང་ཞིག་ཡིན་པ་དེ་</a:t>
              </a:r>
            </a:p>
            <a:p>
              <a:pPr algn="l">
                <a:defRPr sz="2800">
                  <a:solidFill>
                    <a:srgbClr val="FFFB00"/>
                  </a:solidFill>
                  <a:latin typeface="Monlam Uni OuChan2"/>
                  <a:ea typeface="Monlam Uni OuChan2"/>
                  <a:cs typeface="Monlam Uni OuChan2"/>
                  <a:sym typeface="Monlam Uni OuChan2"/>
                </a:defRPr>
              </a:pPr>
              <a:r>
                <a:t>གང་ལ་བརྟེན་ནས་ཡིན་མིན་བཅས་ཀྱིས་ངོས་ཀྱི་སྤྲོ་བ་ལྷག་པར་འཕེལ་བར་བྱེད།</a:t>
              </a:r>
            </a:p>
            <a:p>
              <a:pPr algn="l">
                <a:defRPr sz="2800" b="1">
                  <a:solidFill>
                    <a:srgbClr val="FFFB00"/>
                  </a:solidFill>
                  <a:latin typeface="Helvetica"/>
                  <a:ea typeface="Helvetica"/>
                  <a:cs typeface="Helvetica"/>
                  <a:sym typeface="Helvetica"/>
                </a:defRPr>
              </a:pPr>
              <a:endParaRPr/>
            </a:p>
            <a:p>
              <a:pPr algn="l" defTabSz="508000">
                <a:defRPr sz="4000" b="1">
                  <a:solidFill>
                    <a:srgbClr val="FFFB00"/>
                  </a:solidFill>
                  <a:latin typeface="Arial"/>
                  <a:ea typeface="Arial"/>
                  <a:cs typeface="Arial"/>
                  <a:sym typeface="Arial"/>
                </a:defRPr>
              </a:pPr>
              <a:r>
                <a:rPr sz="2800"/>
                <a:t>														༸ཏཱ་ལའི་བླ་མ།</a:t>
              </a:r>
            </a:p>
          </p:txBody>
        </p:sp>
        <p:sp>
          <p:nvSpPr>
            <p:cNvPr id="170" name="Shape 170"/>
            <p:cNvSpPr/>
            <p:nvPr/>
          </p:nvSpPr>
          <p:spPr>
            <a:xfrm>
              <a:off x="0" y="0"/>
              <a:ext cx="9423400" cy="4483100"/>
            </a:xfrm>
            <a:prstGeom prst="roundRect">
              <a:avLst>
                <a:gd name="adj" fmla="val 4249"/>
              </a:avLst>
            </a:prstGeom>
            <a:noFill/>
            <a:ln w="76200" cap="flat">
              <a:solidFill>
                <a:srgbClr val="FFFB00"/>
              </a:solidFill>
              <a:prstDash val="solid"/>
              <a:miter lim="400000"/>
            </a:ln>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defRPr>
              </a:pPr>
              <a:endParaRP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 name="Shape 196"/>
          <p:cNvSpPr/>
          <p:nvPr/>
        </p:nvSpPr>
        <p:spPr>
          <a:xfrm>
            <a:off x="127000" y="1663700"/>
            <a:ext cx="9893300" cy="6007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600" indent="-228600" algn="l" defTabSz="508000">
              <a:spcBef>
                <a:spcPts val="1400"/>
              </a:spcBef>
              <a:tabLst>
                <a:tab pos="228600" algn="l"/>
              </a:tabLst>
              <a:defRPr sz="2400">
                <a:solidFill>
                  <a:srgbClr val="FFFFFF"/>
                </a:solidFill>
                <a:latin typeface="Monlam Uni OuChan2"/>
                <a:ea typeface="Monlam Uni OuChan2"/>
                <a:cs typeface="Monlam Uni OuChan2"/>
                <a:sym typeface="Monlam Uni OuChan2"/>
              </a:defRPr>
            </a:pPr>
            <a:r>
              <a:rPr sz="1800"/>
              <a:t>•	Western science is a new focus, therefore it is essential to teach it from the very basics.</a:t>
            </a:r>
            <a:br>
              <a:rPr sz="1800"/>
            </a:br>
            <a:r>
              <a:rPr sz="2600">
                <a:solidFill>
                  <a:srgbClr val="FFFB00"/>
                </a:solidFill>
                <a:latin typeface="Arial"/>
                <a:ea typeface="Arial"/>
                <a:cs typeface="Arial"/>
                <a:sym typeface="Arial"/>
              </a:rPr>
              <a:t>ནུབ་ཕྱོགས་ཚན་རིག་ནི་དོ་སྣང་གཏད་ཡུལ་གསར་པ་ཞིག་ཡིན་པས། རྨང་གཞི་ནས་སློབ་འཁྲིད་དགོས་པ་གལ་ཆེ།</a:t>
            </a:r>
            <a:endParaRPr sz="3000">
              <a:latin typeface="Arial"/>
              <a:ea typeface="Arial"/>
              <a:cs typeface="Arial"/>
              <a:sym typeface="Arial"/>
            </a:endParaRPr>
          </a:p>
          <a:p>
            <a:pPr marL="228600" indent="-228600" algn="l" defTabSz="508000">
              <a:spcBef>
                <a:spcPts val="600"/>
              </a:spcBef>
              <a:tabLst>
                <a:tab pos="228600" algn="l"/>
              </a:tabLst>
              <a:defRPr sz="1800">
                <a:solidFill>
                  <a:srgbClr val="FFFFFF"/>
                </a:solidFill>
                <a:latin typeface="Helvetica"/>
                <a:ea typeface="Helvetica"/>
                <a:cs typeface="Helvetica"/>
                <a:sym typeface="Helvetica"/>
              </a:defRPr>
            </a:pPr>
            <a:r>
              <a:t>•	It is misleading to believe, that memorising quantum mechanics is understanding physics.</a:t>
            </a:r>
            <a:br/>
            <a:r>
              <a:rPr sz="2600">
                <a:solidFill>
                  <a:srgbClr val="FFFB00"/>
                </a:solidFill>
                <a:latin typeface="Monlam Uni OuChan2"/>
                <a:ea typeface="Monlam Uni OuChan2"/>
                <a:cs typeface="Monlam Uni OuChan2"/>
                <a:sym typeface="Monlam Uni OuChan2"/>
              </a:rPr>
              <a:t>དངོས་ཁམས་ཤེས་པ་ལ་ཚད་རྡུལ་འགུལ་རིག་བློ་ལ་བཟུང་དགོས་པ་མཐོང་བ་་དེ་ནོར་བ་རེད།</a:t>
            </a:r>
          </a:p>
          <a:p>
            <a:pPr marL="228600" indent="-228600" algn="l" defTabSz="508000">
              <a:spcBef>
                <a:spcPts val="600"/>
              </a:spcBef>
              <a:tabLst>
                <a:tab pos="228600" algn="l"/>
              </a:tabLst>
              <a:defRPr sz="2400">
                <a:solidFill>
                  <a:srgbClr val="FFFFFF"/>
                </a:solidFill>
                <a:latin typeface="Helvetica"/>
                <a:ea typeface="Helvetica"/>
                <a:cs typeface="Helvetica"/>
                <a:sym typeface="Helvetica"/>
              </a:defRPr>
            </a:pPr>
            <a:r>
              <a:rPr sz="1800"/>
              <a:t>•	To bridge between Dharma and Science also in teaching of Western science Buddhist philosophy must always be included.</a:t>
            </a:r>
            <a:br>
              <a:rPr sz="1800"/>
            </a:br>
            <a:r>
              <a:rPr sz="2600">
                <a:solidFill>
                  <a:srgbClr val="FFFB00"/>
                </a:solidFill>
                <a:latin typeface="Arial"/>
                <a:ea typeface="Arial"/>
                <a:cs typeface="Arial"/>
                <a:sym typeface="Arial"/>
              </a:rPr>
              <a:t>ཆོས་དང་ཚན་རིག་མཐུད་དགོས་པར་བརྟེན་ནུབ་ཕྱོགས་ཚན་རིག་དང་ལྷན་དུ་ནང་པའི་ལྟ་གྲུབ་ཀྱང་ཚུད་དགོས།</a:t>
            </a:r>
          </a:p>
          <a:p>
            <a:pPr marL="228600" indent="-228600" algn="l" defTabSz="508000">
              <a:spcBef>
                <a:spcPts val="600"/>
              </a:spcBef>
              <a:tabLst>
                <a:tab pos="228600" algn="l"/>
              </a:tabLst>
              <a:defRPr sz="1800">
                <a:solidFill>
                  <a:srgbClr val="FFFFFF"/>
                </a:solidFill>
                <a:latin typeface="Helvetica"/>
                <a:ea typeface="Helvetica"/>
                <a:cs typeface="Helvetica"/>
                <a:sym typeface="Helvetica"/>
              </a:defRPr>
            </a:pPr>
            <a:r>
              <a:t>• 	Buddhist nuns and monks with knowledge of Science </a:t>
            </a:r>
            <a:r>
              <a:rPr b="1"/>
              <a:t>and</a:t>
            </a:r>
            <a:r>
              <a:t> Dharma have an outstanding great opportunity to get a deeper comprehension of our universe.</a:t>
            </a:r>
            <a:br/>
            <a:r>
              <a:rPr sz="2400">
                <a:solidFill>
                  <a:srgbClr val="FFFB00"/>
                </a:solidFill>
              </a:rPr>
              <a:t>ནང་པའི་གྲྭ་བཙུན་རྣམས་ལ་ནང་པའི་ཤེས་ཡོན་གྱི་སྟེང་དུ་ཚན་རིག་གི་ཤེས་ཡོན་ཀྱང་ཡོད་པ་དེ་དག་ལ་འཇིག་རྟེན་གྱི་ཁམས་གི་གོ་བ་གཏིང་ཟབ་ལོན་ཐུབ་པའི་གོ་སྒོ་སྐབས་ཁྱད་པར་ཅན་ཞིག་ཡོད།</a:t>
            </a:r>
            <a:r>
              <a:rPr sz="3000">
                <a:solidFill>
                  <a:srgbClr val="FFFB00"/>
                </a:solidFill>
              </a:rPr>
              <a:t/>
            </a:r>
            <a:br>
              <a:rPr sz="3000">
                <a:solidFill>
                  <a:srgbClr val="FFFB00"/>
                </a:solidFill>
              </a:rPr>
            </a:br>
            <a:endParaRPr sz="3000">
              <a:solidFill>
                <a:srgbClr val="FFFB00"/>
              </a:solidFill>
            </a:endParaRPr>
          </a:p>
        </p:txBody>
      </p:sp>
      <p:sp>
        <p:nvSpPr>
          <p:cNvPr id="197" name="Shape 197"/>
          <p:cNvSpPr/>
          <p:nvPr/>
        </p:nvSpPr>
        <p:spPr>
          <a:xfrm>
            <a:off x="320030" y="-94545"/>
            <a:ext cx="9791701"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5000"/>
              </a:lnSpc>
              <a:buClr>
                <a:srgbClr val="FFFFFF"/>
              </a:buClr>
              <a:buFont typeface="Arial"/>
              <a:defRPr sz="3600" b="1">
                <a:solidFill>
                  <a:srgbClr val="FFFB00"/>
                </a:solidFill>
                <a:uFill>
                  <a:solidFill>
                    <a:srgbClr val="FFFB00"/>
                  </a:solidFill>
                </a:uFill>
                <a:latin typeface="Helvetica"/>
                <a:ea typeface="Helvetica"/>
                <a:cs typeface="Helvetica"/>
                <a:sym typeface="Helvetica"/>
              </a:defRPr>
            </a:pPr>
            <a:r>
              <a:t>Conclusions for science education</a:t>
            </a:r>
          </a:p>
          <a:p>
            <a:pPr algn="l" defTabSz="508000">
              <a:defRPr sz="4000">
                <a:solidFill>
                  <a:srgbClr val="FFFB00"/>
                </a:solidFill>
                <a:latin typeface="Arial"/>
                <a:ea typeface="Arial"/>
                <a:cs typeface="Arial"/>
                <a:sym typeface="Arial"/>
              </a:defRPr>
            </a:pPr>
            <a:r>
              <a:t>ཚན་རིག་ཤེས་ཡོན་གྱི་མཇུག་སྡོམ།</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droppedImage.tiff"/>
          <p:cNvPicPr>
            <a:picLocks noChangeAspect="1"/>
          </p:cNvPicPr>
          <p:nvPr/>
        </p:nvPicPr>
        <p:blipFill>
          <a:blip r:embed="rId2">
            <a:extLst/>
          </a:blip>
          <a:stretch>
            <a:fillRect/>
          </a:stretch>
        </p:blipFill>
        <p:spPr>
          <a:xfrm>
            <a:off x="508000" y="381000"/>
            <a:ext cx="9131300" cy="6848475"/>
          </a:xfrm>
          <a:prstGeom prst="rect">
            <a:avLst/>
          </a:prstGeom>
          <a:ln w="12700">
            <a:miter lim="400000"/>
          </a:ln>
        </p:spPr>
      </p:pic>
      <p:sp>
        <p:nvSpPr>
          <p:cNvPr id="225" name="Shape 225"/>
          <p:cNvSpPr/>
          <p:nvPr/>
        </p:nvSpPr>
        <p:spPr>
          <a:xfrm>
            <a:off x="7900762" y="7226300"/>
            <a:ext cx="1646177"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600"/>
              </a:lnSpc>
              <a:tabLst>
                <a:tab pos="838200" algn="l"/>
              </a:tabLst>
              <a:defRPr sz="1400" b="1">
                <a:solidFill>
                  <a:srgbClr val="FFFB00"/>
                </a:solidFill>
                <a:latin typeface="Helvetica"/>
                <a:ea typeface="Helvetica"/>
                <a:cs typeface="Helvetica"/>
                <a:sym typeface="Helvetica"/>
              </a:defRPr>
            </a:lvl1pPr>
          </a:lstStyle>
          <a:p>
            <a:r>
              <a:t>Lake  Manasarova</a:t>
            </a:r>
          </a:p>
        </p:txBody>
      </p:sp>
      <p:sp>
        <p:nvSpPr>
          <p:cNvPr id="226" name="Shape 226"/>
          <p:cNvSpPr/>
          <p:nvPr/>
        </p:nvSpPr>
        <p:spPr>
          <a:xfrm>
            <a:off x="534420" y="406400"/>
            <a:ext cx="3149601" cy="109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4800">
                <a:solidFill>
                  <a:srgbClr val="FFFFFF"/>
                </a:solidFill>
                <a:latin typeface="Arial"/>
                <a:ea typeface="Arial"/>
                <a:cs typeface="Arial"/>
                <a:sym typeface="Arial"/>
              </a:defRPr>
            </a:lvl1pPr>
          </a:lstStyle>
          <a:p>
            <a:r>
              <a:t>ཐུགས་རྗེ་ཆེ།</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6"/>
                                        </p:tgtEl>
                                        <p:attrNameLst>
                                          <p:attrName>style.visibility</p:attrName>
                                        </p:attrNameLst>
                                      </p:cBhvr>
                                      <p:to>
                                        <p:strVal val="visible"/>
                                      </p:to>
                                    </p:set>
                                    <p:animEffect transition="in" filter="dissolve">
                                      <p:cBhvr>
                                        <p:cTn id="7"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2054225" y="723900"/>
            <a:ext cx="6045200" cy="5410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marL="287337" marR="91439" indent="-287337" algn="l" defTabSz="914400">
              <a:spcBef>
                <a:spcPts val="400"/>
              </a:spcBef>
              <a:buSzPct val="100000"/>
              <a:buChar char="•"/>
              <a:defRPr sz="2000">
                <a:uFill>
                  <a:solidFill>
                    <a:srgbClr val="000000"/>
                  </a:solidFill>
                </a:uFill>
                <a:latin typeface="Arial Unicode MS"/>
                <a:ea typeface="Arial Unicode MS"/>
                <a:cs typeface="Arial Unicode MS"/>
                <a:sym typeface="Arial Unicode MS"/>
              </a:defRPr>
            </a:pPr>
            <a:endParaRPr/>
          </a:p>
          <a:p>
            <a:pPr marR="91439" algn="l" defTabSz="914400">
              <a:spcBef>
                <a:spcPts val="400"/>
              </a:spcBef>
              <a:defRPr sz="2000">
                <a:uFill>
                  <a:solidFill>
                    <a:srgbClr val="000000"/>
                  </a:solidFill>
                </a:uFill>
                <a:latin typeface="Arial Unicode MS"/>
                <a:ea typeface="Arial Unicode MS"/>
                <a:cs typeface="Arial Unicode MS"/>
                <a:sym typeface="Arial Unicode MS"/>
              </a:defRPr>
            </a:pPr>
            <a:r>
              <a:rPr sz="30000" b="1">
                <a:solidFill>
                  <a:srgbClr val="FF2600"/>
                </a:solidFill>
                <a:latin typeface="Helvetica"/>
                <a:ea typeface="Helvetica"/>
                <a:cs typeface="Helvetica"/>
                <a:sym typeface="Helvetica"/>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p:nvPr/>
        </p:nvSpPr>
        <p:spPr>
          <a:xfrm>
            <a:off x="-76200" y="-127000"/>
            <a:ext cx="10299700" cy="7759700"/>
          </a:xfrm>
          <a:prstGeom prst="rect">
            <a:avLst/>
          </a:prstGeom>
          <a:solidFill>
            <a:srgbClr val="000000"/>
          </a:solidFill>
          <a:ln w="25400">
            <a:solidFill>
              <a:srgbClr val="000000"/>
            </a:solidFill>
            <a:miter lim="400000"/>
          </a:ln>
        </p:spPr>
        <p:txBody>
          <a:bodyPr lIns="38100" tIns="38100" rIns="38100" bIns="38100" anchor="ctr"/>
          <a:lstStyle/>
          <a:p>
            <a:pPr>
              <a:lnSpc>
                <a:spcPts val="3800"/>
              </a:lnSpc>
              <a:tabLst>
                <a:tab pos="838200" algn="l"/>
              </a:tabLst>
              <a:defRPr sz="3200">
                <a:effectLst>
                  <a:outerShdw blurRad="38100" dist="12700" dir="5400000" rotWithShape="0">
                    <a:srgbClr val="000000">
                      <a:alpha val="50000"/>
                    </a:srgbClr>
                  </a:outerShdw>
                </a:effectLst>
              </a:defRPr>
            </a:pPr>
            <a:endParaRPr/>
          </a:p>
        </p:txBody>
      </p:sp>
      <p:sp>
        <p:nvSpPr>
          <p:cNvPr id="231" name="Shape 23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838200" algn="l"/>
              </a:tabLst>
            </a:lvl1pPr>
          </a:lstStyle>
          <a:p>
            <a:fld id="{86CB4B4D-7CA3-9044-876B-883B54F8677D}" type="slidenum">
              <a:t>17</a:t>
            </a:fld>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 name="Shape 23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838200" algn="l"/>
              </a:tabLst>
            </a:lvl1pPr>
          </a:lstStyle>
          <a:p>
            <a:fld id="{86CB4B4D-7CA3-9044-876B-883B54F8677D}" type="slidenum">
              <a:t>18</a:t>
            </a:fld>
            <a:endParaRPr/>
          </a:p>
        </p:txBody>
      </p:sp>
      <p:sp>
        <p:nvSpPr>
          <p:cNvPr id="234" name="Shape 234"/>
          <p:cNvSpPr/>
          <p:nvPr/>
        </p:nvSpPr>
        <p:spPr>
          <a:xfrm>
            <a:off x="12700" y="-63500"/>
            <a:ext cx="10134600" cy="7670800"/>
          </a:xfrm>
          <a:prstGeom prst="rect">
            <a:avLst/>
          </a:prstGeom>
          <a:solidFill>
            <a:srgbClr val="000000"/>
          </a:solidFill>
          <a:ln w="25400">
            <a:solidFill>
              <a:srgbClr val="000000"/>
            </a:solidFill>
            <a:miter lim="400000"/>
          </a:ln>
        </p:spPr>
        <p:txBody>
          <a:bodyPr lIns="38100" tIns="38100" rIns="38100" bIns="38100" anchor="ctr"/>
          <a:lstStyle/>
          <a:p>
            <a:pPr>
              <a:lnSpc>
                <a:spcPts val="3800"/>
              </a:lnSpc>
              <a:tabLst>
                <a:tab pos="838200" algn="l"/>
              </a:tabLst>
              <a:defRPr sz="3200">
                <a:effectLst>
                  <a:outerShdw blurRad="38100" dist="12700" dir="5400000" rotWithShape="0">
                    <a:srgbClr val="000000">
                      <a:alpha val="50000"/>
                    </a:srgbClr>
                  </a:outerShdw>
                </a:effectLst>
              </a:defRPr>
            </a:pPr>
            <a:endParaRPr/>
          </a:p>
        </p:txBody>
      </p:sp>
      <p:pic>
        <p:nvPicPr>
          <p:cNvPr id="235" name="droppedImage.png"/>
          <p:cNvPicPr>
            <a:picLocks noChangeAspect="1"/>
          </p:cNvPicPr>
          <p:nvPr/>
        </p:nvPicPr>
        <p:blipFill>
          <a:blip r:embed="rId2">
            <a:extLst/>
          </a:blip>
          <a:stretch>
            <a:fillRect/>
          </a:stretch>
        </p:blipFill>
        <p:spPr>
          <a:xfrm>
            <a:off x="3263900" y="1714500"/>
            <a:ext cx="3632200" cy="2235200"/>
          </a:xfrm>
          <a:prstGeom prst="rect">
            <a:avLst/>
          </a:prstGeom>
          <a:ln w="12700">
            <a:miter lim="400000"/>
          </a:ln>
        </p:spPr>
      </p:pic>
      <p:sp>
        <p:nvSpPr>
          <p:cNvPr id="236" name="Shape 236"/>
          <p:cNvSpPr/>
          <p:nvPr/>
        </p:nvSpPr>
        <p:spPr>
          <a:xfrm>
            <a:off x="3644900" y="4330700"/>
            <a:ext cx="2864049"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800"/>
              </a:lnSpc>
              <a:tabLst>
                <a:tab pos="838200" algn="l"/>
              </a:tabLst>
              <a:defRPr sz="3200">
                <a:solidFill>
                  <a:srgbClr val="FFFFFF"/>
                </a:solidFill>
              </a:defRPr>
            </a:lvl1pPr>
          </a:lstStyle>
          <a:p>
            <a:r>
              <a:t>Coffee/tea break</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sldNum" sz="quarter" idx="4294967295"/>
          </p:nvPr>
        </p:nvSpPr>
        <p:spPr>
          <a:xfrm>
            <a:off x="4991100" y="7260332"/>
            <a:ext cx="165100" cy="262135"/>
          </a:xfrm>
          <a:prstGeom prst="rect">
            <a:avLst/>
          </a:prstGeom>
          <a:extLst>
            <a:ext uri="{C572A759-6A51-4108-AA02-DFA0A04FC94B}">
              <ma14:wrappingTextBoxFlag xmlns:ma14="http://schemas.microsoft.com/office/mac/drawingml/2011/main" val="1"/>
            </a:ext>
          </a:extLst>
        </p:spPr>
        <p:txBody>
          <a:bodyPr lIns="38099" tIns="38099" rIns="38099" bIns="38099"/>
          <a:lstStyle>
            <a:lvl1pPr>
              <a:lnSpc>
                <a:spcPts val="1400"/>
              </a:lnSpc>
              <a:tabLst>
                <a:tab pos="825500" algn="l"/>
              </a:tabLst>
              <a:defRPr sz="1200"/>
            </a:lvl1pPr>
          </a:lstStyle>
          <a:p>
            <a:fld id="{86CB4B4D-7CA3-9044-876B-883B54F8677D}" type="slidenum">
              <a:t>2</a:t>
            </a:fld>
            <a:endParaRPr/>
          </a:p>
        </p:txBody>
      </p:sp>
      <p:grpSp>
        <p:nvGrpSpPr>
          <p:cNvPr id="88" name="Group 88"/>
          <p:cNvGrpSpPr/>
          <p:nvPr/>
        </p:nvGrpSpPr>
        <p:grpSpPr>
          <a:xfrm>
            <a:off x="494861" y="399563"/>
            <a:ext cx="9207941" cy="1713285"/>
            <a:chOff x="0" y="0"/>
            <a:chExt cx="9207939" cy="1713284"/>
          </a:xfrm>
        </p:grpSpPr>
        <p:pic>
          <p:nvPicPr>
            <p:cNvPr id="86" name="droppedIma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449154" cy="1713286"/>
            </a:xfrm>
            <a:prstGeom prst="rect">
              <a:avLst/>
            </a:prstGeom>
            <a:ln w="12700" cap="flat">
              <a:noFill/>
              <a:miter lim="400000"/>
            </a:ln>
            <a:effectLst/>
          </p:spPr>
        </p:pic>
        <p:pic>
          <p:nvPicPr>
            <p:cNvPr id="87" name="image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8639" y="32235"/>
              <a:ext cx="1719301" cy="1612903"/>
            </a:xfrm>
            <a:prstGeom prst="rect">
              <a:avLst/>
            </a:prstGeom>
            <a:ln w="12700" cap="flat">
              <a:noFill/>
              <a:miter lim="400000"/>
            </a:ln>
            <a:effectLst/>
          </p:spPr>
        </p:pic>
      </p:grpSp>
      <p:sp>
        <p:nvSpPr>
          <p:cNvPr id="89" name="Shape 89"/>
          <p:cNvSpPr/>
          <p:nvPr/>
        </p:nvSpPr>
        <p:spPr>
          <a:xfrm>
            <a:off x="2287283" y="4914899"/>
            <a:ext cx="5642782" cy="17437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ts val="2100"/>
              </a:lnSpc>
              <a:tabLst>
                <a:tab pos="825500" algn="l"/>
              </a:tabLst>
              <a:defRPr sz="1800">
                <a:latin typeface="Helvetica"/>
                <a:ea typeface="Helvetica"/>
                <a:cs typeface="Helvetica"/>
                <a:sym typeface="Helvetica"/>
              </a:defRPr>
            </a:pPr>
            <a:r>
              <a:t>Dr. Werner Nater</a:t>
            </a:r>
          </a:p>
          <a:p>
            <a:pPr>
              <a:lnSpc>
                <a:spcPts val="2100"/>
              </a:lnSpc>
              <a:tabLst>
                <a:tab pos="825500" algn="l"/>
              </a:tabLst>
              <a:defRPr sz="1800">
                <a:latin typeface="Helvetica"/>
                <a:ea typeface="Helvetica"/>
                <a:cs typeface="Helvetica"/>
                <a:sym typeface="Helvetica"/>
              </a:defRPr>
            </a:pPr>
            <a:r>
              <a:t>Project Manager "</a:t>
            </a:r>
            <a:r>
              <a:rPr i="1"/>
              <a:t>Science meets Dharma</a:t>
            </a:r>
            <a:r>
              <a:t>"</a:t>
            </a:r>
          </a:p>
          <a:p>
            <a:pPr>
              <a:lnSpc>
                <a:spcPts val="2100"/>
              </a:lnSpc>
              <a:tabLst>
                <a:tab pos="825500" algn="l"/>
              </a:tabLst>
              <a:defRPr sz="1800">
                <a:latin typeface="Helvetica"/>
                <a:ea typeface="Helvetica"/>
                <a:cs typeface="Helvetica"/>
                <a:sym typeface="Helvetica"/>
              </a:defRPr>
            </a:pPr>
            <a:r>
              <a:t>Tibet Institute Rikon, Switzerland</a:t>
            </a:r>
          </a:p>
          <a:p>
            <a:pPr>
              <a:lnSpc>
                <a:spcPts val="2100"/>
              </a:lnSpc>
              <a:tabLst>
                <a:tab pos="825500" algn="l"/>
              </a:tabLst>
              <a:defRPr sz="1800">
                <a:latin typeface="Helvetica"/>
                <a:ea typeface="Helvetica"/>
                <a:cs typeface="Helvetica"/>
                <a:sym typeface="Helvetica"/>
              </a:defRPr>
            </a:pPr>
            <a:endParaRPr/>
          </a:p>
          <a:p>
            <a:pPr>
              <a:lnSpc>
                <a:spcPts val="2100"/>
              </a:lnSpc>
              <a:tabLst>
                <a:tab pos="825500" algn="l"/>
              </a:tabLst>
              <a:defRPr sz="1800">
                <a:latin typeface="Helvetica"/>
                <a:ea typeface="Helvetica"/>
                <a:cs typeface="Helvetica"/>
                <a:sym typeface="Helvetica"/>
              </a:defRPr>
            </a:pPr>
            <a:endParaRPr/>
          </a:p>
          <a:p>
            <a:pPr>
              <a:lnSpc>
                <a:spcPts val="2000"/>
              </a:lnSpc>
              <a:tabLst>
                <a:tab pos="825500" algn="l"/>
              </a:tabLst>
              <a:defRPr sz="1600">
                <a:latin typeface="Helvetica"/>
                <a:ea typeface="Helvetica"/>
                <a:cs typeface="Helvetica"/>
                <a:sym typeface="Helvetica"/>
              </a:defRPr>
            </a:pPr>
            <a:r>
              <a:t>Translation: Geshe Nyima Tashi, Tenzin Tsondue</a:t>
            </a:r>
          </a:p>
        </p:txBody>
      </p:sp>
      <p:sp>
        <p:nvSpPr>
          <p:cNvPr id="90" name="Shape 90"/>
          <p:cNvSpPr/>
          <p:nvPr/>
        </p:nvSpPr>
        <p:spPr>
          <a:xfrm>
            <a:off x="549845" y="6946899"/>
            <a:ext cx="1524002" cy="3547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ts val="2000"/>
              </a:lnSpc>
              <a:tabLst>
                <a:tab pos="825500" algn="l"/>
              </a:tabLst>
              <a:defRPr sz="1600">
                <a:latin typeface="Helvetica"/>
                <a:ea typeface="Helvetica"/>
                <a:cs typeface="Helvetica"/>
                <a:sym typeface="Helvetica"/>
              </a:defRPr>
            </a:lvl1pPr>
          </a:lstStyle>
          <a:p>
            <a:r>
              <a:t>Kathmandu</a:t>
            </a:r>
          </a:p>
        </p:txBody>
      </p:sp>
      <p:sp>
        <p:nvSpPr>
          <p:cNvPr id="91" name="Shape 91"/>
          <p:cNvSpPr/>
          <p:nvPr/>
        </p:nvSpPr>
        <p:spPr>
          <a:xfrm>
            <a:off x="6912545" y="6946899"/>
            <a:ext cx="2755902" cy="3547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lnSpc>
                <a:spcPts val="2000"/>
              </a:lnSpc>
              <a:tabLst>
                <a:tab pos="825500" algn="l"/>
              </a:tabLst>
              <a:defRPr sz="1600">
                <a:latin typeface="Helvetica"/>
                <a:ea typeface="Helvetica"/>
                <a:cs typeface="Helvetica"/>
                <a:sym typeface="Helvetica"/>
              </a:defRPr>
            </a:lvl1pPr>
          </a:lstStyle>
          <a:p>
            <a:r>
              <a:t>March 2020</a:t>
            </a:r>
          </a:p>
        </p:txBody>
      </p:sp>
      <p:sp>
        <p:nvSpPr>
          <p:cNvPr id="92" name="Shape 92"/>
          <p:cNvSpPr/>
          <p:nvPr/>
        </p:nvSpPr>
        <p:spPr>
          <a:xfrm>
            <a:off x="429567" y="3429000"/>
            <a:ext cx="9347201"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3400" b="1">
                <a:solidFill>
                  <a:srgbClr val="011A9A"/>
                </a:solidFill>
                <a:latin typeface="Helvetica"/>
                <a:ea typeface="Helvetica"/>
                <a:cs typeface="Helvetica"/>
                <a:sym typeface="Helvetica"/>
              </a:defRPr>
            </a:pPr>
            <a:r>
              <a:t>The Project </a:t>
            </a:r>
            <a:r>
              <a:rPr>
                <a:solidFill>
                  <a:srgbClr val="011993"/>
                </a:solidFill>
              </a:rPr>
              <a:t>‘‘</a:t>
            </a:r>
            <a:r>
              <a:t>Science meets Dharm</a:t>
            </a:r>
            <a:r>
              <a:rPr>
                <a:solidFill>
                  <a:srgbClr val="011993"/>
                </a:solidFill>
              </a:rPr>
              <a:t>a"</a:t>
            </a:r>
          </a:p>
        </p:txBody>
      </p:sp>
      <p:sp>
        <p:nvSpPr>
          <p:cNvPr id="93" name="Shape 93"/>
          <p:cNvSpPr/>
          <p:nvPr/>
        </p:nvSpPr>
        <p:spPr>
          <a:xfrm>
            <a:off x="1403325" y="2540117"/>
            <a:ext cx="7391302"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4400">
                <a:solidFill>
                  <a:srgbClr val="011993"/>
                </a:solidFill>
                <a:latin typeface="Monlam Uni OuChan2"/>
                <a:ea typeface="Monlam Uni OuChan2"/>
                <a:cs typeface="Monlam Uni OuChan2"/>
                <a:sym typeface="Monlam Uni OuChan2"/>
              </a:defRPr>
            </a:lvl1pPr>
          </a:lstStyle>
          <a:p>
            <a:r>
              <a:t>ནང་ཆོས་དང་ཚན་རིག་འབྲེལ་ལམ་གྱི་ལས་གཞི།</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Dalai-Lama-UK.jpg"/>
          <p:cNvPicPr>
            <a:picLocks/>
          </p:cNvPicPr>
          <p:nvPr/>
        </p:nvPicPr>
        <p:blipFill>
          <a:blip r:embed="rId2" cstate="print">
            <a:extLst>
              <a:ext uri="{28A0092B-C50C-407E-A947-70E740481C1C}">
                <a14:useLocalDpi xmlns:a14="http://schemas.microsoft.com/office/drawing/2010/main"/>
              </a:ext>
            </a:extLst>
          </a:blip>
          <a:srcRect/>
          <a:stretch>
            <a:fillRect/>
          </a:stretch>
        </p:blipFill>
        <p:spPr>
          <a:xfrm>
            <a:off x="5244041" y="0"/>
            <a:ext cx="4915960" cy="7620000"/>
          </a:xfrm>
          <a:prstGeom prst="rect">
            <a:avLst/>
          </a:prstGeom>
          <a:ln w="12700">
            <a:miter lim="400000"/>
          </a:ln>
        </p:spPr>
      </p:pic>
      <p:sp>
        <p:nvSpPr>
          <p:cNvPr id="96" name="Shape 96"/>
          <p:cNvSpPr/>
          <p:nvPr/>
        </p:nvSpPr>
        <p:spPr>
          <a:xfrm>
            <a:off x="246591" y="101600"/>
            <a:ext cx="4914901" cy="2654300"/>
          </a:xfrm>
          <a:prstGeom prst="rect">
            <a:avLst/>
          </a:prstGeom>
          <a:ln w="12700">
            <a:miter lim="400000"/>
          </a:ln>
          <a:effectLst>
            <a:outerShdw blurRad="63500" dist="50800" dir="2021404" rotWithShape="0">
              <a:srgbClr val="000000">
                <a:alpha val="74996"/>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nSpc>
                <a:spcPct val="90000"/>
              </a:lnSpc>
              <a:buClr>
                <a:srgbClr val="FFFED5"/>
              </a:buClr>
              <a:buFont typeface="Arial Narrow"/>
              <a:defRPr sz="2400"/>
            </a:pPr>
            <a:r>
              <a:rPr b="1">
                <a:solidFill>
                  <a:srgbClr val="FFFED5"/>
                </a:solidFill>
                <a:uFill>
                  <a:solidFill>
                    <a:srgbClr val="FFFED5"/>
                  </a:solidFill>
                </a:uFill>
                <a:latin typeface="Arial Narrow"/>
                <a:ea typeface="Arial Narrow"/>
                <a:cs typeface="Arial Narrow"/>
                <a:sym typeface="Arial Narrow"/>
              </a:rPr>
              <a:t>His Holiness the Dalai Lama</a:t>
            </a:r>
          </a:p>
          <a:p>
            <a:pPr>
              <a:lnSpc>
                <a:spcPct val="90000"/>
              </a:lnSpc>
              <a:buClr>
                <a:srgbClr val="FFFED5"/>
              </a:buClr>
              <a:buFont typeface="Arial Narrow"/>
              <a:defRPr sz="2400"/>
            </a:pPr>
            <a:r>
              <a:rPr b="1">
                <a:solidFill>
                  <a:srgbClr val="FFFED5"/>
                </a:solidFill>
                <a:uFill>
                  <a:solidFill>
                    <a:srgbClr val="FFFED5"/>
                  </a:solidFill>
                </a:uFill>
                <a:latin typeface="Arial Narrow"/>
                <a:ea typeface="Arial Narrow"/>
                <a:cs typeface="Arial Narrow"/>
                <a:sym typeface="Arial Narrow"/>
              </a:rPr>
              <a:t>initiated on June 15</a:t>
            </a:r>
            <a:r>
              <a:rPr b="1" baseline="31999">
                <a:solidFill>
                  <a:srgbClr val="FFFED5"/>
                </a:solidFill>
                <a:uFill>
                  <a:solidFill>
                    <a:srgbClr val="FFFED5"/>
                  </a:solidFill>
                </a:uFill>
                <a:latin typeface="Arial Narrow"/>
                <a:ea typeface="Arial Narrow"/>
                <a:cs typeface="Arial Narrow"/>
                <a:sym typeface="Arial Narrow"/>
              </a:rPr>
              <a:t>th</a:t>
            </a:r>
            <a:r>
              <a:rPr b="1">
                <a:solidFill>
                  <a:srgbClr val="FFFED5"/>
                </a:solidFill>
                <a:uFill>
                  <a:solidFill>
                    <a:srgbClr val="FFFED5"/>
                  </a:solidFill>
                </a:uFill>
                <a:latin typeface="Arial Narrow"/>
                <a:ea typeface="Arial Narrow"/>
                <a:cs typeface="Arial Narrow"/>
                <a:sym typeface="Arial Narrow"/>
              </a:rPr>
              <a:t> 1998 and mandated the Tibet Institute Rikon:</a:t>
            </a:r>
          </a:p>
          <a:p>
            <a:pPr defTabSz="508000">
              <a:lnSpc>
                <a:spcPct val="90000"/>
              </a:lnSpc>
              <a:spcBef>
                <a:spcPts val="1400"/>
              </a:spcBef>
              <a:defRPr sz="2400">
                <a:solidFill>
                  <a:srgbClr val="FFFFFF"/>
                </a:solidFill>
                <a:latin typeface="Monlam Uni OuChan2"/>
                <a:ea typeface="Monlam Uni OuChan2"/>
                <a:cs typeface="Monlam Uni OuChan2"/>
                <a:sym typeface="Monlam Uni OuChan2"/>
              </a:defRPr>
            </a:pPr>
            <a:r>
              <a:t>༧གོང་ས་མཆོག་ནས་ཕྱི་ལོ་ ༡༩༩༨ ཟླ་བ་ ༦ པའི་ ཚེས་ ༡༥ དབུ་འཛུགས་མཛད་པ་དང་རི་ཀོན་ཆོས་འཁོར་དགོན་པར་འགན་འཁུར་གནང་། </a:t>
            </a:r>
          </a:p>
        </p:txBody>
      </p:sp>
      <p:sp>
        <p:nvSpPr>
          <p:cNvPr id="97" name="Shape 97"/>
          <p:cNvSpPr/>
          <p:nvPr/>
        </p:nvSpPr>
        <p:spPr>
          <a:xfrm>
            <a:off x="246591" y="2897237"/>
            <a:ext cx="4914901" cy="45345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08000">
              <a:lnSpc>
                <a:spcPts val="3800"/>
              </a:lnSpc>
              <a:spcAft>
                <a:spcPts val="1200"/>
              </a:spcAft>
              <a:defRPr sz="2400">
                <a:solidFill>
                  <a:srgbClr val="FFFB00"/>
                </a:solidFill>
                <a:latin typeface="Monlam Uni OuChan2"/>
                <a:ea typeface="Monlam Uni OuChan2"/>
                <a:cs typeface="Monlam Uni OuChan2"/>
                <a:sym typeface="Monlam Uni OuChan2"/>
              </a:defRPr>
            </a:pPr>
            <a:r>
              <a:rPr dirty="0"/>
              <a:t>དགེ་འདུན་པ་གཞོན་སྐྱེས་རྣམས་ནས་དགོན་པའི་སློབ་གཉེར་གྱི་སྟེང་དུ་ལོ་བཞིའི་རིང་ནུབ་ཕྱོགས་ཀྱི་ཚན་རིག་ལ་རྒྱུས་ཡོད་གནང་རྒྱུ་དང་དེ་ནས་ཁོང་རྣམས་ཀྱི་སྦྱངས་པ་དེ་རིམ་པས་རྒྱ་གར་གྱི་དགོན་སྡེ་ཁག་གི་ནང་དུ་བརྒྱུད་འཁྲིད་དང་དེ་ནས་ཉིན་གཅིག་བོད་ལ་འཁྲིད་རྒྱུ།</a:t>
            </a:r>
          </a:p>
          <a:p>
            <a:pPr algn="l" defTabSz="508000">
              <a:lnSpc>
                <a:spcPts val="2400"/>
              </a:lnSpc>
              <a:defRPr sz="1800">
                <a:solidFill>
                  <a:srgbClr val="FFFB00"/>
                </a:solidFill>
                <a:latin typeface="Helvetica"/>
                <a:ea typeface="Helvetica"/>
                <a:cs typeface="Helvetica"/>
                <a:sym typeface="Helvetica"/>
              </a:defRPr>
            </a:pPr>
            <a:r>
              <a:rPr dirty="0"/>
              <a:t>"Young Tibetan monks should in a 4-years cycle made familiar with Western science in addition to their monastic duties. The knowledge that they acquire in this study, they will then pass down to the Indian monasteries and one day to Tibet."</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droppedImage.png"/>
          <p:cNvPicPr>
            <a:picLocks noChangeAspect="1"/>
          </p:cNvPicPr>
          <p:nvPr/>
        </p:nvPicPr>
        <p:blipFill>
          <a:blip r:embed="rId2">
            <a:extLst/>
          </a:blip>
          <a:stretch>
            <a:fillRect/>
          </a:stretch>
        </p:blipFill>
        <p:spPr>
          <a:xfrm>
            <a:off x="368300" y="302450"/>
            <a:ext cx="7912100" cy="5488163"/>
          </a:xfrm>
          <a:prstGeom prst="rect">
            <a:avLst/>
          </a:prstGeom>
          <a:ln w="12700">
            <a:miter lim="400000"/>
          </a:ln>
        </p:spPr>
      </p:pic>
      <p:pic>
        <p:nvPicPr>
          <p:cNvPr id="100" name="dropp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3986" y="5814598"/>
            <a:ext cx="1203114" cy="14224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600"/>
    </mc:Choice>
    <mc:Fallback xmlns="">
      <p:transition xmlns:p14="http://schemas.microsoft.com/office/powerpoint/2010/main" spd="med"/>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919101" y="74963"/>
            <a:ext cx="8321800" cy="156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buClr>
                <a:srgbClr val="FDD37A"/>
              </a:buClr>
              <a:buFont typeface="Arial"/>
              <a:defRPr sz="3600" b="1">
                <a:solidFill>
                  <a:srgbClr val="FDD37A"/>
                </a:solidFill>
                <a:uFill>
                  <a:solidFill>
                    <a:srgbClr val="FDD37A"/>
                  </a:solidFill>
                </a:uFill>
                <a:latin typeface="Helvetica"/>
                <a:ea typeface="Helvetica"/>
                <a:cs typeface="Helvetica"/>
                <a:sym typeface="Helvetica"/>
              </a:defRPr>
            </a:pPr>
            <a:r>
              <a:rPr dirty="0">
                <a:solidFill>
                  <a:srgbClr val="FFFB00"/>
                </a:solidFill>
              </a:rPr>
              <a:t>The Project „Science meets Dharma“</a:t>
            </a:r>
          </a:p>
          <a:p>
            <a:pPr defTabSz="508000">
              <a:spcBef>
                <a:spcPts val="1400"/>
              </a:spcBef>
              <a:defRPr sz="4400">
                <a:solidFill>
                  <a:srgbClr val="FFFB00"/>
                </a:solidFill>
                <a:latin typeface="Arial"/>
                <a:ea typeface="Arial"/>
                <a:cs typeface="Arial"/>
                <a:sym typeface="Arial"/>
              </a:defRPr>
            </a:pPr>
            <a:r>
              <a:rPr dirty="0"/>
              <a:t>	སཡིན་སི་མིཋ་དྷརྨའི་ལས་གཞི།</a:t>
            </a:r>
          </a:p>
        </p:txBody>
      </p:sp>
      <p:sp>
        <p:nvSpPr>
          <p:cNvPr id="103" name="Shape 103"/>
          <p:cNvSpPr/>
          <p:nvPr/>
        </p:nvSpPr>
        <p:spPr>
          <a:xfrm>
            <a:off x="1206499" y="3705578"/>
            <a:ext cx="7747001"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35000"/>
              </a:lnSpc>
              <a:buClr>
                <a:srgbClr val="FFFFFF"/>
              </a:buClr>
              <a:buFont typeface="Arial"/>
              <a:defRPr sz="2600" b="1">
                <a:solidFill>
                  <a:srgbClr val="FFFFFF"/>
                </a:solidFill>
                <a:uFill>
                  <a:solidFill>
                    <a:srgbClr val="FFFFFF"/>
                  </a:solidFill>
                </a:uFill>
                <a:latin typeface="Helvetica"/>
                <a:ea typeface="Helvetica"/>
                <a:cs typeface="Helvetica"/>
                <a:sym typeface="Helvetica"/>
              </a:defRPr>
            </a:pPr>
            <a:r>
              <a:t>Transition phase of the project: 2012 to 2014</a:t>
            </a:r>
            <a:br/>
            <a:r>
              <a:rPr sz="3600" b="0">
                <a:latin typeface="Monlam Uni OuChan2"/>
                <a:ea typeface="Monlam Uni OuChan2"/>
                <a:cs typeface="Monlam Uni OuChan2"/>
                <a:sym typeface="Monlam Uni OuChan2"/>
              </a:rPr>
              <a:t>ལས་གཞིའི་འགྱུར་འགྲོས་རིམ་པ། ༢༠༡༢ ནས་ ༢༠༡༤  </a:t>
            </a:r>
          </a:p>
        </p:txBody>
      </p:sp>
      <p:sp>
        <p:nvSpPr>
          <p:cNvPr id="104" name="Shape 104"/>
          <p:cNvSpPr/>
          <p:nvPr/>
        </p:nvSpPr>
        <p:spPr>
          <a:xfrm>
            <a:off x="1892882" y="1898388"/>
            <a:ext cx="6374236" cy="14102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35000"/>
              </a:lnSpc>
              <a:buClr>
                <a:srgbClr val="FFFFFF"/>
              </a:buClr>
              <a:buFont typeface="Arial"/>
              <a:defRPr sz="2600" b="1">
                <a:solidFill>
                  <a:srgbClr val="FFFFFF"/>
                </a:solidFill>
                <a:uFill>
                  <a:solidFill>
                    <a:srgbClr val="FFFFFF"/>
                  </a:solidFill>
                </a:uFill>
                <a:latin typeface="Helvetica"/>
                <a:ea typeface="Helvetica"/>
                <a:cs typeface="Helvetica"/>
                <a:sym typeface="Helvetica"/>
              </a:defRPr>
            </a:pPr>
            <a:r>
              <a:t>First phase of the project: 2001 to 2011</a:t>
            </a:r>
          </a:p>
          <a:p>
            <a:pPr defTabSz="508000">
              <a:defRPr sz="3600">
                <a:solidFill>
                  <a:srgbClr val="FFFFFF"/>
                </a:solidFill>
                <a:latin typeface="Helvetica"/>
                <a:ea typeface="Helvetica"/>
                <a:cs typeface="Helvetica"/>
                <a:sym typeface="Helvetica"/>
              </a:defRPr>
            </a:pPr>
            <a:r>
              <a:rPr>
                <a:latin typeface="Monlam Uni OuChan2"/>
                <a:ea typeface="Monlam Uni OuChan2"/>
                <a:cs typeface="Monlam Uni OuChan2"/>
                <a:sym typeface="Monlam Uni OuChan2"/>
              </a:rPr>
              <a:t>ལས་གཞིའི་རིམ་པ་དང་པོ། ༢༠༠༡ ནས་ ༢༠༡༡ </a:t>
            </a:r>
            <a:r>
              <a:t>  </a:t>
            </a:r>
          </a:p>
        </p:txBody>
      </p:sp>
      <p:sp>
        <p:nvSpPr>
          <p:cNvPr id="105" name="Shape 105"/>
          <p:cNvSpPr/>
          <p:nvPr/>
        </p:nvSpPr>
        <p:spPr>
          <a:xfrm>
            <a:off x="1206500" y="5511800"/>
            <a:ext cx="774700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35000"/>
              </a:lnSpc>
              <a:buClr>
                <a:srgbClr val="FFFFFF"/>
              </a:buClr>
              <a:buFont typeface="Arial"/>
              <a:defRPr sz="2600" b="1">
                <a:solidFill>
                  <a:srgbClr val="FFFFFF"/>
                </a:solidFill>
                <a:uFill>
                  <a:solidFill>
                    <a:srgbClr val="FFFFFF"/>
                  </a:solidFill>
                </a:uFill>
                <a:latin typeface="Helvetica"/>
                <a:ea typeface="Helvetica"/>
                <a:cs typeface="Helvetica"/>
                <a:sym typeface="Helvetica"/>
              </a:defRPr>
            </a:pPr>
            <a:r>
              <a:t>Second phase of the project: 2015 to .....?</a:t>
            </a:r>
          </a:p>
          <a:p>
            <a:pPr defTabSz="508000">
              <a:defRPr sz="3600">
                <a:solidFill>
                  <a:srgbClr val="FFFFFF"/>
                </a:solidFill>
                <a:latin typeface="Monlam Uni OuChan2"/>
                <a:ea typeface="Monlam Uni OuChan2"/>
                <a:cs typeface="Monlam Uni OuChan2"/>
                <a:sym typeface="Monlam Uni OuChan2"/>
              </a:defRPr>
            </a:pPr>
            <a:r>
              <a:t>ལས་གཞིའི་རིམ་པ་གཉིས་པ། ༢༠༡༥ ནས་ .....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03">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1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2" build="p" bldLvl="5" animBg="1" advAuto="0"/>
      <p:bldP spid="104" grpId="1" animBg="1" advAuto="0"/>
      <p:bldP spid="105"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216261" y="1663700"/>
            <a:ext cx="9715501" cy="59341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3400"/>
              </a:lnSpc>
              <a:spcBef>
                <a:spcPts val="1200"/>
              </a:spcBef>
              <a:buSzPct val="125000"/>
              <a:buChar char="•"/>
              <a:tabLst>
                <a:tab pos="279400" algn="l"/>
              </a:tabLst>
              <a:defRPr sz="2200">
                <a:solidFill>
                  <a:srgbClr val="FFFFFF"/>
                </a:solidFill>
                <a:latin typeface="Helvetica"/>
                <a:ea typeface="Helvetica"/>
                <a:cs typeface="Helvetica"/>
                <a:sym typeface="Helvetica"/>
              </a:defRPr>
            </a:pPr>
            <a:r>
              <a:rPr dirty="0"/>
              <a:t>  Selection of few nuns/monks (total 300 in 10 years)</a:t>
            </a:r>
            <a:br>
              <a:rPr dirty="0"/>
            </a:br>
            <a:r>
              <a:rPr dirty="0">
                <a:latin typeface="Monlam Uni OuChan2"/>
                <a:ea typeface="Monlam Uni OuChan2"/>
                <a:cs typeface="Monlam Uni OuChan2"/>
                <a:sym typeface="Monlam Uni OuChan2"/>
              </a:rPr>
              <a:t>	གྲྭ་བཙུན་འདེམས་སྒྲུག་གིས་ལོ་བཅུའི་རིང་། སློབ་ཕྲུག་གྲངས་བསྡོམས། ༣༠༠</a:t>
            </a:r>
          </a:p>
          <a:p>
            <a:pPr algn="l">
              <a:lnSpc>
                <a:spcPts val="3400"/>
              </a:lnSpc>
              <a:spcBef>
                <a:spcPts val="1200"/>
              </a:spcBef>
              <a:buSzPct val="125000"/>
              <a:buChar char="•"/>
              <a:tabLst>
                <a:tab pos="266700" algn="l"/>
              </a:tabLst>
              <a:defRPr sz="2200">
                <a:solidFill>
                  <a:srgbClr val="FFFFFF"/>
                </a:solidFill>
                <a:latin typeface="Helvetica"/>
                <a:ea typeface="Helvetica"/>
                <a:cs typeface="Helvetica"/>
                <a:sym typeface="Helvetica"/>
              </a:defRPr>
            </a:pPr>
            <a:r>
              <a:rPr dirty="0"/>
              <a:t>  8 Monasteries: Jangchup Choeling, Gaden Shartse + Jangtse, Drepung </a:t>
            </a:r>
            <a:r>
              <a:rPr lang="de-CH" dirty="0" smtClean="0"/>
              <a:t>	 	</a:t>
            </a:r>
            <a:r>
              <a:rPr dirty="0" smtClean="0"/>
              <a:t>Losling </a:t>
            </a:r>
            <a:r>
              <a:rPr dirty="0"/>
              <a:t>+ Gomang, Sera Jey + Mey und Tashi Lhunpo</a:t>
            </a:r>
            <a:br>
              <a:rPr dirty="0"/>
            </a:br>
            <a:r>
              <a:rPr lang="de-CH" dirty="0" smtClean="0"/>
              <a:t>	</a:t>
            </a:r>
            <a:r>
              <a:rPr dirty="0" smtClean="0">
                <a:latin typeface="Monlam Uni OuChan2"/>
                <a:ea typeface="Monlam Uni OuChan2"/>
                <a:cs typeface="Monlam Uni OuChan2"/>
                <a:sym typeface="Monlam Uni OuChan2"/>
              </a:rPr>
              <a:t>དགོན</a:t>
            </a:r>
            <a:r>
              <a:rPr dirty="0">
                <a:latin typeface="Monlam Uni OuChan2"/>
                <a:ea typeface="Monlam Uni OuChan2"/>
                <a:cs typeface="Monlam Uni OuChan2"/>
                <a:sym typeface="Monlam Uni OuChan2"/>
              </a:rPr>
              <a:t>་སྡེ་ཁག་བརྒྱད། བྱང་ཆུབ་ཆོས་གླིང་། དགའ་ལྡན་ཤར་རྩེ་དང་བྱང་རྩེ། འབྲས་སྤུངས་བློ་གསལ་གླིང་དང་སྒོ་མང་། སེ་ར</a:t>
            </a:r>
            <a:r>
              <a:rPr dirty="0" smtClean="0">
                <a:latin typeface="Monlam Uni OuChan2"/>
                <a:ea typeface="Monlam Uni OuChan2"/>
                <a:cs typeface="Monlam Uni OuChan2"/>
                <a:sym typeface="Monlam Uni OuChan2"/>
              </a:rPr>
              <a:t>་</a:t>
            </a:r>
            <a:r>
              <a:rPr lang="de-CH" dirty="0" smtClean="0">
                <a:latin typeface="Monlam Uni OuChan2"/>
                <a:ea typeface="Monlam Uni OuChan2"/>
                <a:cs typeface="Monlam Uni OuChan2"/>
                <a:sym typeface="Monlam Uni OuChan2"/>
              </a:rPr>
              <a:t>	</a:t>
            </a:r>
            <a:r>
              <a:rPr dirty="0" smtClean="0">
                <a:latin typeface="Monlam Uni OuChan2"/>
                <a:ea typeface="Monlam Uni OuChan2"/>
                <a:cs typeface="Monlam Uni OuChan2"/>
                <a:sym typeface="Monlam Uni OuChan2"/>
              </a:rPr>
              <a:t>བྱེས</a:t>
            </a:r>
            <a:r>
              <a:rPr dirty="0">
                <a:latin typeface="Monlam Uni OuChan2"/>
                <a:ea typeface="Monlam Uni OuChan2"/>
                <a:cs typeface="Monlam Uni OuChan2"/>
                <a:sym typeface="Monlam Uni OuChan2"/>
              </a:rPr>
              <a:t>་དང་སྨད། བཀྲིས་ལྷུན་པོ།</a:t>
            </a:r>
          </a:p>
          <a:p>
            <a:pPr algn="l">
              <a:lnSpc>
                <a:spcPts val="3400"/>
              </a:lnSpc>
              <a:spcBef>
                <a:spcPts val="1200"/>
              </a:spcBef>
              <a:buSzPct val="125000"/>
              <a:buChar char="•"/>
              <a:tabLst>
                <a:tab pos="177800" algn="l"/>
              </a:tabLst>
              <a:defRPr sz="2200">
                <a:solidFill>
                  <a:srgbClr val="FFFFFF"/>
                </a:solidFill>
                <a:latin typeface="Helvetica"/>
                <a:ea typeface="Helvetica"/>
                <a:cs typeface="Helvetica"/>
                <a:sym typeface="Helvetica"/>
              </a:defRPr>
            </a:pPr>
            <a:r>
              <a:rPr dirty="0"/>
              <a:t>  In average  50 students (2 Classes)</a:t>
            </a:r>
            <a:br>
              <a:rPr dirty="0"/>
            </a:br>
            <a:r>
              <a:rPr dirty="0"/>
              <a:t>	</a:t>
            </a:r>
            <a:r>
              <a:rPr dirty="0">
                <a:solidFill>
                  <a:srgbClr val="000000"/>
                </a:solidFill>
              </a:rPr>
              <a:t>•</a:t>
            </a:r>
            <a:r>
              <a:rPr dirty="0">
                <a:latin typeface="Monlam Uni OuChan2"/>
                <a:ea typeface="Monlam Uni OuChan2"/>
                <a:cs typeface="Monlam Uni OuChan2"/>
                <a:sym typeface="Monlam Uni OuChan2"/>
              </a:rPr>
              <a:t>ཆ་སྙོམ་གྱི་སློབ་ཕྲུག་གྲངས་ ༥༠ ༼འཛིན་གྲྭ་ ༢༽</a:t>
            </a:r>
          </a:p>
          <a:p>
            <a:pPr algn="l">
              <a:lnSpc>
                <a:spcPts val="3400"/>
              </a:lnSpc>
              <a:spcBef>
                <a:spcPts val="1200"/>
              </a:spcBef>
              <a:buSzPct val="125000"/>
              <a:buChar char="•"/>
              <a:tabLst>
                <a:tab pos="279400" algn="l"/>
              </a:tabLst>
              <a:defRPr sz="2200">
                <a:solidFill>
                  <a:srgbClr val="FFFFFF"/>
                </a:solidFill>
                <a:latin typeface="Helvetica"/>
                <a:ea typeface="Helvetica"/>
                <a:cs typeface="Helvetica"/>
                <a:sym typeface="Helvetica"/>
              </a:defRPr>
            </a:pPr>
            <a:r>
              <a:rPr dirty="0"/>
              <a:t>  Western and Tibetan teachers and translators</a:t>
            </a:r>
            <a:br>
              <a:rPr dirty="0"/>
            </a:br>
            <a:r>
              <a:rPr dirty="0">
                <a:solidFill>
                  <a:srgbClr val="000000"/>
                </a:solidFill>
              </a:rPr>
              <a:t>•	</a:t>
            </a:r>
            <a:r>
              <a:rPr dirty="0">
                <a:latin typeface="Monlam Uni OuChan2"/>
                <a:ea typeface="Monlam Uni OuChan2"/>
                <a:cs typeface="Monlam Uni OuChan2"/>
                <a:sym typeface="Monlam Uni OuChan2"/>
              </a:rPr>
              <a:t>ནུབ་ཕྱོགས་དང་བོད་པའི་དགེ་རྒན་དང་སྐད་བསྒྱུར།</a:t>
            </a:r>
          </a:p>
          <a:p>
            <a:pPr algn="l">
              <a:lnSpc>
                <a:spcPts val="3400"/>
              </a:lnSpc>
              <a:spcBef>
                <a:spcPts val="1200"/>
              </a:spcBef>
              <a:buSzPct val="125000"/>
              <a:buChar char="•"/>
              <a:tabLst>
                <a:tab pos="279400" algn="l"/>
              </a:tabLst>
              <a:defRPr sz="2200">
                <a:solidFill>
                  <a:srgbClr val="FFFFFF"/>
                </a:solidFill>
                <a:latin typeface="Helvetica"/>
                <a:ea typeface="Helvetica"/>
                <a:cs typeface="Helvetica"/>
                <a:sym typeface="Helvetica"/>
              </a:defRPr>
            </a:pPr>
            <a:r>
              <a:rPr dirty="0"/>
              <a:t>  Own project infrastructure in Mundgod and Bylakuppe</a:t>
            </a:r>
            <a:br>
              <a:rPr dirty="0"/>
            </a:br>
            <a:r>
              <a:rPr dirty="0">
                <a:solidFill>
                  <a:srgbClr val="000000"/>
                </a:solidFill>
              </a:rPr>
              <a:t>•	</a:t>
            </a:r>
            <a:r>
              <a:rPr dirty="0">
                <a:latin typeface="Monlam Uni OuChan2"/>
                <a:ea typeface="Monlam Uni OuChan2"/>
                <a:cs typeface="Monlam Uni OuChan2"/>
                <a:sym typeface="Monlam Uni OuChan2"/>
              </a:rPr>
              <a:t>ལས་གཞིའི་མཁོ་བྱད། མོན་གྷོ་ཊི་དང་སྦེ་ལ་སྐོ་པི།</a:t>
            </a:r>
          </a:p>
        </p:txBody>
      </p:sp>
      <p:sp>
        <p:nvSpPr>
          <p:cNvPr id="111" name="Shape 111"/>
          <p:cNvSpPr/>
          <p:nvPr/>
        </p:nvSpPr>
        <p:spPr>
          <a:xfrm>
            <a:off x="979257" y="80433"/>
            <a:ext cx="8201485" cy="161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35000"/>
              </a:lnSpc>
              <a:buClr>
                <a:srgbClr val="FFFFFF"/>
              </a:buClr>
              <a:buFont typeface="Arial"/>
              <a:defRPr sz="3400" b="1">
                <a:solidFill>
                  <a:srgbClr val="FFFB00"/>
                </a:solidFill>
                <a:uFill>
                  <a:solidFill>
                    <a:srgbClr val="FFFB00"/>
                  </a:solidFill>
                </a:uFill>
                <a:latin typeface="Helvetica"/>
                <a:ea typeface="Helvetica"/>
                <a:cs typeface="Helvetica"/>
                <a:sym typeface="Helvetica"/>
              </a:defRPr>
            </a:pPr>
            <a:r>
              <a:t>First phase of the project: 2001 to 2011</a:t>
            </a:r>
          </a:p>
          <a:p>
            <a:pPr defTabSz="508000">
              <a:defRPr sz="3800">
                <a:solidFill>
                  <a:srgbClr val="FFFB00"/>
                </a:solidFill>
                <a:latin typeface="Monlam Uni OuChan2"/>
                <a:ea typeface="Monlam Uni OuChan2"/>
                <a:cs typeface="Monlam Uni OuChan2"/>
                <a:sym typeface="Monlam Uni OuChan2"/>
              </a:defRPr>
            </a:pPr>
            <a:r>
              <a:t>ལས་གཞིའི་རིམ་པ་དང་པོ། ༢༠༠༡ ནས་ ༢༠༡༡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22250" y="1828800"/>
            <a:ext cx="9715500" cy="26203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2600"/>
              </a:lnSpc>
              <a:spcBef>
                <a:spcPts val="1200"/>
              </a:spcBef>
              <a:buSzPct val="125000"/>
              <a:buChar char="•"/>
              <a:tabLst>
                <a:tab pos="279400" algn="l"/>
              </a:tabLst>
              <a:defRPr sz="2200">
                <a:solidFill>
                  <a:srgbClr val="FFFFFF"/>
                </a:solidFill>
                <a:latin typeface="Helvetica"/>
                <a:ea typeface="Helvetica"/>
                <a:cs typeface="Helvetica"/>
                <a:sym typeface="Helvetica"/>
              </a:defRPr>
            </a:pPr>
            <a:r>
              <a:rPr dirty="0"/>
              <a:t>  Daily one to two hours teaching during free time</a:t>
            </a:r>
            <a:br>
              <a:rPr dirty="0"/>
            </a:br>
            <a:r>
              <a:rPr dirty="0"/>
              <a:t>	</a:t>
            </a:r>
            <a:r>
              <a:rPr dirty="0">
                <a:latin typeface="Monlam Uni OuChan2"/>
                <a:ea typeface="Monlam Uni OuChan2"/>
                <a:cs typeface="Monlam Uni OuChan2"/>
                <a:sym typeface="Monlam Uni OuChan2"/>
              </a:rPr>
              <a:t>ཉིན་རེའི་དུས་ཁོམ་ཆུ་ཚོད་གཅིག་གམ་གཉིས།</a:t>
            </a:r>
          </a:p>
          <a:p>
            <a:pPr algn="l">
              <a:lnSpc>
                <a:spcPts val="2600"/>
              </a:lnSpc>
              <a:spcBef>
                <a:spcPts val="1200"/>
              </a:spcBef>
              <a:buSzPct val="125000"/>
              <a:buChar char="•"/>
              <a:tabLst>
                <a:tab pos="228600" algn="l"/>
              </a:tabLst>
              <a:defRPr sz="2200">
                <a:solidFill>
                  <a:srgbClr val="FFFFFF"/>
                </a:solidFill>
                <a:latin typeface="Helvetica"/>
                <a:ea typeface="Helvetica"/>
                <a:cs typeface="Helvetica"/>
                <a:sym typeface="Helvetica"/>
              </a:defRPr>
            </a:pPr>
            <a:r>
              <a:rPr dirty="0"/>
              <a:t>  Subjects: Mathematics, Physics, Chemistry, Biology, English</a:t>
            </a:r>
            <a:br>
              <a:rPr dirty="0"/>
            </a:br>
            <a:r>
              <a:rPr dirty="0"/>
              <a:t>	</a:t>
            </a:r>
            <a:r>
              <a:rPr dirty="0">
                <a:latin typeface="Monlam Uni OuChan2"/>
                <a:ea typeface="Monlam Uni OuChan2"/>
                <a:cs typeface="Monlam Uni OuChan2"/>
                <a:sym typeface="Monlam Uni OuChan2"/>
              </a:rPr>
              <a:t>སློབ་ཚན། ཨང་རྩིས། དངོས་ཁམས་རིག་པ། རྫས་སྦྱོར་རིག་པ། སྐྱེ་དངོས་རིག་པ། དབྱིན་ཇི།</a:t>
            </a:r>
          </a:p>
          <a:p>
            <a:pPr algn="l">
              <a:lnSpc>
                <a:spcPts val="3400"/>
              </a:lnSpc>
              <a:spcBef>
                <a:spcPts val="1200"/>
              </a:spcBef>
              <a:buSzPct val="125000"/>
              <a:buChar char="•"/>
              <a:tabLst>
                <a:tab pos="228600" algn="l"/>
              </a:tabLst>
              <a:defRPr sz="2200">
                <a:solidFill>
                  <a:srgbClr val="FFFFFF"/>
                </a:solidFill>
                <a:latin typeface="Helvetica"/>
                <a:ea typeface="Helvetica"/>
                <a:cs typeface="Helvetica"/>
                <a:sym typeface="Helvetica"/>
              </a:defRPr>
            </a:pPr>
            <a:r>
              <a:rPr dirty="0"/>
              <a:t>  Partly financial support by the Swiss government</a:t>
            </a:r>
            <a:br>
              <a:rPr dirty="0"/>
            </a:br>
            <a:r>
              <a:rPr dirty="0"/>
              <a:t>	</a:t>
            </a:r>
            <a:r>
              <a:rPr dirty="0">
                <a:latin typeface="Monlam Uni OuChan2"/>
                <a:ea typeface="Monlam Uni OuChan2"/>
                <a:cs typeface="Monlam Uni OuChan2"/>
                <a:sym typeface="Monlam Uni OuChan2"/>
              </a:rPr>
              <a:t>འགྲོ་སོང་གི་ཆ་ཤས་སུད་སི་གཞུང་ནས་རོགས་རམ།</a:t>
            </a:r>
          </a:p>
        </p:txBody>
      </p:sp>
      <p:sp>
        <p:nvSpPr>
          <p:cNvPr id="114" name="Shape 114"/>
          <p:cNvSpPr/>
          <p:nvPr/>
        </p:nvSpPr>
        <p:spPr>
          <a:xfrm>
            <a:off x="979257" y="80433"/>
            <a:ext cx="8201485" cy="161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35000"/>
              </a:lnSpc>
              <a:buClr>
                <a:srgbClr val="FFFFFF"/>
              </a:buClr>
              <a:buFont typeface="Arial"/>
              <a:defRPr sz="3400" b="1">
                <a:solidFill>
                  <a:srgbClr val="FFFB00"/>
                </a:solidFill>
                <a:uFill>
                  <a:solidFill>
                    <a:srgbClr val="FFFB00"/>
                  </a:solidFill>
                </a:uFill>
                <a:latin typeface="Helvetica"/>
                <a:ea typeface="Helvetica"/>
                <a:cs typeface="Helvetica"/>
                <a:sym typeface="Helvetica"/>
              </a:defRPr>
            </a:pPr>
            <a:r>
              <a:t>First phase of the project: 2001 to 2011</a:t>
            </a:r>
          </a:p>
          <a:p>
            <a:pPr defTabSz="508000">
              <a:defRPr sz="3800">
                <a:solidFill>
                  <a:srgbClr val="FFFB00"/>
                </a:solidFill>
                <a:latin typeface="Monlam Uni OuChan2"/>
                <a:ea typeface="Monlam Uni OuChan2"/>
                <a:cs typeface="Monlam Uni OuChan2"/>
                <a:sym typeface="Monlam Uni OuChan2"/>
              </a:defRPr>
            </a:pPr>
            <a:r>
              <a:t>ལས་གཞིའི་རིམ་པ་དང་པོ། ༢༠༠༡ ནས་ ༢༠༡༡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ndienkarte-Schematisch_red.jpg"/>
          <p:cNvPicPr>
            <a:picLocks noChangeAspect="1"/>
          </p:cNvPicPr>
          <p:nvPr/>
        </p:nvPicPr>
        <p:blipFill>
          <a:blip r:embed="rId2">
            <a:extLst/>
          </a:blip>
          <a:stretch>
            <a:fillRect/>
          </a:stretch>
        </p:blipFill>
        <p:spPr>
          <a:xfrm>
            <a:off x="1447800" y="0"/>
            <a:ext cx="7244631" cy="817033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835886" y="89605"/>
            <a:ext cx="8488227"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buClr>
                <a:srgbClr val="FFFFFF"/>
              </a:buClr>
              <a:buFont typeface="Arial"/>
              <a:defRPr sz="3400" b="1">
                <a:solidFill>
                  <a:srgbClr val="FFFB00"/>
                </a:solidFill>
                <a:uFill>
                  <a:solidFill>
                    <a:srgbClr val="FFFB00"/>
                  </a:solidFill>
                </a:uFill>
                <a:latin typeface="Helvetica"/>
                <a:ea typeface="Helvetica"/>
                <a:cs typeface="Helvetica"/>
                <a:sym typeface="Helvetica"/>
              </a:defRPr>
            </a:pPr>
            <a:r>
              <a:t>Second phase of the project: 2015 to .....</a:t>
            </a:r>
          </a:p>
          <a:p>
            <a:pPr defTabSz="508000">
              <a:spcBef>
                <a:spcPts val="1400"/>
              </a:spcBef>
              <a:defRPr sz="3800">
                <a:solidFill>
                  <a:srgbClr val="FFFB00"/>
                </a:solidFill>
                <a:latin typeface="Monlam Uni OuChan2"/>
                <a:ea typeface="Monlam Uni OuChan2"/>
                <a:cs typeface="Monlam Uni OuChan2"/>
                <a:sym typeface="Monlam Uni OuChan2"/>
              </a:defRPr>
            </a:pPr>
            <a:r>
              <a:t>ལས་གཞིའི་རིམ་པ་གཉིས་པ། ༢༠༡༥ ནས་ .....  </a:t>
            </a:r>
          </a:p>
        </p:txBody>
      </p:sp>
      <p:sp>
        <p:nvSpPr>
          <p:cNvPr id="129" name="Shape 129"/>
          <p:cNvSpPr/>
          <p:nvPr/>
        </p:nvSpPr>
        <p:spPr>
          <a:xfrm>
            <a:off x="127000" y="1409700"/>
            <a:ext cx="10492619" cy="581099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algn="l">
              <a:lnSpc>
                <a:spcPts val="3400"/>
              </a:lnSpc>
              <a:spcBef>
                <a:spcPts val="400"/>
              </a:spcBef>
              <a:tabLst>
                <a:tab pos="838200" algn="l"/>
              </a:tabLst>
              <a:defRPr sz="2400">
                <a:solidFill>
                  <a:srgbClr val="FFFB00"/>
                </a:solidFill>
                <a:latin typeface="Helvetica"/>
                <a:ea typeface="Helvetica"/>
                <a:cs typeface="Helvetica"/>
                <a:sym typeface="Helvetica"/>
              </a:defRPr>
            </a:pPr>
            <a:r>
              <a:rPr dirty="0"/>
              <a:t>New focus of the project:  </a:t>
            </a:r>
            <a:r>
              <a:rPr sz="2600" dirty="0"/>
              <a:t>ལས་གཞི་གསར་པ།</a:t>
            </a:r>
          </a:p>
          <a:p>
            <a:pPr algn="l">
              <a:lnSpc>
                <a:spcPts val="3600"/>
              </a:lnSpc>
              <a:spcBef>
                <a:spcPts val="400"/>
              </a:spcBef>
              <a:spcAft>
                <a:spcPts val="1200"/>
              </a:spcAft>
              <a:buSzPct val="125000"/>
              <a:buChar char="•"/>
              <a:tabLst>
                <a:tab pos="266700" algn="l"/>
              </a:tabLst>
              <a:defRPr sz="2400">
                <a:solidFill>
                  <a:srgbClr val="FFFFFF"/>
                </a:solidFill>
                <a:latin typeface="Helvetica"/>
                <a:ea typeface="Helvetica"/>
                <a:cs typeface="Helvetica"/>
                <a:sym typeface="Helvetica"/>
              </a:defRPr>
            </a:pPr>
            <a:r>
              <a:rPr dirty="0"/>
              <a:t> Support of curriculum development in cooperation with DRC/LTWA</a:t>
            </a:r>
            <a:br>
              <a:rPr dirty="0"/>
            </a:br>
            <a:r>
              <a:rPr lang="de-CH" dirty="0" smtClean="0"/>
              <a:t>	</a:t>
            </a:r>
            <a:r>
              <a:rPr dirty="0" smtClean="0">
                <a:latin typeface="Monlam Uni OuChan2"/>
                <a:ea typeface="Monlam Uni OuChan2"/>
                <a:cs typeface="Monlam Uni OuChan2"/>
                <a:sym typeface="Monlam Uni OuChan2"/>
              </a:rPr>
              <a:t>ཆོས</a:t>
            </a:r>
            <a:r>
              <a:rPr dirty="0">
                <a:latin typeface="Monlam Uni OuChan2"/>
                <a:ea typeface="Monlam Uni OuChan2"/>
                <a:cs typeface="Monlam Uni OuChan2"/>
                <a:sym typeface="Monlam Uni OuChan2"/>
              </a:rPr>
              <a:t>་རིག་ལྷན་ཁང་དང་བོད་ཀྱི་དཔེ་མཛོད་ཟུང་འབྲེལ་གྱིས་སློབ་ཚན་ཕྱོགས་སྒྲིག་འཆར་འགོད་ཐོག་རོགས་ཕན་ཞུ་རྒྱུ།</a:t>
            </a:r>
          </a:p>
          <a:p>
            <a:pPr algn="l">
              <a:lnSpc>
                <a:spcPts val="3400"/>
              </a:lnSpc>
              <a:spcBef>
                <a:spcPts val="400"/>
              </a:spcBef>
              <a:spcAft>
                <a:spcPts val="1200"/>
              </a:spcAft>
              <a:buSzPct val="125000"/>
              <a:buChar char="•"/>
              <a:tabLst>
                <a:tab pos="228600" algn="l"/>
              </a:tabLst>
              <a:defRPr sz="2400">
                <a:solidFill>
                  <a:srgbClr val="FFFFFF"/>
                </a:solidFill>
                <a:latin typeface="Helvetica"/>
                <a:ea typeface="Helvetica"/>
                <a:cs typeface="Helvetica"/>
                <a:sym typeface="Helvetica"/>
              </a:defRPr>
            </a:pPr>
            <a:r>
              <a:rPr dirty="0"/>
              <a:t> Conduct teachers training and coaching on the spot</a:t>
            </a:r>
            <a:br>
              <a:rPr dirty="0"/>
            </a:br>
            <a:r>
              <a:rPr dirty="0"/>
              <a:t>	</a:t>
            </a:r>
            <a:r>
              <a:rPr dirty="0">
                <a:latin typeface="Monlam Uni OuChan2"/>
                <a:ea typeface="Monlam Uni OuChan2"/>
                <a:cs typeface="Monlam Uni OuChan2"/>
                <a:sym typeface="Monlam Uni OuChan2"/>
              </a:rPr>
              <a:t>དགེ་རྒན་འོས་སྦྱོང་དང་སློབ་སྟོན་སྐབས་འཕྲལ་གོ་སྒྲིག་ཞུ་རྒྱུ།</a:t>
            </a:r>
          </a:p>
          <a:p>
            <a:pPr algn="l">
              <a:lnSpc>
                <a:spcPts val="3400"/>
              </a:lnSpc>
              <a:spcBef>
                <a:spcPts val="400"/>
              </a:spcBef>
              <a:spcAft>
                <a:spcPts val="1200"/>
              </a:spcAft>
              <a:buSzPct val="125000"/>
              <a:buChar char="•"/>
              <a:tabLst>
                <a:tab pos="228600" algn="l"/>
              </a:tabLst>
              <a:defRPr sz="2400">
                <a:solidFill>
                  <a:srgbClr val="FFFFFF"/>
                </a:solidFill>
                <a:latin typeface="Helvetica"/>
                <a:ea typeface="Helvetica"/>
                <a:cs typeface="Helvetica"/>
                <a:sym typeface="Helvetica"/>
              </a:defRPr>
            </a:pPr>
            <a:r>
              <a:rPr dirty="0"/>
              <a:t> Support in creating a Syllabus</a:t>
            </a:r>
            <a:br>
              <a:rPr dirty="0"/>
            </a:br>
            <a:r>
              <a:rPr dirty="0"/>
              <a:t>	</a:t>
            </a:r>
            <a:r>
              <a:rPr dirty="0">
                <a:latin typeface="Monlam Uni OuChan2"/>
                <a:ea typeface="Monlam Uni OuChan2"/>
                <a:cs typeface="Monlam Uni OuChan2"/>
                <a:sym typeface="Monlam Uni OuChan2"/>
              </a:rPr>
              <a:t>སློབ་འཁྲིད་ཀྱི་ཡོ་བྱད་ཐད་རོགས་ཕན་ཞུ་རྒྱུ།</a:t>
            </a:r>
          </a:p>
          <a:p>
            <a:pPr algn="l">
              <a:lnSpc>
                <a:spcPts val="3400"/>
              </a:lnSpc>
              <a:spcBef>
                <a:spcPts val="400"/>
              </a:spcBef>
              <a:spcAft>
                <a:spcPts val="1200"/>
              </a:spcAft>
              <a:buSzPct val="125000"/>
              <a:buChar char="•"/>
              <a:tabLst>
                <a:tab pos="228600" algn="l"/>
              </a:tabLst>
              <a:defRPr sz="2400">
                <a:solidFill>
                  <a:srgbClr val="FFFFFF"/>
                </a:solidFill>
                <a:latin typeface="Helvetica"/>
                <a:ea typeface="Helvetica"/>
                <a:cs typeface="Helvetica"/>
                <a:sym typeface="Helvetica"/>
              </a:defRPr>
            </a:pPr>
            <a:r>
              <a:rPr dirty="0"/>
              <a:t> Assistance to get appropriate teaching material</a:t>
            </a:r>
            <a:br>
              <a:rPr dirty="0"/>
            </a:br>
            <a:r>
              <a:rPr dirty="0"/>
              <a:t>	</a:t>
            </a:r>
            <a:r>
              <a:rPr dirty="0">
                <a:latin typeface="Monlam Uni OuChan2"/>
                <a:ea typeface="Monlam Uni OuChan2"/>
                <a:cs typeface="Monlam Uni OuChan2"/>
                <a:sym typeface="Monlam Uni OuChan2"/>
              </a:rPr>
              <a:t>སློབ་ཁྲིད་འོས་ཤིང་འཚམས་པ་ཡོང་བའི་ཆེད་མཐུན་འགྱུར་བྱེད་པ།</a:t>
            </a:r>
          </a:p>
          <a:p>
            <a:pPr algn="l">
              <a:lnSpc>
                <a:spcPts val="3400"/>
              </a:lnSpc>
              <a:spcBef>
                <a:spcPts val="400"/>
              </a:spcBef>
              <a:spcAft>
                <a:spcPts val="1200"/>
              </a:spcAft>
              <a:buSzPct val="125000"/>
              <a:buChar char="•"/>
              <a:tabLst>
                <a:tab pos="228600" algn="l"/>
              </a:tabLst>
              <a:defRPr sz="2400">
                <a:solidFill>
                  <a:srgbClr val="FFFFFF"/>
                </a:solidFill>
                <a:latin typeface="Helvetica"/>
                <a:ea typeface="Helvetica"/>
                <a:cs typeface="Helvetica"/>
                <a:sym typeface="Helvetica"/>
              </a:defRPr>
            </a:pPr>
            <a:r>
              <a:rPr dirty="0"/>
              <a:t> Organizing „Science Introduction Workshops“</a:t>
            </a:r>
            <a:r>
              <a:rPr sz="1200" dirty="0"/>
              <a:t/>
            </a:r>
            <a:br>
              <a:rPr sz="1200" dirty="0"/>
            </a:br>
            <a:r>
              <a:rPr sz="1200" dirty="0"/>
              <a:t>	</a:t>
            </a:r>
            <a:r>
              <a:rPr dirty="0">
                <a:latin typeface="Monlam Uni OuChan2"/>
                <a:ea typeface="Monlam Uni OuChan2"/>
                <a:cs typeface="Monlam Uni OuChan2"/>
                <a:sym typeface="Monlam Uni OuChan2"/>
              </a:rPr>
              <a:t>ཚན་རིག་གི་ངོ་སྤྲོད་ཟབ་སྦྱོང་གོ་སྒྲིག་ཞུ་བཞིན་ཡོད།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129">
                                            <p:bg/>
                                          </p:spTgt>
                                        </p:tgtEl>
                                        <p:attrNameLst>
                                          <p:attrName>style.visibility</p:attrName>
                                        </p:attrNameLst>
                                      </p:cBhvr>
                                      <p:to>
                                        <p:strVal val="visible"/>
                                      </p:to>
                                    </p:set>
                                  </p:childTnLst>
                                </p:cTn>
                              </p:par>
                              <p:par>
                                <p:cTn id="7" presetID="1" presetClass="entr" presetSubtype="0" fill="hold" grpId="2" nodeType="withEffect">
                                  <p:stCondLst>
                                    <p:cond delay="0"/>
                                  </p:stCondLst>
                                  <p:iterate>
                                    <p:tmAbs val="0"/>
                                  </p:iterate>
                                  <p:childTnLst>
                                    <p:set>
                                      <p:cBhvr>
                                        <p:cTn id="8" fill="hold"/>
                                        <p:tgtEl>
                                          <p:spTgt spid="1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1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12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12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1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2"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756</Words>
  <Application>Microsoft Macintosh PowerPoint</Application>
  <PresentationFormat>Benutzerdefiniert</PresentationFormat>
  <Paragraphs>82</Paragraphs>
  <Slides>18</Slides>
  <Notes>0</Notes>
  <HiddenSlides>2</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Werner Nater</cp:lastModifiedBy>
  <cp:revision>6</cp:revision>
  <dcterms:modified xsi:type="dcterms:W3CDTF">2021-11-01T17:02:44Z</dcterms:modified>
</cp:coreProperties>
</file>