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79" r:id="rId2"/>
    <p:sldId id="280" r:id="rId3"/>
    <p:sldId id="281" r:id="rId4"/>
    <p:sldId id="282" r:id="rId5"/>
    <p:sldId id="283" r:id="rId6"/>
    <p:sldId id="284" r:id="rId7"/>
    <p:sldId id="275" r:id="rId8"/>
    <p:sldId id="257" r:id="rId9"/>
    <p:sldId id="264" r:id="rId10"/>
    <p:sldId id="277" r:id="rId11"/>
    <p:sldId id="258" r:id="rId12"/>
    <p:sldId id="273" r:id="rId13"/>
    <p:sldId id="260" r:id="rId14"/>
    <p:sldId id="261" r:id="rId15"/>
    <p:sldId id="262" r:id="rId16"/>
    <p:sldId id="278" r:id="rId17"/>
    <p:sldId id="263" r:id="rId18"/>
    <p:sldId id="265" r:id="rId19"/>
    <p:sldId id="266" r:id="rId20"/>
    <p:sldId id="267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636" autoAdjust="0"/>
  </p:normalViewPr>
  <p:slideViewPr>
    <p:cSldViewPr snapToGrid="0" snapToObjects="1">
      <p:cViewPr varScale="1">
        <p:scale>
          <a:sx n="51" d="100"/>
          <a:sy n="51" d="100"/>
        </p:scale>
        <p:origin x="-14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CE3C6-0CBC-344B-AE93-F4D3E4ABD980}" type="datetimeFigureOut">
              <a:rPr lang="de-DE" smtClean="0"/>
              <a:t>19.05.12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FD2D1-5AD8-DC4C-955D-755752B362D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718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diopathic" TargetMode="External"/><Relationship Id="rId4" Type="http://schemas.openxmlformats.org/officeDocument/2006/relationships/hyperlink" Target="http://en.wikipedia.org/wiki/Alpha-synuclein" TargetMode="External"/><Relationship Id="rId5" Type="http://schemas.openxmlformats.org/officeDocument/2006/relationships/hyperlink" Target="http://en.wikipedia.org/wiki/Parkin_(ligase)" TargetMode="External"/><Relationship Id="rId6" Type="http://schemas.openxmlformats.org/officeDocument/2006/relationships/hyperlink" Target="http://en.wikipedia.org/wiki/LRRK2" TargetMode="External"/><Relationship Id="rId7" Type="http://schemas.openxmlformats.org/officeDocument/2006/relationships/hyperlink" Target="http://en.wikipedia.org/wiki/PINK1" TargetMode="External"/><Relationship Id="rId8" Type="http://schemas.openxmlformats.org/officeDocument/2006/relationships/hyperlink" Target="http://en.wikipedia.org/wiki/PARK7" TargetMode="External"/><Relationship Id="rId9" Type="http://schemas.openxmlformats.org/officeDocument/2006/relationships/hyperlink" Target="http://en.wikipedia.org/wiki/ATP13A2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Buddhist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point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view</a:t>
            </a:r>
            <a:r>
              <a:rPr lang="de-DE" baseline="0" dirty="0" smtClean="0"/>
              <a:t>?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What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chose</a:t>
            </a:r>
            <a:r>
              <a:rPr lang="de-DE" baseline="0" dirty="0" smtClean="0"/>
              <a:t>?				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karma</a:t>
            </a:r>
            <a:r>
              <a:rPr lang="de-DE" baseline="0" dirty="0" smtClean="0"/>
              <a:t>?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Following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rule</a:t>
            </a:r>
            <a:r>
              <a:rPr lang="de-DE" baseline="0" dirty="0" smtClean="0"/>
              <a:t> „not </a:t>
            </a:r>
            <a:r>
              <a:rPr lang="de-DE" baseline="0" dirty="0" err="1" smtClean="0"/>
              <a:t>killing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then</a:t>
            </a:r>
            <a:r>
              <a:rPr lang="de-DE" baseline="0" dirty="0" smtClean="0"/>
              <a:t> o.k.“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too</a:t>
            </a:r>
            <a:r>
              <a:rPr lang="de-DE" baseline="0" dirty="0" smtClean="0"/>
              <a:t> simple</a:t>
            </a:r>
          </a:p>
          <a:p>
            <a:endParaRPr lang="de-DE" baseline="0" dirty="0" smtClean="0"/>
          </a:p>
          <a:p>
            <a:r>
              <a:rPr lang="de-DE" b="1" baseline="0" dirty="0" err="1" smtClean="0"/>
              <a:t>Is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every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one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of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us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obliged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to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overcome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ignorance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and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inform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oneself</a:t>
            </a:r>
            <a:r>
              <a:rPr lang="de-DE" b="1" baseline="0" dirty="0" smtClean="0"/>
              <a:t> in </a:t>
            </a:r>
            <a:r>
              <a:rPr lang="de-DE" b="1" baseline="0" dirty="0" err="1" smtClean="0"/>
              <a:t>order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to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accumulate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good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deeds</a:t>
            </a:r>
            <a:r>
              <a:rPr lang="de-DE" b="1" baseline="0" dirty="0" smtClean="0"/>
              <a:t>? </a:t>
            </a:r>
            <a:r>
              <a:rPr lang="de-DE" b="1" baseline="0" dirty="0" err="1" smtClean="0"/>
              <a:t>Good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intentions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might</a:t>
            </a:r>
            <a:r>
              <a:rPr lang="de-DE" b="1" baseline="0" dirty="0" smtClean="0"/>
              <a:t> still </a:t>
            </a:r>
            <a:r>
              <a:rPr lang="de-DE" b="1" baseline="0" dirty="0" err="1" smtClean="0"/>
              <a:t>result</a:t>
            </a:r>
            <a:r>
              <a:rPr lang="de-DE" b="1" baseline="0" dirty="0" smtClean="0"/>
              <a:t> in </a:t>
            </a:r>
            <a:r>
              <a:rPr lang="de-DE" b="1" baseline="0" dirty="0" err="1" smtClean="0"/>
              <a:t>bad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action</a:t>
            </a:r>
            <a:r>
              <a:rPr lang="de-DE" b="1" baseline="0" dirty="0" smtClean="0"/>
              <a:t>!!!</a:t>
            </a:r>
          </a:p>
          <a:p>
            <a:endParaRPr lang="de-DE" baseline="0" dirty="0" smtClean="0"/>
          </a:p>
          <a:p>
            <a:r>
              <a:rPr lang="de-DE" baseline="0" dirty="0" smtClean="0"/>
              <a:t>Killing </a:t>
            </a:r>
            <a:r>
              <a:rPr lang="de-DE" baseline="0" dirty="0" err="1" smtClean="0"/>
              <a:t>animals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good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Eating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meat</a:t>
            </a:r>
            <a:r>
              <a:rPr lang="de-DE" baseline="0" dirty="0" smtClean="0"/>
              <a:t> o.k.? ...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killing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oneself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91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 11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whole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</a:p>
          <a:p>
            <a:r>
              <a:rPr lang="de-DE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59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Structural proteins confer stiffness and rigidity to otherwise-fluid biological components.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Instructions to build this protein is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stored in the DNA.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4464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Photosynthesis</a:t>
            </a:r>
            <a:r>
              <a:rPr lang="de-DE" dirty="0" smtClean="0"/>
              <a:t>/ Respiration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examples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9854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Cystic</a:t>
            </a:r>
            <a:r>
              <a:rPr lang="de-DE" dirty="0" smtClean="0"/>
              <a:t> </a:t>
            </a:r>
            <a:r>
              <a:rPr lang="de-DE" dirty="0" err="1" smtClean="0"/>
              <a:t>Fibrosis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53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a chronic disease caused by </a:t>
            </a:r>
            <a:r>
              <a:rPr lang="en-US" b="1" dirty="0" smtClean="0"/>
              <a:t>bacteria. </a:t>
            </a:r>
            <a:r>
              <a:rPr lang="en-US" b="0" dirty="0" smtClean="0"/>
              <a:t>		</a:t>
            </a: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 hereditary disease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0" dirty="0" smtClean="0"/>
              <a:t>…</a:t>
            </a:r>
            <a:r>
              <a:rPr lang="de-DE" b="1" dirty="0" err="1" smtClean="0"/>
              <a:t>peripheral</a:t>
            </a:r>
            <a:r>
              <a:rPr lang="de-DE" b="1" dirty="0" smtClean="0"/>
              <a:t> </a:t>
            </a:r>
            <a:r>
              <a:rPr lang="de-DE" b="1" dirty="0" err="1" smtClean="0"/>
              <a:t>nervous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system</a:t>
            </a:r>
            <a:r>
              <a:rPr lang="de-DE" b="1" dirty="0" smtClean="0"/>
              <a:t> </a:t>
            </a:r>
            <a:r>
              <a:rPr lang="de-DE" b="1" dirty="0" err="1" smtClean="0"/>
              <a:t>affected</a:t>
            </a:r>
            <a:r>
              <a:rPr lang="de-DE" b="1" dirty="0" smtClean="0"/>
              <a:t> </a:t>
            </a: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Left untreated, leprosy can be progressive, causing </a:t>
            </a:r>
            <a:r>
              <a:rPr lang="en-US" b="1" dirty="0" smtClean="0"/>
              <a:t>permanent damage to the skin, nerves, limbs and eyes. </a:t>
            </a:r>
            <a:r>
              <a:rPr lang="en-US" b="0" dirty="0" smtClean="0"/>
              <a:t>Contrary to folklore, leprosy does </a:t>
            </a:r>
            <a:r>
              <a:rPr lang="en-US" b="1" dirty="0" smtClean="0"/>
              <a:t>not cause body parts to fall off</a:t>
            </a:r>
            <a:r>
              <a:rPr lang="en-US" b="0" dirty="0" smtClean="0"/>
              <a:t>, although they can become numb or diseased as a result of secondary infections; these occur as a result of the body's defenses being compromised by the primary disease.[4][5] Secondary infections, in turn, can result in </a:t>
            </a:r>
            <a:r>
              <a:rPr lang="en-US" b="1" dirty="0" smtClean="0"/>
              <a:t>tissue loss causing fingers and toes to become shortened and deformed</a:t>
            </a:r>
            <a:r>
              <a:rPr lang="en-US" b="0" dirty="0" smtClean="0"/>
              <a:t>, as cartilage is absorbed into the body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Efforts to overcome persistent obstacles to the elimination of the disease include improving detection, educating patients and the population about its cause, and fighting social taboos about a disease that has caused its patients throughout history to be considered "unclean" or "cursed by God" as outcasts. Leprosy is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 hereditary disease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Where taboos are strong, patients may be forced to hide their condition (and avoid seeking treatment) to avoid discrimination. The lack of awareness about Hansen's disease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lead people to believe (falsely) that the disease is highly contagious and incurable.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28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Parkinson's disease </a:t>
            </a:r>
            <a:r>
              <a:rPr lang="en-US" dirty="0" smtClean="0"/>
              <a:t>is a degenerative disorder of the </a:t>
            </a:r>
            <a:r>
              <a:rPr lang="en-US" b="1" dirty="0" smtClean="0"/>
              <a:t>central nervous system.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motor symptoms of Parkinson's disease result from the death of dopamine-generating cells in the </a:t>
            </a:r>
            <a:r>
              <a:rPr lang="en-US" b="1" dirty="0" err="1" smtClean="0"/>
              <a:t>substantia</a:t>
            </a:r>
            <a:r>
              <a:rPr lang="en-US" b="1" dirty="0" smtClean="0"/>
              <a:t> </a:t>
            </a:r>
            <a:r>
              <a:rPr lang="en-US" b="1" dirty="0" err="1" smtClean="0"/>
              <a:t>nigra</a:t>
            </a:r>
            <a:r>
              <a:rPr lang="en-US" dirty="0" smtClean="0"/>
              <a:t>, a region of the midbrain; the cause of this cell death is unknown. Early in the course of the disease, the most obvious symptoms are movement-related; these include </a:t>
            </a:r>
            <a:r>
              <a:rPr lang="en-US" b="1" dirty="0" smtClean="0"/>
              <a:t>shaking, rigidity, slowness of movement and difficulty with walking and gait</a:t>
            </a:r>
            <a:r>
              <a:rPr lang="en-US" dirty="0" smtClean="0"/>
              <a:t>. Later, </a:t>
            </a:r>
            <a:r>
              <a:rPr lang="en-US" b="1" dirty="0" smtClean="0"/>
              <a:t>cognitive and </a:t>
            </a:r>
            <a:r>
              <a:rPr lang="en-US" b="1" dirty="0" err="1" smtClean="0"/>
              <a:t>behavioural</a:t>
            </a:r>
            <a:r>
              <a:rPr lang="en-US" b="1" dirty="0" smtClean="0"/>
              <a:t> problems </a:t>
            </a:r>
            <a:r>
              <a:rPr lang="en-US" dirty="0" smtClean="0"/>
              <a:t>may arise, with </a:t>
            </a:r>
            <a:r>
              <a:rPr lang="en-US" b="1" dirty="0" smtClean="0"/>
              <a:t>dementia </a:t>
            </a:r>
            <a:r>
              <a:rPr lang="en-US" dirty="0" smtClean="0"/>
              <a:t>commonly occurring in the advanced stages of the disease. Other symptoms include sensory, sleep and emotional problems. PD is more common in the elderly, with </a:t>
            </a:r>
            <a:r>
              <a:rPr lang="en-US" b="1" dirty="0" smtClean="0"/>
              <a:t>most cases occurring after the age of 50</a:t>
            </a:r>
            <a:r>
              <a:rPr lang="en-US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Ali was diagnosed with Parkinson's syndrome in 1984,[43][44] a disease to which those </a:t>
            </a:r>
            <a:r>
              <a:rPr lang="en-US" b="1" dirty="0" smtClean="0"/>
              <a:t>subject to severe head trauma, such as boxers, are many times more susceptible than average.[</a:t>
            </a:r>
            <a:r>
              <a:rPr lang="en-US" dirty="0" smtClean="0"/>
              <a:t>45]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Most people with Parkinson's disease have</a:t>
            </a:r>
            <a:r>
              <a: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….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having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no specific known cause).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A small proportion of cases, however, can be attributed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to known genetic factors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. Other factors have been associated with the risk of developing PD, but no causal relationship has been proven.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PD traditionally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been considered a non-genetic disorder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however,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around 15% of individuals with PD have a first-degree relative who has the disease.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[2] At least 5% of people are now known to have forms of the disease that occur because of a mutation of one of several specific genes.[22]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Mutations in specific genes have been conclusively shown to cause PD.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genes code for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alpha-synuclein (SNCA),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parkin (PRKN), leucine-rich repeat kinase 2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LRRK2 or dardarin), PTEN-induced putative kinase 1 (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PINK1),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8"/>
              </a:rPr>
              <a:t>DJ-1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9"/>
              </a:rPr>
              <a:t>ATP13A2.[4][22] In most cases, people with these mutations will develop PD.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10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expectancy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diferent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5-10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</a:t>
            </a: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-Egg- Dilemma: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Eggs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already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reptiles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evolved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reptiles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better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metaphorical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reformulated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"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X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can't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can't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X?"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evolved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simultanously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Cyclical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Buddhism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Hinduism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Dharmic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religions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belief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cyclical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repeating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Mesoamerican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Aztecs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Mayan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native American Indians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believe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different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."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concept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eternal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return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Western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writings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Nietzsche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indicates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repetition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assumption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eternally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repetitive,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eternity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egg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in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cyclical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75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What is this gene or element underlying the realization of a particular trait?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MOLECULAR GENETICS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09A32-1BBB-814A-8209-6DE6FFFF654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608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lies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DNA: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sequence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letters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A G T C ...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molecules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	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PROTEINS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Proteins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chief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actors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carrying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duties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encoded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genes.[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41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Remeber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167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 smtClean="0"/>
              <a:t>Explain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figure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right</a:t>
            </a:r>
            <a:r>
              <a:rPr lang="de-DE" baseline="0" dirty="0" smtClean="0"/>
              <a:t>: 						</a:t>
            </a:r>
            <a:r>
              <a:rPr lang="de-DE" baseline="0" dirty="0" err="1" smtClean="0"/>
              <a:t>Fill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Microscopes</a:t>
            </a:r>
            <a:r>
              <a:rPr lang="de-DE" baseline="0" dirty="0" smtClean="0"/>
              <a:t>!!!</a:t>
            </a:r>
          </a:p>
          <a:p>
            <a:endParaRPr lang="de-DE" baseline="0" dirty="0" smtClean="0"/>
          </a:p>
          <a:p>
            <a:r>
              <a:rPr lang="de-DE" baseline="0" dirty="0" smtClean="0"/>
              <a:t>„</a:t>
            </a:r>
            <a:r>
              <a:rPr lang="de-DE" baseline="0" dirty="0" err="1" smtClean="0"/>
              <a:t>What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happens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next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below</a:t>
            </a:r>
            <a:r>
              <a:rPr lang="de-DE" baseline="0" dirty="0" smtClean="0"/>
              <a:t>?“</a:t>
            </a:r>
          </a:p>
          <a:p>
            <a:endParaRPr lang="de-DE" baseline="0" dirty="0" smtClean="0"/>
          </a:p>
          <a:p>
            <a:pPr marL="171450" indent="-171450">
              <a:buFont typeface="Symbol" charset="0"/>
              <a:buChar char="®"/>
            </a:pPr>
            <a:r>
              <a:rPr lang="de-DE" baseline="0" dirty="0" smtClean="0"/>
              <a:t>The </a:t>
            </a:r>
            <a:r>
              <a:rPr lang="de-DE" baseline="0" dirty="0" err="1" smtClean="0"/>
              <a:t>scale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indicates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ten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times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smaller</a:t>
            </a:r>
            <a:r>
              <a:rPr lang="de-DE" b="1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before</a:t>
            </a:r>
            <a:r>
              <a:rPr lang="de-DE" baseline="0" dirty="0" smtClean="0"/>
              <a:t>!!!</a:t>
            </a:r>
          </a:p>
          <a:p>
            <a:pPr marL="171450" indent="-171450">
              <a:buFont typeface="Symbol" charset="0"/>
              <a:buChar char="®"/>
            </a:pPr>
            <a:endParaRPr lang="de-DE" baseline="0" dirty="0" smtClean="0"/>
          </a:p>
          <a:p>
            <a:pPr marL="171450" indent="-171450">
              <a:buFont typeface="Symbol" charset="0"/>
              <a:buChar char="®"/>
            </a:pPr>
            <a:r>
              <a:rPr lang="de-DE" baseline="0" dirty="0" smtClean="0"/>
              <a:t>...</a:t>
            </a:r>
            <a:r>
              <a:rPr lang="de-DE" baseline="0" dirty="0" err="1" smtClean="0"/>
              <a:t>classical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genetics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nucleus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chromosomes</a:t>
            </a:r>
            <a:r>
              <a:rPr lang="de-DE" baseline="0" dirty="0" smtClean="0"/>
              <a:t>)....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talking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much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smaller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dimensions</a:t>
            </a:r>
            <a:r>
              <a:rPr lang="de-DE" baseline="0" dirty="0" smtClean="0"/>
              <a:t>!!!</a:t>
            </a:r>
          </a:p>
          <a:p>
            <a:pPr marL="171450" indent="-171450">
              <a:buFont typeface="Symbol" charset="0"/>
              <a:buChar char="®"/>
            </a:pPr>
            <a:endParaRPr lang="de-DE" baseline="0" dirty="0" smtClean="0"/>
          </a:p>
          <a:p>
            <a:pPr marL="171450" indent="-171450">
              <a:buFont typeface="Symbol" charset="0"/>
              <a:buChar char="®"/>
            </a:pPr>
            <a:r>
              <a:rPr lang="de-DE" baseline="0" dirty="0" err="1" smtClean="0"/>
              <a:t>Molecular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genetics</a:t>
            </a:r>
            <a:r>
              <a:rPr lang="de-DE" baseline="0" dirty="0" smtClean="0"/>
              <a:t>: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nucleus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Chromosomes</a:t>
            </a:r>
            <a:r>
              <a:rPr lang="de-DE" baseline="0" dirty="0" smtClean="0"/>
              <a:t>... DNA (</a:t>
            </a:r>
            <a:r>
              <a:rPr lang="de-DE" baseline="0" dirty="0" err="1" smtClean="0"/>
              <a:t>long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thread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chromosomes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made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)... </a:t>
            </a:r>
            <a:r>
              <a:rPr lang="de-DE" baseline="0" dirty="0" err="1" smtClean="0"/>
              <a:t>Looking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DNA... </a:t>
            </a:r>
            <a:r>
              <a:rPr lang="de-DE" baseline="0" smtClean="0"/>
              <a:t>genes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759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DNA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FD2D1-5AD8-DC4C-955D-755752B362D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764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19.05.12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4794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19.05.12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50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19.05.12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3418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19.05.12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809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19.05.12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69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19.05.12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5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19.05.12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5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19.05.12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770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19.05.12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7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19.05.12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2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08F7-066E-9148-8410-E0FC84EC323F}" type="datetimeFigureOut">
              <a:rPr lang="de-DE" smtClean="0"/>
              <a:t>19.05.12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9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08F7-066E-9148-8410-E0FC84EC323F}" type="datetimeFigureOut">
              <a:rPr lang="de-DE" smtClean="0"/>
              <a:t>19.05.12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B3B21-E203-2341-9A80-601472050C2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85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Word_97-_2004-Dokument2.doc"/><Relationship Id="rId12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Microsoft_Word_97-_2004-Dokument1.doc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hyperlink" Target="..%5CGen%20Wangchen%20la.ppt%23256,1,Folie%201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9624-poultry-farm-chicken-eggs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8" y="2780701"/>
            <a:ext cx="4193942" cy="314545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129034" y="75381"/>
            <a:ext cx="6629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Are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eggs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we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are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eating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fertilized</a:t>
            </a:r>
            <a:r>
              <a:rPr lang="de-DE" sz="2800" b="1" dirty="0" smtClean="0"/>
              <a:t>?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11676" y="5996708"/>
            <a:ext cx="426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Chicken</a:t>
            </a:r>
            <a:r>
              <a:rPr lang="de-DE" dirty="0" smtClean="0"/>
              <a:t> </a:t>
            </a:r>
            <a:r>
              <a:rPr lang="de-DE" dirty="0" err="1" smtClean="0"/>
              <a:t>Battery</a:t>
            </a:r>
            <a:r>
              <a:rPr lang="de-DE" dirty="0" smtClean="0"/>
              <a:t> Farm: </a:t>
            </a:r>
            <a:r>
              <a:rPr lang="de-DE" b="1" dirty="0" err="1" smtClean="0"/>
              <a:t>No</a:t>
            </a:r>
            <a:r>
              <a:rPr lang="de-DE" dirty="0" smtClean="0"/>
              <a:t> male </a:t>
            </a:r>
            <a:r>
              <a:rPr lang="de-DE" dirty="0" err="1" smtClean="0"/>
              <a:t>animals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081985" y="1931819"/>
            <a:ext cx="2670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NOT</a:t>
            </a:r>
            <a:r>
              <a:rPr lang="de-DE" sz="2400" dirty="0" smtClean="0"/>
              <a:t> FERTILIZED</a:t>
            </a:r>
            <a:endParaRPr lang="de-DE" sz="2400" dirty="0"/>
          </a:p>
        </p:txBody>
      </p:sp>
      <p:pic>
        <p:nvPicPr>
          <p:cNvPr id="6" name="Bild 5" descr="huehner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07" y="2780701"/>
            <a:ext cx="4189272" cy="314545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315869" y="2024152"/>
            <a:ext cx="3109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MAYBE</a:t>
            </a:r>
            <a:r>
              <a:rPr lang="de-DE" sz="2400" dirty="0" smtClean="0"/>
              <a:t> FERTILIZED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2873409" y="1063256"/>
            <a:ext cx="3726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Which</a:t>
            </a:r>
            <a:r>
              <a:rPr lang="de-DE" sz="2400" dirty="0" smtClean="0"/>
              <a:t> egg do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chose</a:t>
            </a:r>
            <a:r>
              <a:rPr lang="de-DE" sz="2400" dirty="0" smtClean="0"/>
              <a:t>?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7018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imensions 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12" y="123760"/>
            <a:ext cx="4736913" cy="68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8531" y="123760"/>
            <a:ext cx="2031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Dimensions</a:t>
            </a:r>
            <a:r>
              <a:rPr lang="de-DE" sz="2400" b="1" dirty="0" smtClean="0"/>
              <a:t>: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58234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459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362200" y="0"/>
            <a:ext cx="4910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4000" b="1"/>
              <a:t>From DNA to Protein</a:t>
            </a:r>
          </a:p>
        </p:txBody>
      </p:sp>
      <p:graphicFrame>
        <p:nvGraphicFramePr>
          <p:cNvPr id="256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98791"/>
              </p:ext>
            </p:extLst>
          </p:nvPr>
        </p:nvGraphicFramePr>
        <p:xfrm>
          <a:off x="3048000" y="15240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Dokument" r:id="rId5" imgW="5760720" imgH="350520" progId="Word.Document.8">
                  <p:embed/>
                </p:oleObj>
              </mc:Choice>
              <mc:Fallback>
                <p:oleObj name="Dokument" r:id="rId5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ChangeAspect="1"/>
          </p:cNvGraphicFramePr>
          <p:nvPr/>
        </p:nvGraphicFramePr>
        <p:xfrm>
          <a:off x="5410200" y="2514600"/>
          <a:ext cx="57610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Dokument" r:id="rId8" imgW="5760720" imgH="350520" progId="Word.Document.8">
                  <p:embed/>
                </p:oleObj>
              </mc:Choice>
              <mc:Fallback>
                <p:oleObj name="Dokument" r:id="rId8" imgW="5760720" imgH="350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514600"/>
                        <a:ext cx="57610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6" name="Line 6"/>
          <p:cNvSpPr>
            <a:spLocks noChangeShapeType="1"/>
          </p:cNvSpPr>
          <p:nvPr/>
        </p:nvSpPr>
        <p:spPr bwMode="auto">
          <a:xfrm flipV="1">
            <a:off x="2362200" y="1828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V="1">
            <a:off x="3962400" y="20574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V="1">
            <a:off x="6400800" y="2362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087938" y="8477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495800" y="17526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mRNA</a:t>
            </a:r>
            <a:endParaRPr lang="de-DE" dirty="0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0" y="31242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Ribosom</a:t>
            </a:r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5334000" y="3505200"/>
            <a:ext cx="12954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6858000" y="5562600"/>
            <a:ext cx="200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without</a:t>
            </a:r>
            <a:r>
              <a:rPr lang="de-DE" sz="1800" b="1" dirty="0"/>
              <a:t> AA </a:t>
            </a: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7848600" y="48006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6553200" y="502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Codon</a:t>
            </a:r>
            <a:endParaRPr lang="de-DE" dirty="0"/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3810000" y="4267200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800" b="1" dirty="0" err="1"/>
              <a:t>tRNA</a:t>
            </a:r>
            <a:r>
              <a:rPr lang="de-DE" sz="1800" b="1" dirty="0"/>
              <a:t> </a:t>
            </a:r>
            <a:r>
              <a:rPr lang="de-DE" sz="1800" b="1" dirty="0" err="1"/>
              <a:t>with</a:t>
            </a:r>
            <a:r>
              <a:rPr lang="de-DE" sz="1800" b="1" dirty="0"/>
              <a:t> AA</a:t>
            </a:r>
            <a:endParaRPr lang="de-DE" b="1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7086600" y="32004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257800" y="6400800"/>
            <a:ext cx="2312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AA</a:t>
            </a:r>
            <a:r>
              <a:rPr lang="de-DE"/>
              <a:t>= </a:t>
            </a:r>
            <a:r>
              <a:rPr lang="de-DE" b="1"/>
              <a:t>A</a:t>
            </a:r>
            <a:r>
              <a:rPr lang="de-DE"/>
              <a:t>mino</a:t>
            </a:r>
            <a:r>
              <a:rPr lang="de-DE" b="1"/>
              <a:t>A</a:t>
            </a:r>
            <a:r>
              <a:rPr lang="de-DE"/>
              <a:t>cid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V="1">
            <a:off x="7086600" y="32004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V="1">
            <a:off x="4800600" y="4114800"/>
            <a:ext cx="5334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7086600" y="3124200"/>
            <a:ext cx="838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7848600" y="29718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AAs</a:t>
            </a: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460293" y="37338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31164"/>
              </p:ext>
            </p:extLst>
          </p:nvPr>
        </p:nvGraphicFramePr>
        <p:xfrm>
          <a:off x="-12700" y="4051300"/>
          <a:ext cx="597058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Dokument" r:id="rId11" imgW="5969000" imgH="355600" progId="Word.Document.8">
                  <p:embed/>
                </p:oleObj>
              </mc:Choice>
              <mc:Fallback>
                <p:oleObj name="Dokument" r:id="rId11" imgW="5969000" imgH="355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051300"/>
                        <a:ext cx="5970588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0204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3" grpId="0"/>
      <p:bldP spid="25615" grpId="0"/>
      <p:bldP spid="25616" grpId="0"/>
      <p:bldP spid="256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185988" y="465138"/>
            <a:ext cx="55551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err="1"/>
              <a:t>Structural</a:t>
            </a:r>
            <a:r>
              <a:rPr lang="de-DE" sz="2400" b="1" dirty="0"/>
              <a:t> </a:t>
            </a:r>
            <a:r>
              <a:rPr lang="de-DE" sz="2400" b="1" dirty="0" smtClean="0"/>
              <a:t>Proteins: </a:t>
            </a:r>
            <a:r>
              <a:rPr lang="de-DE" sz="2400" b="1" dirty="0" err="1" smtClean="0"/>
              <a:t>Example</a:t>
            </a:r>
            <a:r>
              <a:rPr lang="de-DE" sz="2400" b="1" dirty="0" smtClean="0"/>
              <a:t> Keratin</a:t>
            </a:r>
            <a:endParaRPr lang="de-DE" sz="2400" b="1" dirty="0"/>
          </a:p>
        </p:txBody>
      </p:sp>
      <p:pic>
        <p:nvPicPr>
          <p:cNvPr id="13315" name="Picture 3" descr="230px-Menschenhaar_200_fach.jpg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" y="1445837"/>
            <a:ext cx="3004242" cy="248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010880" y="1024904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/>
              <a:t>Hair</a:t>
            </a:r>
          </a:p>
        </p:txBody>
      </p:sp>
      <p:pic>
        <p:nvPicPr>
          <p:cNvPr id="13317" name="Picture 5" descr="fingernail.jpg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0" y="4406798"/>
            <a:ext cx="2042668" cy="24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47700" y="3949598"/>
            <a:ext cx="153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 dirty="0" err="1"/>
              <a:t>Fingernail</a:t>
            </a:r>
            <a:endParaRPr lang="de-DE" b="1" dirty="0"/>
          </a:p>
        </p:txBody>
      </p:sp>
      <p:pic>
        <p:nvPicPr>
          <p:cNvPr id="2" name="Bild 1" descr="keratin-protei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94" y="2015081"/>
            <a:ext cx="4413655" cy="409303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258018" y="1367344"/>
            <a:ext cx="3468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Molecular</a:t>
            </a:r>
            <a:r>
              <a:rPr lang="de-DE" b="1" dirty="0" smtClean="0"/>
              <a:t> </a:t>
            </a:r>
            <a:r>
              <a:rPr lang="de-DE" b="1" dirty="0" err="1" smtClean="0"/>
              <a:t>structure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Keratin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902374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27099" y="435917"/>
            <a:ext cx="810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smtClean="0"/>
              <a:t>Proteins </a:t>
            </a:r>
            <a:r>
              <a:rPr lang="de-DE" sz="2400" b="1" dirty="0" err="1" smtClean="0"/>
              <a:t>that</a:t>
            </a:r>
            <a:r>
              <a:rPr lang="de-DE" sz="2400" b="1" dirty="0" smtClean="0"/>
              <a:t> </a:t>
            </a:r>
            <a:r>
              <a:rPr lang="de-DE" sz="2400" b="1" dirty="0" err="1"/>
              <a:t>c</a:t>
            </a:r>
            <a:r>
              <a:rPr lang="de-DE" sz="2400" b="1" dirty="0" err="1" smtClean="0"/>
              <a:t>ontrol</a:t>
            </a:r>
            <a:r>
              <a:rPr lang="de-DE" sz="2400" b="1" dirty="0" smtClean="0"/>
              <a:t> </a:t>
            </a:r>
            <a:r>
              <a:rPr lang="de-DE" sz="2400" b="1" dirty="0" err="1"/>
              <a:t>of</a:t>
            </a:r>
            <a:r>
              <a:rPr lang="de-DE" sz="2400" b="1" dirty="0"/>
              <a:t> C</a:t>
            </a:r>
            <a:r>
              <a:rPr lang="de-DE" sz="2400" b="1" dirty="0" smtClean="0"/>
              <a:t>hemical </a:t>
            </a:r>
            <a:r>
              <a:rPr lang="de-DE" sz="2400" b="1" dirty="0" err="1"/>
              <a:t>R</a:t>
            </a:r>
            <a:r>
              <a:rPr lang="de-DE" sz="2400" b="1" dirty="0" err="1" smtClean="0"/>
              <a:t>eactions</a:t>
            </a:r>
            <a:r>
              <a:rPr lang="de-DE" sz="2400" b="1" dirty="0" smtClean="0"/>
              <a:t>: Enzymes </a:t>
            </a:r>
            <a:endParaRPr lang="de-DE" sz="24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896508" y="1460676"/>
            <a:ext cx="264778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Example</a:t>
            </a:r>
            <a:r>
              <a:rPr lang="de-DE" sz="2400" b="1" dirty="0" smtClean="0"/>
              <a:t>: Pepsin</a:t>
            </a:r>
            <a:endParaRPr lang="de-DE" sz="2400" b="1" dirty="0"/>
          </a:p>
          <a:p>
            <a:endParaRPr lang="de-DE" dirty="0"/>
          </a:p>
        </p:txBody>
      </p:sp>
      <p:pic>
        <p:nvPicPr>
          <p:cNvPr id="8" name="Picture 1041" descr="pepsin-pepsinoge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0"/>
          <a:stretch>
            <a:fillRect/>
          </a:stretch>
        </p:blipFill>
        <p:spPr bwMode="auto">
          <a:xfrm>
            <a:off x="2304709" y="1956616"/>
            <a:ext cx="4448825" cy="337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61457" y="2390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896508" y="5731631"/>
            <a:ext cx="359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Digestive Enzyme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stomach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0992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523522" y="211138"/>
            <a:ext cx="37933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err="1"/>
              <a:t>Cell</a:t>
            </a:r>
            <a:r>
              <a:rPr lang="de-DE" sz="2400" b="1" dirty="0"/>
              <a:t> M</a:t>
            </a:r>
            <a:r>
              <a:rPr lang="de-DE" sz="2400" b="1" dirty="0" smtClean="0"/>
              <a:t>embrane </a:t>
            </a:r>
            <a:r>
              <a:rPr lang="de-DE" sz="2400" b="1" dirty="0"/>
              <a:t>P</a:t>
            </a:r>
            <a:r>
              <a:rPr lang="de-DE" sz="2400" b="1" dirty="0" smtClean="0"/>
              <a:t>roteins</a:t>
            </a:r>
            <a:r>
              <a:rPr lang="de-DE" sz="2400" b="1" dirty="0"/>
              <a:t>:</a:t>
            </a:r>
            <a:endParaRPr lang="de-DE" sz="24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80914" y="964281"/>
            <a:ext cx="52917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sym typeface="Symbol" charset="0"/>
              </a:rPr>
              <a:t> </a:t>
            </a:r>
            <a:r>
              <a:rPr lang="de-DE" b="1" dirty="0" err="1">
                <a:sym typeface="Symbol" charset="0"/>
              </a:rPr>
              <a:t>C</a:t>
            </a:r>
            <a:r>
              <a:rPr lang="de-DE" b="1" dirty="0" err="1" smtClean="0"/>
              <a:t>ontrol</a:t>
            </a:r>
            <a:r>
              <a:rPr lang="de-DE" b="1" dirty="0" smtClean="0"/>
              <a:t> </a:t>
            </a:r>
            <a:r>
              <a:rPr lang="de-DE" b="1" dirty="0" err="1"/>
              <a:t>of</a:t>
            </a:r>
            <a:r>
              <a:rPr lang="de-DE" b="1" dirty="0"/>
              <a:t> T</a:t>
            </a:r>
            <a:r>
              <a:rPr lang="de-DE" b="1" dirty="0" smtClean="0"/>
              <a:t>ransport </a:t>
            </a:r>
            <a:r>
              <a:rPr lang="de-DE" b="1" dirty="0" err="1"/>
              <a:t>into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out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cell</a:t>
            </a:r>
            <a:endParaRPr lang="de-DE" b="1" dirty="0"/>
          </a:p>
        </p:txBody>
      </p:sp>
      <p:pic>
        <p:nvPicPr>
          <p:cNvPr id="15364" name="Picture 4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3525"/>
            <a:ext cx="6096000" cy="532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8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FTRdiagramLarge.gif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890838" y="153988"/>
            <a:ext cx="4015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400" b="1" dirty="0" err="1" smtClean="0"/>
              <a:t>Example</a:t>
            </a:r>
            <a:r>
              <a:rPr lang="de-CH" sz="2400" b="1" dirty="0" smtClean="0"/>
              <a:t>: Chlorid </a:t>
            </a:r>
            <a:r>
              <a:rPr lang="de-CH" sz="2400" b="1" dirty="0"/>
              <a:t>C</a:t>
            </a:r>
            <a:r>
              <a:rPr lang="de-CH" sz="2400" b="1" dirty="0" smtClean="0"/>
              <a:t>hannel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431473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371600" y="10668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 dirty="0" err="1"/>
              <a:t>Example</a:t>
            </a:r>
            <a:r>
              <a:rPr lang="de-DE" b="1" dirty="0" smtClean="0"/>
              <a:t>: </a:t>
            </a:r>
            <a:r>
              <a:rPr lang="de-DE" b="1" dirty="0" err="1" smtClean="0"/>
              <a:t>Haemoglobine</a:t>
            </a:r>
            <a:endParaRPr lang="de-DE" b="1" dirty="0"/>
          </a:p>
          <a:p>
            <a:r>
              <a:rPr lang="de-DE" b="1" dirty="0" smtClean="0"/>
              <a:t> </a:t>
            </a:r>
            <a:endParaRPr lang="de-DE" b="1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758395" y="327670"/>
            <a:ext cx="3023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 smtClean="0"/>
              <a:t>Transport </a:t>
            </a:r>
            <a:r>
              <a:rPr lang="de-DE" sz="2400" b="1" dirty="0"/>
              <a:t>P</a:t>
            </a:r>
            <a:r>
              <a:rPr lang="de-DE" sz="2400" b="1" dirty="0" smtClean="0"/>
              <a:t>roteins</a:t>
            </a:r>
            <a:r>
              <a:rPr lang="de-DE" sz="2400" b="1" dirty="0"/>
              <a:t>:</a:t>
            </a:r>
            <a:endParaRPr lang="de-DE" sz="2400" dirty="0"/>
          </a:p>
        </p:txBody>
      </p:sp>
      <p:pic>
        <p:nvPicPr>
          <p:cNvPr id="16388" name="Picture 4" descr="haemoglobin.jpg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238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0" y="182880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Red blood cell:</a:t>
            </a:r>
          </a:p>
        </p:txBody>
      </p:sp>
      <p:pic>
        <p:nvPicPr>
          <p:cNvPr id="16391" name="Picture 7" descr="Redbloodcells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43200"/>
            <a:ext cx="22479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9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41814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16129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93738" y="5746750"/>
            <a:ext cx="2190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„Double Helix“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4524375" y="5624513"/>
            <a:ext cx="3557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Watson and Crick 1953</a:t>
            </a:r>
          </a:p>
          <a:p>
            <a:r>
              <a:rPr lang="de-CH" b="1">
                <a:sym typeface="Symbol" charset="0"/>
              </a:rPr>
              <a:t> Nobelprice in medicine</a:t>
            </a:r>
            <a:endParaRPr lang="de-CH" b="1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429000" y="228600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/>
              <a:t>DNA</a:t>
            </a:r>
          </a:p>
        </p:txBody>
      </p:sp>
    </p:spTree>
    <p:extLst>
      <p:ext uri="{BB962C8B-B14F-4D97-AF65-F5344CB8AC3E}">
        <p14:creationId xmlns:p14="http://schemas.microsoft.com/office/powerpoint/2010/main" val="2187332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 A4dna.jpg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75" y="0"/>
            <a:ext cx="3065463" cy="694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73088" y="569913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95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763448" y="540880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Leprosy</a:t>
            </a:r>
            <a:endParaRPr lang="de-DE" sz="2800" b="1" dirty="0"/>
          </a:p>
        </p:txBody>
      </p:sp>
      <p:pic>
        <p:nvPicPr>
          <p:cNvPr id="3" name="Bild 2" descr="201001181263818220_lepros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901" y="1515653"/>
            <a:ext cx="4700389" cy="394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52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1524000"/>
            <a:ext cx="9258300" cy="5329238"/>
            <a:chOff x="900" y="7591"/>
            <a:chExt cx="9360" cy="5729"/>
          </a:xfrm>
        </p:grpSpPr>
        <p:sp>
          <p:nvSpPr>
            <p:cNvPr id="12291" name="Text Box 3"/>
            <p:cNvSpPr txBox="1">
              <a:spLocks noChangeArrowheads="1"/>
            </p:cNvSpPr>
            <p:nvPr/>
          </p:nvSpPr>
          <p:spPr bwMode="auto">
            <a:xfrm>
              <a:off x="3795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3780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3" name="Text Box 5"/>
            <p:cNvSpPr txBox="1">
              <a:spLocks noChangeArrowheads="1"/>
            </p:cNvSpPr>
            <p:nvPr/>
          </p:nvSpPr>
          <p:spPr bwMode="auto">
            <a:xfrm>
              <a:off x="3803" y="9931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3811" y="893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5" name="Text Box 7"/>
            <p:cNvSpPr txBox="1">
              <a:spLocks noChangeArrowheads="1"/>
            </p:cNvSpPr>
            <p:nvPr/>
          </p:nvSpPr>
          <p:spPr bwMode="auto">
            <a:xfrm>
              <a:off x="2955" y="10914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auto">
            <a:xfrm>
              <a:off x="2933" y="892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3758" y="793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8" name="Text Box 10"/>
            <p:cNvSpPr txBox="1">
              <a:spLocks noChangeArrowheads="1"/>
            </p:cNvSpPr>
            <p:nvPr/>
          </p:nvSpPr>
          <p:spPr bwMode="auto">
            <a:xfrm>
              <a:off x="2933" y="1189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auto">
            <a:xfrm>
              <a:off x="2940" y="9916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925" y="7929"/>
              <a:ext cx="233" cy="2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de-DE">
                <a:latin typeface="Arial" charset="0"/>
              </a:endParaRPr>
            </a:p>
          </p:txBody>
        </p:sp>
        <p:grpSp>
          <p:nvGrpSpPr>
            <p:cNvPr id="12301" name="Group 13"/>
            <p:cNvGrpSpPr>
              <a:grpSpLocks/>
            </p:cNvGrpSpPr>
            <p:nvPr/>
          </p:nvGrpSpPr>
          <p:grpSpPr bwMode="auto">
            <a:xfrm>
              <a:off x="900" y="7591"/>
              <a:ext cx="9360" cy="5729"/>
              <a:chOff x="900" y="7591"/>
              <a:chExt cx="9360" cy="5729"/>
            </a:xfrm>
          </p:grpSpPr>
          <p:sp>
            <p:nvSpPr>
              <p:cNvPr id="12302" name="Rectangle 14"/>
              <p:cNvSpPr>
                <a:spLocks noChangeArrowheads="1"/>
              </p:cNvSpPr>
              <p:nvPr/>
            </p:nvSpPr>
            <p:spPr bwMode="auto">
              <a:xfrm>
                <a:off x="5190" y="954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grpSp>
            <p:nvGrpSpPr>
              <p:cNvPr id="12303" name="Group 15"/>
              <p:cNvGrpSpPr>
                <a:grpSpLocks/>
              </p:cNvGrpSpPr>
              <p:nvPr/>
            </p:nvGrpSpPr>
            <p:grpSpPr bwMode="auto">
              <a:xfrm>
                <a:off x="1980" y="7591"/>
                <a:ext cx="2948" cy="4914"/>
                <a:chOff x="1597" y="1080"/>
                <a:chExt cx="2948" cy="4914"/>
              </a:xfrm>
            </p:grpSpPr>
            <p:grpSp>
              <p:nvGrpSpPr>
                <p:cNvPr id="12304" name="Group 16"/>
                <p:cNvGrpSpPr>
                  <a:grpSpLocks noChangeAspect="1"/>
                </p:cNvGrpSpPr>
                <p:nvPr/>
              </p:nvGrpSpPr>
              <p:grpSpPr bwMode="auto">
                <a:xfrm rot="5400000">
                  <a:off x="3" y="2831"/>
                  <a:ext cx="4757" cy="1570"/>
                  <a:chOff x="1597" y="7132"/>
                  <a:chExt cx="9496" cy="3134"/>
                </a:xfrm>
              </p:grpSpPr>
              <p:grpSp>
                <p:nvGrpSpPr>
                  <p:cNvPr id="12305" name="Group 1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9671" y="7626"/>
                    <a:ext cx="941" cy="672"/>
                    <a:chOff x="1597" y="1417"/>
                    <a:chExt cx="1260" cy="900"/>
                  </a:xfrm>
                </p:grpSpPr>
                <p:sp>
                  <p:nvSpPr>
                    <p:cNvPr id="12306" name="Line 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7" name="Line 1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8" name="Line 2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09" name="Line 2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0" name="Line 2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11" name="Group 23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7523" y="7441"/>
                    <a:ext cx="1293" cy="676"/>
                    <a:chOff x="3849" y="1059"/>
                    <a:chExt cx="1721" cy="900"/>
                  </a:xfrm>
                </p:grpSpPr>
                <p:sp>
                  <p:nvSpPr>
                    <p:cNvPr id="12312" name="Line 2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3" name="Line 2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14" name="Line 2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15" name="Group 2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16" name="Bogen 28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17" name="Bogen 29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18" name="Group 3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1759" y="7622"/>
                    <a:ext cx="941" cy="673"/>
                    <a:chOff x="1057" y="4839"/>
                    <a:chExt cx="1260" cy="901"/>
                  </a:xfrm>
                </p:grpSpPr>
                <p:grpSp>
                  <p:nvGrpSpPr>
                    <p:cNvPr id="12319" name="Group 3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20" name="Bogen 32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21" name="Bogen 33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22" name="Line 34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3" name="Line 3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4" name="Line 3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25" name="Group 3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551" y="7455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26" name="Line 3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7" name="Line 3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8" name="Line 4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29" name="Line 4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30" name="Line 4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31" name="Group 43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597" y="8437"/>
                    <a:ext cx="9496" cy="1829"/>
                    <a:chOff x="1597" y="8048"/>
                    <a:chExt cx="9496" cy="1829"/>
                  </a:xfrm>
                </p:grpSpPr>
                <p:grpSp>
                  <p:nvGrpSpPr>
                    <p:cNvPr id="12332" name="Group 4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3" name="AutoShape 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4" name="Line 4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5" name="Oval 4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6" name="Oval 4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37" name="Group 4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38" name="AutoShape 5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39" name="Line 5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0" name="Oval 5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1" name="Oval 5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2" name="Group 5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3" name="AutoShape 5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4" name="Line 5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5" name="Oval 5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6" name="Oval 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47" name="Group 59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48" name="AutoShape 6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49" name="Line 61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0" name="Oval 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1" name="Oval 6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352" name="Group 64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353" name="AutoShape 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4" name="Line 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5" name="Oval 6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56" name="Oval 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57" name="Oval 6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8" name="Oval 7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59" name="Line 7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0" name="Line 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1" name="Line 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2" name="Line 7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3" name="Line 75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4" name="Oval 7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10800000"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5" name="Oval 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6" name="Line 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7" name="Line 7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8" name="Line 80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69" name="Line 8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0" name="Line 8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1" name="Line 8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2" name="Line 8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3" name="Line 8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4" name="Line 86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75" name="Group 87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5536" y="7450"/>
                    <a:ext cx="1299" cy="675"/>
                    <a:chOff x="2137" y="1417"/>
                    <a:chExt cx="1823" cy="900"/>
                  </a:xfrm>
                </p:grpSpPr>
                <p:sp>
                  <p:nvSpPr>
                    <p:cNvPr id="12376" name="Line 8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7" name="Line 89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8" name="Line 9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79" name="Line 9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0" name="Line 9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12381" name="Group 93"/>
                <p:cNvGrpSpPr>
                  <a:grpSpLocks/>
                </p:cNvGrpSpPr>
                <p:nvPr/>
              </p:nvGrpSpPr>
              <p:grpSpPr bwMode="auto">
                <a:xfrm>
                  <a:off x="2970" y="1080"/>
                  <a:ext cx="1575" cy="4757"/>
                  <a:chOff x="4898" y="1057"/>
                  <a:chExt cx="1575" cy="4757"/>
                </a:xfrm>
              </p:grpSpPr>
              <p:grpSp>
                <p:nvGrpSpPr>
                  <p:cNvPr id="12382" name="Group 9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2358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383" name="Line 9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4" name="Line 9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5" name="Line 9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6" name="Line 9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87" name="Line 9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388" name="Group 100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898" y="1363"/>
                    <a:ext cx="648" cy="339"/>
                    <a:chOff x="3849" y="1059"/>
                    <a:chExt cx="1721" cy="900"/>
                  </a:xfrm>
                </p:grpSpPr>
                <p:sp>
                  <p:nvSpPr>
                    <p:cNvPr id="12389" name="Line 10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0" name="Line 10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05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391" name="Line 10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849" y="195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12392" name="Group 10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5115" y="1059"/>
                      <a:ext cx="455" cy="900"/>
                      <a:chOff x="5554" y="1057"/>
                      <a:chExt cx="455" cy="900"/>
                    </a:xfrm>
                  </p:grpSpPr>
                  <p:sp>
                    <p:nvSpPr>
                      <p:cNvPr id="12393" name="Bogen 105"/>
                      <p:cNvSpPr>
                        <a:spLocks noChangeAspect="1"/>
                      </p:cNvSpPr>
                      <p:nvPr/>
                    </p:nvSpPr>
                    <p:spPr bwMode="auto">
                      <a:xfrm>
                        <a:off x="5557" y="1057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4" name="Bogen 106"/>
                      <p:cNvSpPr>
                        <a:spLocks noChangeAspect="1"/>
                      </p:cNvSpPr>
                      <p:nvPr/>
                    </p:nvSpPr>
                    <p:spPr bwMode="auto">
                      <a:xfrm rot="5400000">
                        <a:off x="5556" y="1503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</p:grpSp>
              <p:grpSp>
                <p:nvGrpSpPr>
                  <p:cNvPr id="12395" name="Group 107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88" y="4338"/>
                    <a:ext cx="472" cy="337"/>
                    <a:chOff x="1057" y="4839"/>
                    <a:chExt cx="1260" cy="901"/>
                  </a:xfrm>
                </p:grpSpPr>
                <p:grpSp>
                  <p:nvGrpSpPr>
                    <p:cNvPr id="12396" name="Group 108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860" y="4839"/>
                      <a:ext cx="455" cy="901"/>
                      <a:chOff x="6096" y="876"/>
                      <a:chExt cx="455" cy="901"/>
                    </a:xfrm>
                  </p:grpSpPr>
                  <p:sp>
                    <p:nvSpPr>
                      <p:cNvPr id="12397" name="Bogen 109"/>
                      <p:cNvSpPr>
                        <a:spLocks noChangeAspect="1"/>
                      </p:cNvSpPr>
                      <p:nvPr/>
                    </p:nvSpPr>
                    <p:spPr bwMode="auto">
                      <a:xfrm rot="16200000">
                        <a:off x="6098" y="874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398" name="Bogen 110"/>
                      <p:cNvSpPr>
                        <a:spLocks noChangeAspect="1"/>
                      </p:cNvSpPr>
                      <p:nvPr/>
                    </p:nvSpPr>
                    <p:spPr bwMode="auto">
                      <a:xfrm rot="10800000">
                        <a:off x="6096" y="1322"/>
                        <a:ext cx="452" cy="455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0" y="-1"/>
                            </a:moveTo>
                            <a:cubicBezTo>
                              <a:pt x="11929" y="-1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399" name="Line 111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1057" y="48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0" name="Line 11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4839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1" name="Line 11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57" y="5739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2" name="Group 11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4905" y="5325"/>
                    <a:ext cx="650" cy="338"/>
                    <a:chOff x="2137" y="1417"/>
                    <a:chExt cx="1823" cy="900"/>
                  </a:xfrm>
                </p:grpSpPr>
                <p:sp>
                  <p:nvSpPr>
                    <p:cNvPr id="12403" name="Line 11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4" name="Line 11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5" name="Line 11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97" y="1417"/>
                      <a:ext cx="561" cy="45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6" name="Line 11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13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07" name="Line 11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397" y="1869"/>
                      <a:ext cx="563" cy="44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08" name="Group 120"/>
                  <p:cNvGrpSpPr>
                    <a:grpSpLocks noChangeAspect="1"/>
                  </p:cNvGrpSpPr>
                  <p:nvPr/>
                </p:nvGrpSpPr>
                <p:grpSpPr bwMode="auto">
                  <a:xfrm rot="16200000">
                    <a:off x="3636" y="2978"/>
                    <a:ext cx="4757" cy="916"/>
                    <a:chOff x="1597" y="8048"/>
                    <a:chExt cx="9496" cy="1829"/>
                  </a:xfrm>
                </p:grpSpPr>
                <p:grpSp>
                  <p:nvGrpSpPr>
                    <p:cNvPr id="12409" name="Group 12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162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0" name="AutoShape 12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1" name="Line 12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2" name="Oval 12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3" name="Oval 12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4" name="Group 12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360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15" name="AutoShape 12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6" name="Line 12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7" name="Oval 12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18" name="Oval 13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19" name="Group 13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558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0" name="AutoShape 13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1" name="Line 13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2" name="Oval 13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3" name="Oval 13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4" name="Group 136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756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25" name="AutoShape 13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6" name="Line 13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7" name="Oval 13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28" name="Oval 14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grpSp>
                  <p:nvGrpSpPr>
                    <p:cNvPr id="12429" name="Group 141"/>
                    <p:cNvGrpSpPr>
                      <a:grpSpLocks noChangeAspect="1"/>
                    </p:cNvGrpSpPr>
                    <p:nvPr/>
                  </p:nvGrpSpPr>
                  <p:grpSpPr bwMode="auto">
                    <a:xfrm rot="16200000">
                      <a:off x="9545" y="8589"/>
                      <a:ext cx="1121" cy="1178"/>
                      <a:chOff x="7136" y="3299"/>
                      <a:chExt cx="1121" cy="1178"/>
                    </a:xfrm>
                  </p:grpSpPr>
                  <p:sp>
                    <p:nvSpPr>
                      <p:cNvPr id="12430" name="AutoShape 14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77" y="3577"/>
                        <a:ext cx="1080" cy="900"/>
                      </a:xfrm>
                      <a:prstGeom prst="pentagon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1" name="Line 14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176" y="3378"/>
                        <a:ext cx="0" cy="54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2" name="Oval 14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136" y="3299"/>
                        <a:ext cx="85" cy="85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12433" name="Oval 14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7624" y="3493"/>
                        <a:ext cx="179" cy="179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12434" name="Oval 14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97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5" name="Oval 1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99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6" name="Line 14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725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7" name="Line 14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933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8" name="Line 15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0698" y="9489"/>
                      <a:ext cx="395" cy="21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39" name="Line 15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736" y="9486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0" name="Line 152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735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1" name="Oval 1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1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eaVert"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2" name="Oval 15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037" y="9517"/>
                      <a:ext cx="360" cy="36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3" name="Line 15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763" y="9488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4" name="Line 15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2780" y="9490"/>
                      <a:ext cx="269" cy="13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5" name="Line 157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537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6" name="Line 15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3397" y="9697"/>
                      <a:ext cx="1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7" name="Line 15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22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8" name="Line 160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4199" y="8054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49" name="Line 16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6184" y="8049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0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163" y="8048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1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0140" y="8050"/>
                      <a:ext cx="0" cy="56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2452" name="Group 164"/>
                  <p:cNvGrpSpPr>
                    <a:grpSpLocks noChangeAspect="1"/>
                  </p:cNvGrpSpPr>
                  <p:nvPr/>
                </p:nvGrpSpPr>
                <p:grpSpPr bwMode="auto">
                  <a:xfrm rot="32400000">
                    <a:off x="5079" y="3349"/>
                    <a:ext cx="471" cy="337"/>
                    <a:chOff x="1597" y="1417"/>
                    <a:chExt cx="1260" cy="900"/>
                  </a:xfrm>
                </p:grpSpPr>
                <p:sp>
                  <p:nvSpPr>
                    <p:cNvPr id="12453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0" cy="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4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14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5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597" y="2317"/>
                      <a:ext cx="126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6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>
                      <a:off x="2310" y="1417"/>
                      <a:ext cx="547" cy="449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457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310" y="1866"/>
                      <a:ext cx="547" cy="451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</p:grpSp>
          <p:sp>
            <p:nvSpPr>
              <p:cNvPr id="12458" name="Line 170"/>
              <p:cNvSpPr>
                <a:spLocks noChangeShapeType="1"/>
              </p:cNvSpPr>
              <p:nvPr/>
            </p:nvSpPr>
            <p:spPr bwMode="auto">
              <a:xfrm flipV="1">
                <a:off x="52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2459" name="Text Box 171"/>
              <p:cNvSpPr txBox="1">
                <a:spLocks noChangeArrowheads="1"/>
              </p:cNvSpPr>
              <p:nvPr/>
            </p:nvSpPr>
            <p:spPr bwMode="auto">
              <a:xfrm>
                <a:off x="900" y="12840"/>
                <a:ext cx="9360" cy="4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de-DE" sz="1000"/>
              </a:p>
            </p:txBody>
          </p:sp>
          <p:sp>
            <p:nvSpPr>
              <p:cNvPr id="12460" name="Rectangle 172"/>
              <p:cNvSpPr>
                <a:spLocks noChangeArrowheads="1"/>
              </p:cNvSpPr>
              <p:nvPr/>
            </p:nvSpPr>
            <p:spPr bwMode="auto">
              <a:xfrm>
                <a:off x="1080" y="9751"/>
                <a:ext cx="540" cy="10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latin typeface="Arial" charset="0"/>
                  </a:rPr>
                  <a:t>5</a:t>
                </a:r>
                <a:r>
                  <a:rPr lang="ja-JP" altLang="de-DE">
                    <a:latin typeface="Arial"/>
                  </a:rPr>
                  <a:t>’</a:t>
                </a:r>
                <a:r>
                  <a:rPr lang="de-DE">
                    <a:latin typeface="Arial" charset="0"/>
                  </a:rPr>
                  <a:t> </a:t>
                </a: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endParaRPr lang="de-DE">
                  <a:latin typeface="Arial" charset="0"/>
                </a:endParaRPr>
              </a:p>
              <a:p>
                <a:r>
                  <a:rPr lang="de-DE">
                    <a:latin typeface="Arial" charset="0"/>
                  </a:rPr>
                  <a:t> 3</a:t>
                </a:r>
                <a:r>
                  <a:rPr lang="ja-JP" altLang="de-DE">
                    <a:latin typeface="Arial"/>
                  </a:rPr>
                  <a:t>’</a:t>
                </a:r>
                <a:endParaRPr lang="de-DE"/>
              </a:p>
            </p:txBody>
          </p:sp>
          <p:sp>
            <p:nvSpPr>
              <p:cNvPr id="12461" name="Line 173"/>
              <p:cNvSpPr>
                <a:spLocks noChangeShapeType="1"/>
              </p:cNvSpPr>
              <p:nvPr/>
            </p:nvSpPr>
            <p:spPr bwMode="auto">
              <a:xfrm>
                <a:off x="1620" y="7951"/>
                <a:ext cx="0" cy="43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476" name="Rectangle 188"/>
          <p:cNvSpPr>
            <a:spLocks noChangeArrowheads="1"/>
          </p:cNvSpPr>
          <p:nvPr/>
        </p:nvSpPr>
        <p:spPr bwMode="auto">
          <a:xfrm>
            <a:off x="2590800" y="376238"/>
            <a:ext cx="4800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DNA: The molecule of life </a:t>
            </a:r>
          </a:p>
        </p:txBody>
      </p:sp>
      <p:pic>
        <p:nvPicPr>
          <p:cNvPr id="2" name="Bild 1" descr="DNA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53" y="1573953"/>
            <a:ext cx="3863929" cy="45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7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29083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725738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01800" y="1049338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male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5867400" y="990600"/>
            <a:ext cx="1012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female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044700" y="31750"/>
            <a:ext cx="52752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/>
              <a:t>The 46 human Chromosomes</a:t>
            </a:r>
          </a:p>
        </p:txBody>
      </p:sp>
    </p:spTree>
    <p:extLst>
      <p:ext uri="{BB962C8B-B14F-4D97-AF65-F5344CB8AC3E}">
        <p14:creationId xmlns:p14="http://schemas.microsoft.com/office/powerpoint/2010/main" val="3130303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048000" y="304800"/>
            <a:ext cx="3471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b="1"/>
              <a:t>1 Chromosome</a:t>
            </a:r>
            <a:endParaRPr lang="de-DE"/>
          </a:p>
        </p:txBody>
      </p:sp>
      <p:pic>
        <p:nvPicPr>
          <p:cNvPr id="5123" name="Picture 3" descr="chromosome.gif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46150"/>
            <a:ext cx="6172200" cy="59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9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D ohne Titel:klassische Genetik:Chromosomen &amp; DNA:DNA-Fa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8528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903538" y="1111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DNA- string</a:t>
            </a: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89568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39205" y="703608"/>
            <a:ext cx="31319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Parkinson's disease</a:t>
            </a:r>
            <a:endParaRPr lang="de-DE" sz="2400" b="1" dirty="0"/>
          </a:p>
        </p:txBody>
      </p:sp>
      <p:pic>
        <p:nvPicPr>
          <p:cNvPr id="3" name="Bild 2" descr="Muhammad Al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8" y="2365601"/>
            <a:ext cx="4979838" cy="3983870"/>
          </a:xfrm>
          <a:prstGeom prst="rect">
            <a:avLst/>
          </a:prstGeom>
        </p:spPr>
      </p:pic>
      <p:pic>
        <p:nvPicPr>
          <p:cNvPr id="4" name="Bild 3" descr="Al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18" y="2365601"/>
            <a:ext cx="2757791" cy="420292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311439" y="1591309"/>
            <a:ext cx="3524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Muhammed Ali (Boxer)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01933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05800" cy="567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ectangle 1027"/>
          <p:cNvSpPr>
            <a:spLocks noChangeArrowheads="1"/>
          </p:cNvSpPr>
          <p:nvPr/>
        </p:nvSpPr>
        <p:spPr bwMode="auto">
          <a:xfrm>
            <a:off x="141288" y="0"/>
            <a:ext cx="90027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000" b="1"/>
              <a:t>Overview of the Human Nervous System</a:t>
            </a:r>
            <a:endParaRPr lang="de-DE" sz="4000"/>
          </a:p>
        </p:txBody>
      </p:sp>
    </p:spTree>
    <p:extLst>
      <p:ext uri="{BB962C8B-B14F-4D97-AF65-F5344CB8AC3E}">
        <p14:creationId xmlns:p14="http://schemas.microsoft.com/office/powerpoint/2010/main" val="210257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38238"/>
            <a:ext cx="25542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2038"/>
            <a:ext cx="2574925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985838"/>
            <a:ext cx="261778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062038"/>
            <a:ext cx="258445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76238"/>
            <a:ext cx="4240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Central Nervous System (CNS)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495800" y="376238"/>
            <a:ext cx="4670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b="1"/>
              <a:t>Peripheral Nervous System (PNS) </a:t>
            </a:r>
            <a:endParaRPr lang="de-CH" b="1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419600" y="681038"/>
            <a:ext cx="0" cy="556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2590800" y="129063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524250" y="1025525"/>
            <a:ext cx="811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brain</a:t>
            </a: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362200" y="243363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565525" y="2173288"/>
            <a:ext cx="9128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spinal</a:t>
            </a:r>
          </a:p>
          <a:p>
            <a:r>
              <a:rPr lang="de-CH"/>
              <a:t>cord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4714875" y="1085850"/>
            <a:ext cx="269875" cy="831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CH">
              <a:sym typeface="Symbol" charset="0"/>
            </a:endParaRPr>
          </a:p>
          <a:p>
            <a:pPr>
              <a:buFont typeface="Symbol" charset="0"/>
              <a:buNone/>
            </a:pPr>
            <a:r>
              <a:rPr lang="de-CH">
                <a:sym typeface="Symbol" charset="0"/>
              </a:rPr>
              <a:t>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5316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Zische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Slid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170" y="-1301894"/>
            <a:ext cx="9428349" cy="706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7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38232" y="3082520"/>
            <a:ext cx="5622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MOLECULAR </a:t>
            </a:r>
            <a:r>
              <a:rPr lang="de-DE" sz="3600" b="1" dirty="0"/>
              <a:t>GENETICS</a:t>
            </a:r>
          </a:p>
        </p:txBody>
      </p:sp>
      <p:pic>
        <p:nvPicPr>
          <p:cNvPr id="3" name="Bild 2" descr="chromosom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1434"/>
            <a:ext cx="4641746" cy="2886566"/>
          </a:xfrm>
          <a:prstGeom prst="rect">
            <a:avLst/>
          </a:prstGeom>
        </p:spPr>
      </p:pic>
      <p:pic>
        <p:nvPicPr>
          <p:cNvPr id="4" name="Bild 3" descr="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3971434"/>
            <a:ext cx="4065587" cy="2886566"/>
          </a:xfrm>
          <a:prstGeom prst="rect">
            <a:avLst/>
          </a:prstGeom>
        </p:spPr>
      </p:pic>
      <p:pic>
        <p:nvPicPr>
          <p:cNvPr id="5" name="Picture 1026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92" y="-69294"/>
            <a:ext cx="5374769" cy="3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1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26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4000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1027"/>
          <p:cNvSpPr>
            <a:spLocks noChangeArrowheads="1"/>
          </p:cNvSpPr>
          <p:nvPr/>
        </p:nvSpPr>
        <p:spPr bwMode="auto">
          <a:xfrm>
            <a:off x="2581275" y="214313"/>
            <a:ext cx="3963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From DNA to Protein</a:t>
            </a:r>
            <a:endParaRPr lang="de-CH" b="1"/>
          </a:p>
        </p:txBody>
      </p:sp>
    </p:spTree>
    <p:extLst>
      <p:ext uri="{BB962C8B-B14F-4D97-AF65-F5344CB8AC3E}">
        <p14:creationId xmlns:p14="http://schemas.microsoft.com/office/powerpoint/2010/main" val="13335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2 animal cell.png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5725"/>
            <a:ext cx="8077200" cy="66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429000" y="257175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hlinkClick r:id="rId4" action="ppaction://hlinkpres?slideindex=1&amp;slidetitle=Folie 1"/>
              </a:rPr>
              <a:t>Folie 1</a:t>
            </a:r>
            <a:endParaRPr lang="de-DE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429000" y="2571750"/>
            <a:ext cx="1039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hlinkClick r:id="rId4" action="ppaction://hlinkpres?slideindex=1&amp;slidetitle=Folie 1"/>
              </a:rPr>
              <a:t>Folie 1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994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Microsoft Macintosh PowerPoint</Application>
  <PresentationFormat>Bildschirmpräsentation (4:3)</PresentationFormat>
  <Paragraphs>147</Paragraphs>
  <Slides>23</Slides>
  <Notes>13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Office-Design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30</cp:revision>
  <dcterms:created xsi:type="dcterms:W3CDTF">2012-05-17T05:09:08Z</dcterms:created>
  <dcterms:modified xsi:type="dcterms:W3CDTF">2012-05-19T05:53:44Z</dcterms:modified>
</cp:coreProperties>
</file>