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audio1.bin" ContentType="audio/unknown"/>
  <Override PartName="/ppt/media/audio2.bin" ContentType="audio/unknown"/>
  <Override PartName="/ppt/media/audio3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310" r:id="rId2"/>
    <p:sldId id="318" r:id="rId3"/>
    <p:sldId id="324" r:id="rId4"/>
    <p:sldId id="339" r:id="rId5"/>
    <p:sldId id="349" r:id="rId6"/>
    <p:sldId id="351" r:id="rId7"/>
    <p:sldId id="354" r:id="rId8"/>
    <p:sldId id="360" r:id="rId9"/>
    <p:sldId id="355" r:id="rId10"/>
    <p:sldId id="356" r:id="rId11"/>
    <p:sldId id="357" r:id="rId12"/>
    <p:sldId id="358" r:id="rId13"/>
    <p:sldId id="359" r:id="rId14"/>
    <p:sldId id="361" r:id="rId15"/>
    <p:sldId id="372" r:id="rId16"/>
    <p:sldId id="367" r:id="rId17"/>
    <p:sldId id="350" r:id="rId18"/>
    <p:sldId id="353" r:id="rId19"/>
    <p:sldId id="370" r:id="rId20"/>
    <p:sldId id="369" r:id="rId21"/>
    <p:sldId id="364" r:id="rId22"/>
    <p:sldId id="365" r:id="rId23"/>
    <p:sldId id="366" r:id="rId24"/>
    <p:sldId id="373" r:id="rId25"/>
    <p:sldId id="362" r:id="rId26"/>
    <p:sldId id="363" r:id="rId27"/>
    <p:sldId id="371" r:id="rId2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842" autoAdjust="0"/>
  </p:normalViewPr>
  <p:slideViewPr>
    <p:cSldViewPr snapToGrid="0" snapToObjects="1">
      <p:cViewPr varScale="1">
        <p:scale>
          <a:sx n="61" d="100"/>
          <a:sy n="61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BB634-358E-B943-BACC-C01A7A8CB58A}" type="datetimeFigureOut">
              <a:rPr lang="de-DE" smtClean="0"/>
              <a:t>03.05.12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E7F15-8F64-1048-89AC-0A71256561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70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989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Electron</a:t>
            </a:r>
            <a:r>
              <a:rPr lang="de-DE" dirty="0" smtClean="0"/>
              <a:t> </a:t>
            </a:r>
            <a:r>
              <a:rPr lang="de-DE" dirty="0" err="1" smtClean="0"/>
              <a:t>microscope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8741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600nm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yellow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   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signalling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extent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percentage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)?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0,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ca. 60,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ca. 100 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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yellow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SWF.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PPT: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</a:t>
            </a:r>
          </a:p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signalling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100 %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perceive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</a:t>
            </a: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see are a combinations of the activity of three cone cell types!!! 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PPT: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Pixels in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computer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blindness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560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nm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light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length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650nm</a:t>
            </a:r>
            <a:endParaRPr lang="de-DE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75%,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100%: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		b)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75%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signaling</a:t>
            </a:r>
            <a:endParaRPr lang="de-DE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lang="de-DE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happens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defective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allele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makes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unfunctional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Looking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same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lengths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lang="de-DE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92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PPT: Pixels in computer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75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Sex-</a:t>
            </a:r>
            <a:r>
              <a:rPr lang="de-DE" dirty="0" err="1" smtClean="0"/>
              <a:t>linked</a:t>
            </a:r>
            <a:r>
              <a:rPr lang="de-DE" dirty="0" smtClean="0"/>
              <a:t> </a:t>
            </a:r>
            <a:r>
              <a:rPr lang="de-DE" dirty="0" err="1" smtClean="0"/>
              <a:t>heredity</a:t>
            </a:r>
            <a:r>
              <a:rPr lang="de-DE" dirty="0" smtClean="0"/>
              <a:t>: </a:t>
            </a:r>
            <a:r>
              <a:rPr lang="de-DE" dirty="0" err="1" smtClean="0"/>
              <a:t>show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</a:t>
            </a:r>
            <a:r>
              <a:rPr lang="de-DE" baseline="0" dirty="0" smtClean="0"/>
              <a:t> on X </a:t>
            </a:r>
            <a:r>
              <a:rPr lang="de-DE" baseline="0" dirty="0" err="1" smtClean="0"/>
              <a:t>defect</a:t>
            </a:r>
            <a:r>
              <a:rPr lang="de-DE" baseline="0" dirty="0" smtClean="0"/>
              <a:t>... Male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compensate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second</a:t>
            </a:r>
            <a:r>
              <a:rPr lang="de-DE" baseline="0" dirty="0" smtClean="0"/>
              <a:t> X.... </a:t>
            </a:r>
            <a:r>
              <a:rPr lang="de-DE" baseline="0" dirty="0" err="1" smtClean="0"/>
              <a:t>Females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!!!</a:t>
            </a:r>
          </a:p>
          <a:p>
            <a:endParaRPr lang="de-DE" baseline="0" dirty="0" smtClean="0"/>
          </a:p>
          <a:p>
            <a:r>
              <a:rPr lang="de-DE" baseline="0" dirty="0" smtClean="0"/>
              <a:t>In </a:t>
            </a:r>
            <a:r>
              <a:rPr lang="de-DE" baseline="0" dirty="0" err="1" smtClean="0"/>
              <a:t>females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recessive</a:t>
            </a:r>
            <a:r>
              <a:rPr lang="de-DE" baseline="0" dirty="0" smtClean="0"/>
              <a:t>...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copies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defective</a:t>
            </a:r>
            <a:r>
              <a:rPr lang="de-DE" baseline="0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534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Students</a:t>
            </a:r>
            <a:r>
              <a:rPr lang="de-DE" baseline="0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260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OR: 	N = Normal</a:t>
            </a:r>
            <a:r>
              <a:rPr lang="de-DE" baseline="0" dirty="0" smtClean="0"/>
              <a:t> </a:t>
            </a:r>
            <a:r>
              <a:rPr lang="de-DE" dirty="0" err="1" smtClean="0"/>
              <a:t>n</a:t>
            </a:r>
            <a:r>
              <a:rPr lang="de-DE" dirty="0" smtClean="0"/>
              <a:t> =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Hemophilia</a:t>
            </a:r>
            <a:r>
              <a:rPr lang="de-DE" baseline="0" dirty="0" smtClean="0"/>
              <a:t>	NN/ </a:t>
            </a:r>
            <a:r>
              <a:rPr lang="de-DE" baseline="0" dirty="0" err="1" smtClean="0"/>
              <a:t>Nn</a:t>
            </a:r>
            <a:r>
              <a:rPr lang="de-DE" baseline="0" dirty="0" smtClean="0"/>
              <a:t>/ </a:t>
            </a:r>
            <a:r>
              <a:rPr lang="de-DE" baseline="0" dirty="0" err="1" smtClean="0"/>
              <a:t>nn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females</a:t>
            </a:r>
            <a:r>
              <a:rPr lang="de-DE" baseline="0" dirty="0" smtClean="0"/>
              <a:t>          NY/ </a:t>
            </a:r>
            <a:r>
              <a:rPr lang="de-DE" baseline="0" dirty="0" err="1" smtClean="0"/>
              <a:t>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males</a:t>
            </a:r>
            <a:r>
              <a:rPr lang="de-DE" baseline="0" dirty="0" smtClean="0"/>
              <a:t>	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4661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 if the following disorder is…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lphaLcParenR"/>
            </a:pP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inherited by a gene located on the X-chromosome (Sex-linked) or on an autosome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en-GB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Autosom</a:t>
            </a:r>
            <a:endParaRPr lang="en-GB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lphaLcParenR"/>
            </a:pPr>
            <a:endParaRPr lang="en-GB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…dominantly or recessively inherited? _______________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 all the possible genotypes of every individual of the family tree. Use the letters “D” and “d”.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549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Place </a:t>
            </a:r>
            <a:r>
              <a:rPr lang="en-US" dirty="0" smtClean="0"/>
              <a:t>all the possible genotypes of every individual of the family tree. Use red </a:t>
            </a:r>
            <a:r>
              <a:rPr lang="en-US" dirty="0" err="1" smtClean="0"/>
              <a:t>colour</a:t>
            </a:r>
            <a:r>
              <a:rPr lang="en-US" dirty="0" smtClean="0"/>
              <a:t> for the affected X.</a:t>
            </a:r>
          </a:p>
          <a:p>
            <a:endParaRPr lang="de-DE" dirty="0" smtClean="0"/>
          </a:p>
          <a:p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XNXn</a:t>
            </a:r>
            <a:r>
              <a:rPr lang="de-DE" dirty="0" smtClean="0"/>
              <a:t> / YXN </a:t>
            </a:r>
            <a:r>
              <a:rPr lang="de-DE" dirty="0" err="1" smtClean="0"/>
              <a:t>Yxn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err="1" smtClean="0"/>
              <a:t>Exercise</a:t>
            </a:r>
            <a:r>
              <a:rPr lang="de-DE" b="1" dirty="0" smtClean="0"/>
              <a:t> Family </a:t>
            </a:r>
            <a:r>
              <a:rPr lang="de-DE" b="1" dirty="0" err="1" smtClean="0"/>
              <a:t>Tree</a:t>
            </a:r>
            <a:r>
              <a:rPr lang="de-DE" b="1" dirty="0" smtClean="0"/>
              <a:t>:</a:t>
            </a:r>
          </a:p>
          <a:p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Tashi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sagt, dass er eines seiner beiden Geschlechtschromosomen mit Sicherheit von einem seiner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Grossväter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das andere von einer seiner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Grossmütter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geerbt hat. Korrekt? Begründen Sie mit Hilfe eines Stammbaums.  ...nein (vom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Grossvater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oder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Grossmutter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mütterlicherseits)</a:t>
            </a:r>
          </a:p>
          <a:p>
            <a:endParaRPr lang="de-DE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245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Skin, muscle, and nerve cells are some examples of human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somatic cells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. They display a big variation in form and function, but all of them store their genetic information in the cell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nucleus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. Structures, called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chromosomes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, are the carriers of this information. They consist of a long, very thin „thread“ of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DNA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, in which this information is encoded. </a:t>
            </a:r>
            <a:endParaRPr lang="de-DE" sz="1200" dirty="0">
              <a:effectLst/>
              <a:latin typeface="Times"/>
              <a:ea typeface="Times"/>
              <a:cs typeface="Times New Roman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090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649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 smtClean="0"/>
              <a:t>Explain</a:t>
            </a:r>
            <a:r>
              <a:rPr lang="de-DE" dirty="0" smtClean="0"/>
              <a:t> </a:t>
            </a:r>
            <a:r>
              <a:rPr lang="de-DE" dirty="0" err="1" smtClean="0"/>
              <a:t>scheme</a:t>
            </a:r>
            <a:r>
              <a:rPr lang="de-DE" dirty="0" smtClean="0"/>
              <a:t> </a:t>
            </a:r>
          </a:p>
          <a:p>
            <a:pPr marL="171450" indent="-171450">
              <a:buFontTx/>
              <a:buChar char="-"/>
            </a:pP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smtClean="0"/>
              <a:t>...</a:t>
            </a:r>
            <a:r>
              <a:rPr lang="de-DE" dirty="0" err="1" smtClean="0"/>
              <a:t>let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de-DE" dirty="0" err="1" smtClean="0"/>
              <a:t>try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time!!!</a:t>
            </a:r>
          </a:p>
          <a:p>
            <a:pPr marL="171450" indent="-171450">
              <a:buFontTx/>
              <a:buChar char="-"/>
            </a:pP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err="1" smtClean="0"/>
              <a:t>Procedure</a:t>
            </a:r>
            <a:r>
              <a:rPr lang="de-DE" dirty="0" smtClean="0"/>
              <a:t>: </a:t>
            </a:r>
          </a:p>
          <a:p>
            <a:pPr marL="171450" indent="-171450">
              <a:buFontTx/>
              <a:buChar char="-"/>
            </a:pPr>
            <a:endParaRPr lang="de-DE" dirty="0" smtClean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952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studying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transmitted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next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, </a:t>
            </a:r>
            <a:r>
              <a:rPr lang="de-DE" b="1" baseline="0" dirty="0" err="1" smtClean="0"/>
              <a:t>Widow‘s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peak</a:t>
            </a:r>
            <a:r>
              <a:rPr lang="de-DE" b="1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="1" baseline="0" dirty="0" err="1" smtClean="0"/>
              <a:t>Attached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ear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lobes</a:t>
            </a:r>
            <a:r>
              <a:rPr lang="de-DE" b="1" baseline="0" dirty="0" smtClean="0"/>
              <a:t>. </a:t>
            </a:r>
            <a:r>
              <a:rPr lang="de-DE" b="0" baseline="0" dirty="0" smtClean="0"/>
              <a:t>These </a:t>
            </a:r>
            <a:r>
              <a:rPr lang="de-DE" b="0" baseline="0" dirty="0" err="1" smtClean="0"/>
              <a:t>traits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transmitted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by</a:t>
            </a:r>
            <a:r>
              <a:rPr lang="de-DE" b="0" baseline="0" dirty="0" smtClean="0"/>
              <a:t> a </a:t>
            </a:r>
            <a:r>
              <a:rPr lang="de-DE" b="0" baseline="0" dirty="0" err="1" smtClean="0"/>
              <a:t>single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gene</a:t>
            </a:r>
            <a:r>
              <a:rPr lang="de-DE" b="0" baseline="0" dirty="0" smtClean="0"/>
              <a:t>... </a:t>
            </a:r>
            <a:r>
              <a:rPr lang="de-DE" b="0" baseline="0" dirty="0" err="1" smtClean="0"/>
              <a:t>Monogenous</a:t>
            </a:r>
            <a:r>
              <a:rPr lang="de-DE" b="0" baseline="0" dirty="0" smtClean="0"/>
              <a:t>. Other </a:t>
            </a:r>
            <a:r>
              <a:rPr lang="de-DE" b="0" baseline="0" dirty="0" err="1" smtClean="0"/>
              <a:t>traits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body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height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skin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colour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influenced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by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many</a:t>
            </a:r>
            <a:r>
              <a:rPr lang="de-DE" b="0" baseline="0" dirty="0" smtClean="0"/>
              <a:t> genes </a:t>
            </a:r>
            <a:r>
              <a:rPr lang="de-DE" b="0" baseline="0" dirty="0" err="1" smtClean="0"/>
              <a:t>and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too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complicated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to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follow</a:t>
            </a:r>
            <a:r>
              <a:rPr lang="de-DE" b="0" baseline="0" dirty="0" smtClean="0"/>
              <a:t>.</a:t>
            </a:r>
          </a:p>
          <a:p>
            <a:endParaRPr lang="de-DE" b="0" baseline="0" dirty="0" smtClean="0"/>
          </a:p>
          <a:p>
            <a:r>
              <a:rPr lang="de-DE" b="0" baseline="0" dirty="0" smtClean="0"/>
              <a:t>But </a:t>
            </a:r>
            <a:r>
              <a:rPr lang="de-DE" b="0" baseline="0" dirty="0" err="1" smtClean="0"/>
              <a:t>there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also </a:t>
            </a:r>
            <a:r>
              <a:rPr lang="de-DE" b="0" baseline="0" dirty="0" err="1" smtClean="0"/>
              <a:t>some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severe</a:t>
            </a:r>
            <a:r>
              <a:rPr lang="de-DE" b="0" baseline="0" dirty="0" smtClean="0"/>
              <a:t> human </a:t>
            </a:r>
            <a:r>
              <a:rPr lang="de-DE" b="0" baseline="0" dirty="0" err="1" smtClean="0"/>
              <a:t>disorders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that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inherited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by</a:t>
            </a:r>
            <a:r>
              <a:rPr lang="de-DE" b="0" baseline="0" dirty="0" smtClean="0"/>
              <a:t> a </a:t>
            </a:r>
            <a:r>
              <a:rPr lang="de-DE" b="0" baseline="0" dirty="0" err="1" smtClean="0"/>
              <a:t>single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gene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and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transmitted</a:t>
            </a:r>
            <a:r>
              <a:rPr lang="de-DE" b="0" baseline="0" dirty="0" smtClean="0"/>
              <a:t> in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same </a:t>
            </a:r>
            <a:r>
              <a:rPr lang="de-DE" b="0" baseline="0" dirty="0" err="1" smtClean="0"/>
              <a:t>way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examples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above</a:t>
            </a:r>
            <a:r>
              <a:rPr lang="de-DE" b="0" baseline="0" dirty="0" smtClean="0"/>
              <a:t>.</a:t>
            </a:r>
            <a:endParaRPr lang="de-DE" b="1" dirty="0" smtClean="0"/>
          </a:p>
          <a:p>
            <a:endParaRPr lang="de-DE" b="1" dirty="0" smtClean="0"/>
          </a:p>
          <a:p>
            <a:r>
              <a:rPr lang="de-DE" dirty="0" err="1" smtClean="0"/>
              <a:t>Explain</a:t>
            </a:r>
            <a:r>
              <a:rPr lang="de-DE" dirty="0" smtClean="0"/>
              <a:t>: male/ </a:t>
            </a:r>
            <a:r>
              <a:rPr lang="de-DE" dirty="0" err="1" smtClean="0"/>
              <a:t>female</a:t>
            </a:r>
            <a:r>
              <a:rPr lang="de-DE" dirty="0" smtClean="0"/>
              <a:t>... 1. / 2. / 3. Generation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026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one parent is homozygous dominant for free earlobes, while the other has attached earlobes can they produce any children with attached earlobes? </a:t>
            </a:r>
            <a:endParaRPr lang="en-US" b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33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 8 percent of males, but only 0.5 percent of females, are color blind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normal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functioning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X-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Chromosome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!!!!</a:t>
            </a:r>
          </a:p>
          <a:p>
            <a:endParaRPr lang="de-DE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a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live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Not a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disorder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673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Cornea / Lens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	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Responsible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Refraction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Bending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light…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adjustable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bending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sharp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Refraction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Bending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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laser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(Change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medium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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lens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Iris /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Eyecolour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Iris. 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Controls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amount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light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“Experiment”: Teamwork (1+1)</a:t>
            </a:r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Person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(ca. 10s.),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open…Other Person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light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Never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eyes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laser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pointer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!(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damaging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retina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happened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		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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got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smaller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 Light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Reflex (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deliberately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Sensory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retina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messure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amount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light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send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muscles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diameter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smaller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light…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bigger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Retina: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			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sensory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receptors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941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Cones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(6 000 000):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vison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sharp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light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night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Rods (125 000 000):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Black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vision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night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sharp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relative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brightness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1584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03.05.12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71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03.05.12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4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03.05.12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24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03.05.12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91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03.05.12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68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03.05.12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72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03.05.12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13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03.05.12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34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03.05.12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52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03.05.12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56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03.05.12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3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3B028-EB2A-E643-B068-A0418B974000}" type="datetimeFigureOut">
              <a:rPr lang="de-DE" smtClean="0"/>
              <a:t>03.05.12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8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audio" Target="../media/audio3.bin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D ohne Titel:klassische Genetik:Chromosomen &amp; DNA:DNA-Fa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1863"/>
            <a:ext cx="8528050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903538" y="11113"/>
            <a:ext cx="349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DNA- „Thread“</a:t>
            </a:r>
            <a:r>
              <a:rPr 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2918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#10;retina.jpg  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0"/>
            <a:ext cx="59928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2743200"/>
            <a:ext cx="309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/>
              <a:t>Cone and Rod cells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517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4240183-Retina_rod#333FDF7.jpg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0"/>
            <a:ext cx="7177087" cy="717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9863" y="1828800"/>
            <a:ext cx="9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Cones</a:t>
            </a:r>
            <a:endParaRPr lang="de-DE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0188" y="4495800"/>
            <a:ext cx="846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Rods</a:t>
            </a:r>
            <a:endParaRPr lang="de-DE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295400" y="2057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143000" y="4724400"/>
            <a:ext cx="3505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832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2296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097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"/>
            <a:ext cx="9144000" cy="607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933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39077"/>
            <a:ext cx="3233394" cy="499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057871"/>
            <a:ext cx="3229879" cy="50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642834" y="6121399"/>
            <a:ext cx="9829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000000"/>
                </a:solidFill>
              </a:rPr>
              <a:t>Male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914155" y="6160173"/>
            <a:ext cx="14221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 dirty="0" err="1">
                <a:solidFill>
                  <a:srgbClr val="000000"/>
                </a:solidFill>
              </a:rPr>
              <a:t>Female</a:t>
            </a:r>
            <a:endParaRPr lang="de-DE" sz="2800" b="1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044700" y="31750"/>
            <a:ext cx="597671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b="1" dirty="0"/>
              <a:t>The 46 </a:t>
            </a:r>
            <a:r>
              <a:rPr lang="de-DE" sz="3200" b="1" dirty="0" smtClean="0"/>
              <a:t>Human </a:t>
            </a:r>
            <a:r>
              <a:rPr lang="de-DE" sz="3200" b="1" dirty="0" err="1"/>
              <a:t>Chromosomes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30122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703359" y="625231"/>
            <a:ext cx="4055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Haemophilia</a:t>
            </a:r>
            <a:r>
              <a:rPr lang="de-DE" sz="2800" b="1" dirty="0" smtClean="0"/>
              <a:t> (X-</a:t>
            </a:r>
            <a:r>
              <a:rPr lang="de-DE" sz="2800" b="1" dirty="0" err="1" smtClean="0"/>
              <a:t>linked</a:t>
            </a:r>
            <a:r>
              <a:rPr lang="de-DE" sz="2800" b="1" dirty="0" smtClean="0"/>
              <a:t>)</a:t>
            </a:r>
            <a:endParaRPr lang="de-DE" sz="2800" b="1" dirty="0"/>
          </a:p>
        </p:txBody>
      </p:sp>
      <p:pic>
        <p:nvPicPr>
          <p:cNvPr id="3" name="Bild 2" descr="8157_S_haemophilia-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114" y="1556527"/>
            <a:ext cx="4166577" cy="2792733"/>
          </a:xfrm>
          <a:prstGeom prst="rect">
            <a:avLst/>
          </a:prstGeom>
        </p:spPr>
      </p:pic>
      <p:pic>
        <p:nvPicPr>
          <p:cNvPr id="4" name="Bild 3" descr="Coagul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4" y="1556527"/>
            <a:ext cx="2792733" cy="279273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309335" y="4806458"/>
            <a:ext cx="3517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ym typeface="Wingdings"/>
              </a:rPr>
              <a:t>Blood </a:t>
            </a:r>
            <a:r>
              <a:rPr lang="de-DE" b="1" dirty="0" err="1" smtClean="0">
                <a:sym typeface="Wingdings"/>
              </a:rPr>
              <a:t>Clotting</a:t>
            </a:r>
            <a:r>
              <a:rPr lang="de-DE" b="1" dirty="0" smtClean="0">
                <a:sym typeface="Wingdings"/>
              </a:rPr>
              <a:t> not </a:t>
            </a:r>
            <a:r>
              <a:rPr lang="de-DE" b="1" dirty="0" err="1" smtClean="0">
                <a:sym typeface="Wingdings"/>
              </a:rPr>
              <a:t>functioning</a:t>
            </a:r>
            <a:endParaRPr lang="de-DE" b="1" dirty="0" smtClean="0"/>
          </a:p>
          <a:p>
            <a:endParaRPr lang="de-DE" b="1" dirty="0">
              <a:latin typeface="Wingdings"/>
              <a:ea typeface="Wingdings"/>
              <a:cs typeface="Wingdings"/>
              <a:sym typeface="Wingdings"/>
            </a:endParaRPr>
          </a:p>
          <a:p>
            <a:r>
              <a:rPr lang="de-DE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b="1" dirty="0" err="1"/>
              <a:t>Excessive</a:t>
            </a:r>
            <a:r>
              <a:rPr lang="de-DE" b="1" dirty="0"/>
              <a:t> </a:t>
            </a:r>
            <a:r>
              <a:rPr lang="de-DE" b="1" dirty="0" err="1"/>
              <a:t>bleeding</a:t>
            </a:r>
            <a:r>
              <a:rPr lang="de-DE" b="1" dirty="0"/>
              <a:t>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81513" y="4708768"/>
            <a:ext cx="177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Blood </a:t>
            </a:r>
            <a:r>
              <a:rPr lang="de-DE" b="1" dirty="0" err="1"/>
              <a:t>C</a:t>
            </a:r>
            <a:r>
              <a:rPr lang="de-DE" b="1" dirty="0" err="1" smtClean="0"/>
              <a:t>lotting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5703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070" y="1223104"/>
            <a:ext cx="386715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61547" y="304800"/>
            <a:ext cx="56642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   </a:t>
            </a:r>
            <a:r>
              <a:rPr lang="de-DE" sz="2800" b="1" dirty="0"/>
              <a:t> </a:t>
            </a:r>
            <a:r>
              <a:rPr lang="de-DE" sz="2800" b="1" dirty="0" err="1"/>
              <a:t>Muscular</a:t>
            </a:r>
            <a:r>
              <a:rPr lang="de-DE" sz="2800" b="1" dirty="0"/>
              <a:t> </a:t>
            </a:r>
            <a:r>
              <a:rPr lang="de-DE" sz="2800" b="1" dirty="0" err="1" smtClean="0"/>
              <a:t>Dystrophy</a:t>
            </a:r>
            <a:r>
              <a:rPr lang="de-DE" sz="2800" b="1" dirty="0" smtClean="0"/>
              <a:t> (X-</a:t>
            </a:r>
            <a:r>
              <a:rPr lang="de-DE" sz="2800" b="1" dirty="0" err="1" smtClean="0"/>
              <a:t>linked</a:t>
            </a:r>
            <a:r>
              <a:rPr lang="de-DE" sz="2800" b="1" dirty="0" smtClean="0"/>
              <a:t>)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063498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1610914"/>
            <a:ext cx="4789608" cy="461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483263" y="329884"/>
            <a:ext cx="3531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Sex-</a:t>
            </a:r>
            <a:r>
              <a:rPr lang="de-DE" sz="2800" b="1" dirty="0" err="1" smtClean="0"/>
              <a:t>linked</a:t>
            </a:r>
            <a:r>
              <a:rPr lang="de-DE" sz="2800" b="1" dirty="0" smtClean="0"/>
              <a:t> </a:t>
            </a:r>
            <a:r>
              <a:rPr lang="de-DE" sz="2800" b="1" dirty="0" err="1"/>
              <a:t>H</a:t>
            </a:r>
            <a:r>
              <a:rPr lang="de-DE" sz="2800" b="1" dirty="0" err="1" smtClean="0"/>
              <a:t>eredity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35441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85" y="369888"/>
            <a:ext cx="6731000" cy="648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322785" y="4572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 smtClean="0"/>
              <a:t>XY</a:t>
            </a:r>
            <a:endParaRPr lang="de-CH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03585" y="19050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XY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837385" y="19050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XY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408385" y="34290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XY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142185" y="33528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XY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922985" y="49530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XY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765698" y="6324600"/>
            <a:ext cx="623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XY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999185" y="63246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XY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6218385" y="63246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XY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3322785" y="19050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 smtClean="0">
                <a:solidFill>
                  <a:srgbClr val="FF0000"/>
                </a:solidFill>
              </a:rPr>
              <a:t>X</a:t>
            </a:r>
            <a:r>
              <a:rPr lang="de-CH" b="1" dirty="0" smtClean="0"/>
              <a:t>Y</a:t>
            </a:r>
            <a:endParaRPr lang="de-CH" b="1" dirty="0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4541985" y="4572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 smtClean="0">
                <a:solidFill>
                  <a:srgbClr val="FF0000"/>
                </a:solidFill>
              </a:rPr>
              <a:t>X</a:t>
            </a:r>
            <a:r>
              <a:rPr lang="de-CH" b="1" dirty="0" smtClean="0"/>
              <a:t>X</a:t>
            </a:r>
            <a:endParaRPr lang="de-CH" b="1" dirty="0">
              <a:solidFill>
                <a:srgbClr val="FF0000"/>
              </a:solidFill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4922985" y="33528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>
                <a:solidFill>
                  <a:srgbClr val="FF0000"/>
                </a:solidFill>
              </a:rPr>
              <a:t>X</a:t>
            </a:r>
            <a:r>
              <a:rPr lang="de-CH" b="1"/>
              <a:t>Y</a:t>
            </a: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3703785" y="49530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>
                <a:solidFill>
                  <a:srgbClr val="FF0000"/>
                </a:solidFill>
              </a:rPr>
              <a:t>X</a:t>
            </a:r>
            <a:r>
              <a:rPr lang="de-CH" b="1"/>
              <a:t>Y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1249510" y="49530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>
                <a:solidFill>
                  <a:srgbClr val="FF0000"/>
                </a:solidFill>
              </a:rPr>
              <a:t>X</a:t>
            </a:r>
            <a:r>
              <a:rPr lang="de-CH" b="1"/>
              <a:t>Y</a:t>
            </a: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4541985" y="19050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 smtClean="0">
                <a:solidFill>
                  <a:srgbClr val="FF0000"/>
                </a:solidFill>
              </a:rPr>
              <a:t>X</a:t>
            </a:r>
            <a:r>
              <a:rPr lang="de-CH" b="1" dirty="0" smtClean="0"/>
              <a:t>X</a:t>
            </a:r>
            <a:endParaRPr lang="de-CH" b="1" dirty="0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7347098" y="3352800"/>
            <a:ext cx="625475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XX</a:t>
            </a:r>
          </a:p>
          <a:p>
            <a:r>
              <a:rPr lang="de-CH" sz="2000" b="1"/>
              <a:t>  or</a:t>
            </a:r>
          </a:p>
          <a:p>
            <a:r>
              <a:rPr lang="de-CH" b="1">
                <a:solidFill>
                  <a:srgbClr val="FF0000"/>
                </a:solidFill>
              </a:rPr>
              <a:t>X</a:t>
            </a:r>
            <a:r>
              <a:rPr lang="de-CH" b="1"/>
              <a:t>X</a:t>
            </a:r>
          </a:p>
          <a:p>
            <a:endParaRPr lang="de-CH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3687910" y="34290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>
                <a:solidFill>
                  <a:srgbClr val="FF0000"/>
                </a:solidFill>
              </a:rPr>
              <a:t>X</a:t>
            </a:r>
            <a:r>
              <a:rPr lang="de-CH" b="1"/>
              <a:t>X</a:t>
            </a: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408385" y="4953000"/>
            <a:ext cx="6254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XX</a:t>
            </a:r>
          </a:p>
          <a:p>
            <a:r>
              <a:rPr lang="de-CH" sz="2000" b="1"/>
              <a:t>  or</a:t>
            </a:r>
          </a:p>
          <a:p>
            <a:r>
              <a:rPr lang="de-CH" b="1">
                <a:solidFill>
                  <a:srgbClr val="FF0000"/>
                </a:solidFill>
              </a:rPr>
              <a:t>X</a:t>
            </a:r>
            <a:r>
              <a:rPr lang="de-CH" b="1"/>
              <a:t>X</a:t>
            </a: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6218385" y="4495800"/>
            <a:ext cx="6254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XX</a:t>
            </a:r>
          </a:p>
          <a:p>
            <a:r>
              <a:rPr lang="de-CH" sz="2000" b="1"/>
              <a:t>  or</a:t>
            </a:r>
          </a:p>
          <a:p>
            <a:r>
              <a:rPr lang="de-CH" b="1">
                <a:solidFill>
                  <a:srgbClr val="FF0000"/>
                </a:solidFill>
              </a:rPr>
              <a:t>X</a:t>
            </a:r>
            <a:r>
              <a:rPr lang="de-CH" b="1"/>
              <a:t>X</a:t>
            </a: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8351985" y="5730875"/>
            <a:ext cx="6254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XX</a:t>
            </a:r>
          </a:p>
          <a:p>
            <a:r>
              <a:rPr lang="de-CH" sz="2000" b="1"/>
              <a:t>  or</a:t>
            </a:r>
          </a:p>
          <a:p>
            <a:r>
              <a:rPr lang="de-CH" b="1">
                <a:solidFill>
                  <a:srgbClr val="FF0000"/>
                </a:solidFill>
              </a:rPr>
              <a:t>X</a:t>
            </a:r>
            <a:r>
              <a:rPr lang="de-CH" b="1"/>
              <a:t>X</a:t>
            </a:r>
          </a:p>
        </p:txBody>
      </p:sp>
      <p:sp>
        <p:nvSpPr>
          <p:cNvPr id="2" name="Rechteck 1"/>
          <p:cNvSpPr/>
          <p:nvPr/>
        </p:nvSpPr>
        <p:spPr>
          <a:xfrm>
            <a:off x="29182" y="23523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/>
              <a:t>Sex-</a:t>
            </a:r>
            <a:r>
              <a:rPr lang="de-DE" sz="2400" b="1" dirty="0" err="1"/>
              <a:t>linked</a:t>
            </a:r>
            <a:r>
              <a:rPr lang="de-DE" sz="2400" b="1" dirty="0"/>
              <a:t> </a:t>
            </a:r>
            <a:r>
              <a:rPr lang="de-DE" sz="2400" b="1" dirty="0" err="1"/>
              <a:t>Heredity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83846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build="p" autoUpdateAnimBg="0"/>
      <p:bldP spid="14345" grpId="0" build="p" autoUpdateAnimBg="0"/>
      <p:bldP spid="14346" grpId="0" build="p" autoUpdateAnimBg="0"/>
      <p:bldP spid="14347" grpId="0" build="p" autoUpdateAnimBg="0"/>
      <p:bldP spid="14353" grpId="0" build="p" autoUpdateAnimBg="0"/>
      <p:bldP spid="14354" grpId="0" build="p" autoUpdateAnimBg="0"/>
      <p:bldP spid="14358" grpId="0" build="p" autoUpdateAnimBg="0"/>
      <p:bldP spid="14359" grpId="0" build="p" autoUpdateAnimBg="0"/>
      <p:bldP spid="14360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002824" y="75694"/>
            <a:ext cx="1846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800" dirty="0" smtClean="0"/>
          </a:p>
          <a:p>
            <a:endParaRPr lang="de-DE" sz="2800" dirty="0"/>
          </a:p>
        </p:txBody>
      </p:sp>
      <p:pic>
        <p:nvPicPr>
          <p:cNvPr id="5" name="Bild 4" descr="Macintosh HD:Users:philippwustemann:Desktop:Ohne Titel.ps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2149212"/>
            <a:ext cx="9007231" cy="463061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692769" y="195385"/>
            <a:ext cx="18732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Exercise</a:t>
            </a:r>
            <a:endParaRPr lang="de-DE" sz="32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762000" y="937848"/>
            <a:ext cx="5444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On X-</a:t>
            </a:r>
            <a:r>
              <a:rPr lang="de-DE" dirty="0" err="1" smtClean="0"/>
              <a:t>chromosome</a:t>
            </a:r>
            <a:r>
              <a:rPr lang="de-DE" dirty="0" smtClean="0"/>
              <a:t> (sex-</a:t>
            </a:r>
            <a:r>
              <a:rPr lang="de-DE" dirty="0" err="1" smtClean="0"/>
              <a:t>linked</a:t>
            </a:r>
            <a:r>
              <a:rPr lang="de-DE" dirty="0" smtClean="0"/>
              <a:t>) </a:t>
            </a:r>
            <a:r>
              <a:rPr lang="de-DE" dirty="0" err="1" smtClean="0"/>
              <a:t>or</a:t>
            </a:r>
            <a:r>
              <a:rPr lang="de-DE" dirty="0" smtClean="0"/>
              <a:t> on Autosome?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93269" y="1456567"/>
            <a:ext cx="2827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 Dominant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Recessive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475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cintosh HD:Users:philippwustemann:Desktop:chromos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225390"/>
            <a:ext cx="61341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0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197100"/>
            <a:ext cx="5626100" cy="24511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945928" y="380595"/>
            <a:ext cx="5632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Exercise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Haemophilia</a:t>
            </a:r>
            <a:r>
              <a:rPr lang="de-DE" sz="2800" b="1" dirty="0" smtClean="0"/>
              <a:t> (X-</a:t>
            </a:r>
            <a:r>
              <a:rPr lang="de-DE" sz="2800" b="1" dirty="0" err="1" smtClean="0"/>
              <a:t>linked</a:t>
            </a:r>
            <a:r>
              <a:rPr lang="de-DE" sz="2800" b="1" dirty="0" smtClean="0"/>
              <a:t>)</a:t>
            </a:r>
            <a:endParaRPr lang="de-DE" sz="2800" b="1" dirty="0"/>
          </a:p>
        </p:txBody>
      </p:sp>
      <p:pic>
        <p:nvPicPr>
          <p:cNvPr id="8" name="Bild 7" descr="Macintosh HD:Users:philippwustemann:Desktop:Ohne Titel 2.ps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1133231"/>
            <a:ext cx="9280769" cy="498230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08130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CFtreatmentves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34" y="1097396"/>
            <a:ext cx="4958773" cy="450697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055090" y="261794"/>
            <a:ext cx="52245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Human </a:t>
            </a:r>
            <a:r>
              <a:rPr lang="de-DE" sz="3200" b="1" dirty="0" err="1"/>
              <a:t>G</a:t>
            </a:r>
            <a:r>
              <a:rPr lang="de-DE" sz="3200" b="1" dirty="0" err="1" smtClean="0"/>
              <a:t>enetic</a:t>
            </a:r>
            <a:r>
              <a:rPr lang="de-DE" sz="3200" b="1" dirty="0" smtClean="0"/>
              <a:t> </a:t>
            </a:r>
            <a:r>
              <a:rPr lang="de-DE" sz="3200" b="1" dirty="0" err="1"/>
              <a:t>D</a:t>
            </a:r>
            <a:r>
              <a:rPr lang="de-DE" sz="3200" b="1" dirty="0" err="1" smtClean="0"/>
              <a:t>isorders</a:t>
            </a:r>
            <a:endParaRPr lang="de-DE" sz="3200" b="1" dirty="0"/>
          </a:p>
          <a:p>
            <a:endParaRPr lang="de-DE" sz="32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98597" y="5842076"/>
            <a:ext cx="2391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Cystic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Fibrosis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270078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ChangeArrowheads="1"/>
          </p:cNvSpPr>
          <p:nvPr/>
        </p:nvSpPr>
        <p:spPr bwMode="auto">
          <a:xfrm>
            <a:off x="1701800" y="209550"/>
            <a:ext cx="3976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/>
              <a:t>Cell membrane proteins:</a:t>
            </a:r>
            <a:endParaRPr lang="de-DE"/>
          </a:p>
        </p:txBody>
      </p:sp>
      <p:sp>
        <p:nvSpPr>
          <p:cNvPr id="8195" name="Rectangle 1027"/>
          <p:cNvSpPr>
            <a:spLocks noChangeArrowheads="1"/>
          </p:cNvSpPr>
          <p:nvPr/>
        </p:nvSpPr>
        <p:spPr bwMode="auto">
          <a:xfrm>
            <a:off x="795338" y="1074738"/>
            <a:ext cx="6191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ym typeface="Symbol" charset="0"/>
              </a:rPr>
              <a:t> </a:t>
            </a:r>
            <a:r>
              <a:rPr lang="de-DE" b="1"/>
              <a:t>control of transport into and out of the cell</a:t>
            </a:r>
          </a:p>
        </p:txBody>
      </p:sp>
      <p:pic>
        <p:nvPicPr>
          <p:cNvPr id="8196" name="Picture 1028" descr="cell_membrane.jpg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31938"/>
            <a:ext cx="6096000" cy="53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9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FTRdiagramLarge.gif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5791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890838" y="153988"/>
            <a:ext cx="299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Chlorid channel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1942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>
                <a:latin typeface="Calibri" charset="0"/>
              </a:rPr>
              <a:t>Effect on Lungs</a:t>
            </a:r>
            <a:endParaRPr lang="en-US">
              <a:latin typeface="Calibri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933575"/>
            <a:ext cx="2438400" cy="2381250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991100" y="361950"/>
            <a:ext cx="4152900" cy="134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u="sng">
                <a:solidFill>
                  <a:srgbClr val="CC0000"/>
                </a:solidFill>
                <a:cs typeface="+mn-cs"/>
              </a:rPr>
              <a:t>Chloride channel</a:t>
            </a:r>
            <a:endParaRPr lang="en-US" sz="2000" b="1">
              <a:solidFill>
                <a:schemeClr val="tx2"/>
              </a:solidFill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rgbClr val="0F116A"/>
                </a:solidFill>
                <a:cs typeface="+mn-cs"/>
              </a:rPr>
              <a:t>transports salt through protein channel out of cell</a:t>
            </a:r>
          </a:p>
          <a:p>
            <a:pPr>
              <a:defRPr/>
            </a:pPr>
            <a:r>
              <a:rPr lang="en-US" sz="2000" b="1">
                <a:solidFill>
                  <a:srgbClr val="0F116A"/>
                </a:solidFill>
                <a:cs typeface="+mn-cs"/>
              </a:rPr>
              <a:t>Osmosis: </a:t>
            </a:r>
            <a:r>
              <a:rPr lang="en-US" sz="2000" b="1">
                <a:solidFill>
                  <a:srgbClr val="CC0000"/>
                </a:solidFill>
                <a:cs typeface="+mn-cs"/>
              </a:rPr>
              <a:t>H</a:t>
            </a:r>
            <a:r>
              <a:rPr lang="en-US" sz="2000" b="1" baseline="-25000">
                <a:solidFill>
                  <a:srgbClr val="CC0000"/>
                </a:solidFill>
                <a:cs typeface="+mn-cs"/>
              </a:rPr>
              <a:t>2</a:t>
            </a:r>
            <a:r>
              <a:rPr lang="en-US" sz="2000" b="1">
                <a:solidFill>
                  <a:srgbClr val="CC0000"/>
                </a:solidFill>
                <a:cs typeface="+mn-cs"/>
              </a:rPr>
              <a:t>O follows Cl</a:t>
            </a:r>
            <a:r>
              <a:rPr lang="en-US" sz="2000" b="1" baseline="30000">
                <a:solidFill>
                  <a:srgbClr val="CC0000"/>
                </a:solidFill>
                <a:cs typeface="+mn-cs"/>
              </a:rPr>
              <a:t>–</a:t>
            </a:r>
            <a:endParaRPr lang="en-US" sz="2000" b="1">
              <a:solidFill>
                <a:schemeClr val="tx2"/>
              </a:solidFill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363663"/>
            <a:ext cx="2789238" cy="1671637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625725" y="135890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cs typeface="+mn-cs"/>
              </a:rPr>
              <a:t>airway</a:t>
            </a:r>
            <a:endParaRPr lang="en-US" sz="2200" b="1">
              <a:solidFill>
                <a:srgbClr val="0F116A"/>
              </a:solidFill>
              <a:cs typeface="+mn-cs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255713" y="1663700"/>
            <a:ext cx="773112" cy="671513"/>
          </a:xfrm>
          <a:prstGeom prst="diamond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000000"/>
                </a:solidFill>
                <a:cs typeface="+mn-cs"/>
              </a:rPr>
              <a:t>Cl</a:t>
            </a:r>
            <a:r>
              <a:rPr lang="en-US" sz="2200" b="1" baseline="30000">
                <a:solidFill>
                  <a:srgbClr val="000000"/>
                </a:solidFill>
                <a:cs typeface="+mn-cs"/>
              </a:rPr>
              <a:t>–</a:t>
            </a:r>
            <a:endParaRPr lang="en-US" sz="2200" b="1">
              <a:solidFill>
                <a:srgbClr val="000000"/>
              </a:solidFill>
              <a:cs typeface="+mn-cs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5230813"/>
            <a:ext cx="2787650" cy="1547812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1968500" y="1936750"/>
            <a:ext cx="857250" cy="95250"/>
          </a:xfrm>
          <a:prstGeom prst="rightArrow">
            <a:avLst>
              <a:gd name="adj1" fmla="val 50000"/>
              <a:gd name="adj2" fmla="val 225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968500" y="2500313"/>
            <a:ext cx="857250" cy="95250"/>
          </a:xfrm>
          <a:prstGeom prst="rightArrow">
            <a:avLst>
              <a:gd name="adj1" fmla="val 50000"/>
              <a:gd name="adj2" fmla="val 2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284288" y="2328863"/>
            <a:ext cx="712787" cy="431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F116A"/>
                </a:solidFill>
                <a:cs typeface="+mn-cs"/>
              </a:rPr>
              <a:t>H</a:t>
            </a:r>
            <a:r>
              <a:rPr lang="en-US" sz="2000" b="1" baseline="-25000">
                <a:solidFill>
                  <a:srgbClr val="0F116A"/>
                </a:solidFill>
                <a:cs typeface="+mn-cs"/>
              </a:rPr>
              <a:t>2</a:t>
            </a:r>
            <a:r>
              <a:rPr lang="en-US" sz="2000" b="1">
                <a:solidFill>
                  <a:srgbClr val="0F116A"/>
                </a:solidFill>
                <a:cs typeface="+mn-cs"/>
              </a:rPr>
              <a:t>O</a:t>
            </a: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419475"/>
            <a:ext cx="2787650" cy="1674813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1254125" y="3719513"/>
            <a:ext cx="773113" cy="671512"/>
          </a:xfrm>
          <a:prstGeom prst="diamond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000000"/>
                </a:solidFill>
                <a:cs typeface="+mn-cs"/>
              </a:rPr>
              <a:t>Cl</a:t>
            </a:r>
            <a:r>
              <a:rPr lang="en-US" sz="2200" b="1" baseline="30000">
                <a:solidFill>
                  <a:srgbClr val="000000"/>
                </a:solidFill>
                <a:cs typeface="+mn-cs"/>
              </a:rPr>
              <a:t>–</a:t>
            </a: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284288" y="4376738"/>
            <a:ext cx="712787" cy="431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F116A"/>
                </a:solidFill>
                <a:cs typeface="+mn-cs"/>
              </a:rPr>
              <a:t>H</a:t>
            </a:r>
            <a:r>
              <a:rPr lang="en-US" sz="2000" b="1" baseline="-25000">
                <a:solidFill>
                  <a:srgbClr val="0F116A"/>
                </a:solidFill>
                <a:cs typeface="+mn-cs"/>
              </a:rPr>
              <a:t>2</a:t>
            </a:r>
            <a:r>
              <a:rPr lang="en-US" sz="2000" b="1">
                <a:solidFill>
                  <a:srgbClr val="0F116A"/>
                </a:solidFill>
                <a:cs typeface="+mn-cs"/>
              </a:rPr>
              <a:t>O</a:t>
            </a:r>
          </a:p>
        </p:txBody>
      </p: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1841500" y="4032250"/>
            <a:ext cx="500063" cy="190500"/>
            <a:chOff x="1160" y="2480"/>
            <a:chExt cx="315" cy="120"/>
          </a:xfrm>
        </p:grpSpPr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 rot="19718192" flipH="1">
              <a:off x="1160" y="2535"/>
              <a:ext cx="315" cy="65"/>
            </a:xfrm>
            <a:prstGeom prst="rightArrow">
              <a:avLst>
                <a:gd name="adj1" fmla="val 50000"/>
                <a:gd name="adj2" fmla="val 121154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1260" y="2480"/>
              <a:ext cx="205" cy="0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4956175"/>
            <a:ext cx="3281362" cy="1822450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049463" y="6430963"/>
            <a:ext cx="3683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000000"/>
                </a:solidFill>
                <a:cs typeface="+mn-cs"/>
              </a:rPr>
              <a:t>mucus secreting glands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4533900" y="4545013"/>
            <a:ext cx="37099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000000"/>
                </a:solidFill>
                <a:cs typeface="+mn-cs"/>
              </a:rPr>
              <a:t>bacteria &amp; mucus build up</a:t>
            </a: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2414588" y="5253038"/>
            <a:ext cx="2146300" cy="581025"/>
          </a:xfrm>
          <a:prstGeom prst="homePlate">
            <a:avLst>
              <a:gd name="adj" fmla="val 9235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</a:rPr>
              <a:t>thickened mucus 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hard to secrete</a:t>
            </a: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0" y="1252538"/>
            <a:ext cx="1304925" cy="273050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</a:rPr>
              <a:t>normal lungs</a:t>
            </a: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0" y="3348038"/>
            <a:ext cx="1395413" cy="273050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</a:rPr>
              <a:t>cystic fibrosis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944563" y="2809875"/>
            <a:ext cx="14033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cells lining lungs</a:t>
            </a:r>
            <a:endParaRPr lang="en-US" sz="20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4527550" y="1970088"/>
            <a:ext cx="1425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cs typeface="+mn-cs"/>
              </a:rPr>
              <a:t>Cl</a:t>
            </a:r>
            <a:r>
              <a:rPr lang="en-US" b="1" baseline="30000">
                <a:solidFill>
                  <a:srgbClr val="000000"/>
                </a:solidFill>
                <a:cs typeface="+mn-cs"/>
              </a:rPr>
              <a:t>–</a:t>
            </a:r>
            <a:r>
              <a:rPr lang="en-US" b="1">
                <a:solidFill>
                  <a:srgbClr val="000000"/>
                </a:solidFill>
                <a:cs typeface="+mn-cs"/>
              </a:rPr>
              <a:t> channel</a:t>
            </a:r>
            <a:endParaRPr lang="en-US" sz="2200" b="1">
              <a:solidFill>
                <a:srgbClr val="0F116A"/>
              </a:solidFill>
              <a:cs typeface="+mn-cs"/>
            </a:endParaRPr>
          </a:p>
        </p:txBody>
      </p:sp>
      <p:grpSp>
        <p:nvGrpSpPr>
          <p:cNvPr id="26" name="Group 26"/>
          <p:cNvGrpSpPr>
            <a:grpSpLocks/>
          </p:cNvGrpSpPr>
          <p:nvPr/>
        </p:nvGrpSpPr>
        <p:grpSpPr bwMode="auto">
          <a:xfrm>
            <a:off x="1841500" y="4587875"/>
            <a:ext cx="500063" cy="190500"/>
            <a:chOff x="1160" y="2480"/>
            <a:chExt cx="315" cy="120"/>
          </a:xfrm>
        </p:grpSpPr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 rot="19718192" flipH="1">
              <a:off x="1160" y="2535"/>
              <a:ext cx="315" cy="65"/>
            </a:xfrm>
            <a:prstGeom prst="rightArrow">
              <a:avLst>
                <a:gd name="adj1" fmla="val 50000"/>
                <a:gd name="adj2" fmla="val 121154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1260" y="2480"/>
              <a:ext cx="205" cy="0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46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6172200" cy="480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743200" y="2514600"/>
            <a:ext cx="77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/>
              <a:t>Carl</a:t>
            </a:r>
            <a:endParaRPr lang="de-CH" dirty="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343400" y="25146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/>
              <a:t>Helen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057400" y="48768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000" b="1" dirty="0">
                <a:latin typeface="Arial" charset="0"/>
              </a:rPr>
              <a:t>cc</a:t>
            </a:r>
            <a:endParaRPr lang="de-CH" sz="2000" dirty="0">
              <a:latin typeface="Arial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6705600" y="34290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000" b="1">
                <a:latin typeface="Arial" charset="0"/>
              </a:rPr>
              <a:t>cc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762000" y="29718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Cc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2362200" y="29718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/>
              <a:t>Cc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641850" y="11430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Cc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6172200" y="11430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Cc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5548313" y="2590800"/>
            <a:ext cx="62388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CC</a:t>
            </a:r>
          </a:p>
          <a:p>
            <a:r>
              <a:rPr lang="de-CH" sz="1800" b="1"/>
              <a:t> or</a:t>
            </a:r>
          </a:p>
          <a:p>
            <a:r>
              <a:rPr lang="de-CH" b="1"/>
              <a:t>Cc</a:t>
            </a:r>
          </a:p>
        </p:txBody>
      </p:sp>
    </p:spTree>
    <p:extLst>
      <p:ext uri="{BB962C8B-B14F-4D97-AF65-F5344CB8AC3E}">
        <p14:creationId xmlns:p14="http://schemas.microsoft.com/office/powerpoint/2010/main" val="360321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build="p" autoUpdateAnimBg="0"/>
      <p:bldP spid="15368" grpId="0" build="p" autoUpdateAnimBg="0"/>
      <p:bldP spid="15369" grpId="0" build="p" autoUpdateAnimBg="0"/>
      <p:bldP spid="15370" grpId="0" build="p" autoUpdateAnimBg="0"/>
      <p:bldP spid="15371" grpId="0" build="p" autoUpdateAnimBg="0"/>
      <p:bldP spid="15372" grpId="0" build="p" autoUpdateAnimBg="0"/>
      <p:bldP spid="1537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44" name="Group 60"/>
          <p:cNvGraphicFramePr>
            <a:graphicFrameLocks noGrp="1"/>
          </p:cNvGraphicFramePr>
          <p:nvPr/>
        </p:nvGraphicFramePr>
        <p:xfrm>
          <a:off x="1524000" y="1397000"/>
          <a:ext cx="6096000" cy="4250564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                      </a:t>
                      </a:r>
                      <a:r>
                        <a:rPr kumimoji="0" lang="de-C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Father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Mother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  <a:endParaRPr kumimoji="0" lang="de-CH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34" name="Line 50"/>
          <p:cNvSpPr>
            <a:spLocks noChangeShapeType="1"/>
          </p:cNvSpPr>
          <p:nvPr/>
        </p:nvSpPr>
        <p:spPr bwMode="auto">
          <a:xfrm>
            <a:off x="1524000" y="1447800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6069013" y="4953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16446" name="Rectangle 62"/>
          <p:cNvSpPr>
            <a:spLocks noChangeArrowheads="1"/>
          </p:cNvSpPr>
          <p:nvPr/>
        </p:nvSpPr>
        <p:spPr bwMode="auto">
          <a:xfrm>
            <a:off x="2971800" y="381000"/>
            <a:ext cx="415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Genotype of Helen ?</a:t>
            </a:r>
          </a:p>
        </p:txBody>
      </p:sp>
      <p:sp>
        <p:nvSpPr>
          <p:cNvPr id="16447" name="Line 63"/>
          <p:cNvSpPr>
            <a:spLocks noChangeShapeType="1"/>
          </p:cNvSpPr>
          <p:nvPr/>
        </p:nvSpPr>
        <p:spPr bwMode="auto">
          <a:xfrm>
            <a:off x="6248400" y="457200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448" name="Line 64"/>
          <p:cNvSpPr>
            <a:spLocks noChangeShapeType="1"/>
          </p:cNvSpPr>
          <p:nvPr/>
        </p:nvSpPr>
        <p:spPr bwMode="auto">
          <a:xfrm flipV="1">
            <a:off x="6248400" y="45720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488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abel_html_m37bd5f4e.png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5638800" cy="51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90800" y="304800"/>
            <a:ext cx="4119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/>
              <a:t>Chorea Hutington patient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428875" y="6011863"/>
            <a:ext cx="1258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18 years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715000" y="6019800"/>
            <a:ext cx="1284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1"/>
              <a:t>33 years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7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5927"/>
            <a:ext cx="4364182" cy="41744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034" y="685076"/>
            <a:ext cx="3810784" cy="589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35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021" y="2874427"/>
            <a:ext cx="1500595" cy="998578"/>
          </a:xfrm>
          <a:prstGeom prst="rect">
            <a:avLst/>
          </a:prstGeom>
        </p:spPr>
      </p:pic>
      <p:pic>
        <p:nvPicPr>
          <p:cNvPr id="3" name="Bild 2" descr="bla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23" y="2874427"/>
            <a:ext cx="1503479" cy="975375"/>
          </a:xfrm>
          <a:prstGeom prst="rect">
            <a:avLst/>
          </a:prstGeom>
        </p:spPr>
      </p:pic>
      <p:pic>
        <p:nvPicPr>
          <p:cNvPr id="4" name="Bild 3" descr="bla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6" y="981711"/>
            <a:ext cx="1483856" cy="962645"/>
          </a:xfrm>
          <a:prstGeom prst="rect">
            <a:avLst/>
          </a:prstGeom>
        </p:spPr>
      </p:pic>
      <p:pic>
        <p:nvPicPr>
          <p:cNvPr id="5" name="Bild 4" descr="bla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64" y="981711"/>
            <a:ext cx="1483856" cy="962645"/>
          </a:xfrm>
          <a:prstGeom prst="rect">
            <a:avLst/>
          </a:prstGeom>
        </p:spPr>
      </p:pic>
      <p:pic>
        <p:nvPicPr>
          <p:cNvPr id="6" name="Bild 5" descr="bla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677" y="981711"/>
            <a:ext cx="1521596" cy="987129"/>
          </a:xfrm>
          <a:prstGeom prst="rect">
            <a:avLst/>
          </a:prstGeom>
        </p:spPr>
      </p:pic>
      <p:pic>
        <p:nvPicPr>
          <p:cNvPr id="7" name="Bild 6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366" y="981711"/>
            <a:ext cx="1496998" cy="996184"/>
          </a:xfrm>
          <a:prstGeom prst="rect">
            <a:avLst/>
          </a:prstGeom>
        </p:spPr>
      </p:pic>
      <p:pic>
        <p:nvPicPr>
          <p:cNvPr id="10" name="Bild 9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903" y="4989554"/>
            <a:ext cx="1500595" cy="998578"/>
          </a:xfrm>
          <a:prstGeom prst="rect">
            <a:avLst/>
          </a:prstGeom>
        </p:spPr>
      </p:pic>
      <p:cxnSp>
        <p:nvCxnSpPr>
          <p:cNvPr id="19" name="Gewinkelte Verbindung 18"/>
          <p:cNvCxnSpPr/>
          <p:nvPr/>
        </p:nvCxnSpPr>
        <p:spPr>
          <a:xfrm rot="16200000" flipH="1">
            <a:off x="6906612" y="876384"/>
            <a:ext cx="12700" cy="2148646"/>
          </a:xfrm>
          <a:prstGeom prst="bentConnector3">
            <a:avLst>
              <a:gd name="adj1" fmla="val 434545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winkelte Verbindung 28"/>
          <p:cNvCxnSpPr/>
          <p:nvPr/>
        </p:nvCxnSpPr>
        <p:spPr>
          <a:xfrm rot="16200000" flipH="1">
            <a:off x="2360943" y="882734"/>
            <a:ext cx="12700" cy="2148646"/>
          </a:xfrm>
          <a:prstGeom prst="bentConnector3">
            <a:avLst>
              <a:gd name="adj1" fmla="val 434545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2424545" y="2493818"/>
            <a:ext cx="23091" cy="3806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>
            <a:endCxn id="3" idx="0"/>
          </p:cNvCxnSpPr>
          <p:nvPr/>
        </p:nvCxnSpPr>
        <p:spPr>
          <a:xfrm>
            <a:off x="6858000" y="2493818"/>
            <a:ext cx="37263" cy="3806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/>
          <p:nvPr/>
        </p:nvCxnSpPr>
        <p:spPr>
          <a:xfrm>
            <a:off x="2447636" y="3873005"/>
            <a:ext cx="0" cy="6528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>
            <a:off x="6858000" y="3849802"/>
            <a:ext cx="0" cy="6528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/>
        </p:nvCxnSpPr>
        <p:spPr>
          <a:xfrm>
            <a:off x="2447636" y="4502615"/>
            <a:ext cx="44103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>
            <a:endCxn id="10" idx="0"/>
          </p:cNvCxnSpPr>
          <p:nvPr/>
        </p:nvCxnSpPr>
        <p:spPr>
          <a:xfrm>
            <a:off x="4909127" y="4502615"/>
            <a:ext cx="30074" cy="486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feld 74"/>
          <p:cNvSpPr txBox="1"/>
          <p:nvPr/>
        </p:nvSpPr>
        <p:spPr>
          <a:xfrm>
            <a:off x="4548908" y="6080703"/>
            <a:ext cx="8917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? </a:t>
            </a:r>
            <a:r>
              <a:rPr lang="de-DE" sz="3200" dirty="0"/>
              <a:t>%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3350632" y="30885"/>
            <a:ext cx="38335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Rabbit</a:t>
            </a:r>
            <a:r>
              <a:rPr lang="de-DE" sz="3200" b="1" dirty="0" smtClean="0"/>
              <a:t> Family </a:t>
            </a:r>
            <a:r>
              <a:rPr lang="de-DE" sz="3200" b="1" dirty="0" err="1" smtClean="0"/>
              <a:t>Tree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932579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 descr=":Untitled-1.p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90600" y="1219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1</a:t>
            </a:r>
            <a:endParaRPr lang="de-CH">
              <a:cs typeface="+mn-cs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254250" y="1187450"/>
            <a:ext cx="336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3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819400" y="1219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4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172200" y="2362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5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447800" y="2362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7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524000" y="1219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2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752600" y="2362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8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1066800" y="2362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6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7772400" y="2362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9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2743200" y="23622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10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1752600" y="35052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11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209800" y="35052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12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6400800" y="1219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1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6934200" y="1219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2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7696200" y="1219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3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8229600" y="1219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4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6553200" y="2362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6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6934200" y="2362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7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762000" y="2362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5</a:t>
            </a: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7239000" y="2362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8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2286000" y="23622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9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8229600" y="23622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10</a:t>
            </a: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7239000" y="34290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11</a:t>
            </a: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7696200" y="342900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600" b="1">
                <a:cs typeface="+mn-cs"/>
              </a:rPr>
              <a:t>12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731117" y="175235"/>
            <a:ext cx="43751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Dominant </a:t>
            </a:r>
            <a:r>
              <a:rPr lang="de-CH" sz="2800" b="1" dirty="0" err="1"/>
              <a:t>or</a:t>
            </a:r>
            <a:r>
              <a:rPr lang="de-CH" sz="2800" b="1" dirty="0"/>
              <a:t> </a:t>
            </a:r>
            <a:r>
              <a:rPr lang="de-CH" sz="2800" b="1" dirty="0" err="1" smtClean="0"/>
              <a:t>Recessive</a:t>
            </a:r>
            <a:r>
              <a:rPr lang="de-CH" sz="2800" b="1" dirty="0"/>
              <a:t>?</a:t>
            </a:r>
            <a:endParaRPr lang="de-CH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05107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:Untitled-1.p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8588"/>
            <a:ext cx="9144000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90600" y="1779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1</a:t>
            </a:r>
            <a:endParaRPr lang="de-CH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54250" y="1747838"/>
            <a:ext cx="336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3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19400" y="1779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4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172200" y="2922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 dirty="0"/>
              <a:t>5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447800" y="2922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 dirty="0"/>
              <a:t>7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24000" y="1779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 dirty="0"/>
              <a:t>2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752600" y="2922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8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085850" y="2922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 dirty="0"/>
              <a:t>6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772400" y="2922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9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43200" y="2922588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10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752600" y="4065588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11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209800" y="4065588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12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400800" y="1779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1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934200" y="1779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2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7696200" y="1779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3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8229600" y="1779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4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6553200" y="2922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6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6934200" y="2922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7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762000" y="2922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 dirty="0"/>
              <a:t>5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7239000" y="2922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8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2286000" y="29225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9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8229600" y="2922588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10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239000" y="3989388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11</a:t>
            </a: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7696200" y="3989388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600" b="1"/>
              <a:t>12</a:t>
            </a: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1143000" y="442913"/>
            <a:ext cx="207681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 dirty="0"/>
              <a:t>D</a:t>
            </a:r>
            <a:r>
              <a:rPr lang="de-CH" sz="3200" b="1" dirty="0" smtClean="0"/>
              <a:t>ominant</a:t>
            </a:r>
            <a:endParaRPr lang="de-CH" sz="3200" b="1" dirty="0"/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6629400" y="442913"/>
            <a:ext cx="219262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 dirty="0" err="1"/>
              <a:t>R</a:t>
            </a:r>
            <a:r>
              <a:rPr lang="de-CH" sz="3200" b="1" dirty="0" err="1" smtClean="0"/>
              <a:t>ecessive</a:t>
            </a:r>
            <a:endParaRPr lang="de-CH" sz="3200" b="1" dirty="0"/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2743200" y="2019300"/>
            <a:ext cx="534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 err="1"/>
              <a:t>Ww</a:t>
            </a:r>
            <a:r>
              <a:rPr lang="de-CH" sz="1400" dirty="0"/>
              <a:t> </a:t>
            </a: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914400" y="1983152"/>
            <a:ext cx="566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 err="1"/>
              <a:t>Ww</a:t>
            </a:r>
            <a:r>
              <a:rPr lang="de-CH" dirty="0"/>
              <a:t> </a:t>
            </a: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1676400" y="494506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/>
              <a:t>Ww</a:t>
            </a: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2209800" y="311626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 err="1"/>
              <a:t>Ww</a:t>
            </a:r>
            <a:endParaRPr lang="de-CH" sz="1400" b="1" dirty="0"/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1676400" y="311626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 err="1"/>
              <a:t>Ww</a:t>
            </a:r>
            <a:endParaRPr lang="de-CH" sz="1600" b="1" dirty="0"/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609600" y="3116263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/>
              <a:t>Ww</a:t>
            </a:r>
            <a:endParaRPr lang="de-CH" sz="1600" b="1"/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1352550" y="3116263"/>
            <a:ext cx="441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/>
              <a:t>ww</a:t>
            </a:r>
            <a:endParaRPr lang="de-CH" sz="1600" b="1"/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1028136" y="3124200"/>
            <a:ext cx="6341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CH" sz="1400" b="1" dirty="0" err="1" smtClean="0"/>
              <a:t>ww</a:t>
            </a:r>
            <a:endParaRPr lang="de-CH" sz="1600" b="1" dirty="0"/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2133600" y="2005013"/>
            <a:ext cx="441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 err="1"/>
              <a:t>ww</a:t>
            </a:r>
            <a:endParaRPr lang="de-CH" sz="1400" b="1" dirty="0"/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1447800" y="2005013"/>
            <a:ext cx="441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 err="1"/>
              <a:t>ww</a:t>
            </a:r>
            <a:endParaRPr lang="de-CH" sz="1600" b="1" dirty="0"/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2759075" y="3124200"/>
            <a:ext cx="441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 err="1"/>
              <a:t>ww</a:t>
            </a:r>
            <a:endParaRPr lang="de-CH" sz="1400" b="1" dirty="0"/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2209800" y="4343400"/>
            <a:ext cx="441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 err="1"/>
              <a:t>ww</a:t>
            </a:r>
            <a:endParaRPr lang="de-CH" sz="1400" b="1" dirty="0"/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1676400" y="4367213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/>
              <a:t>WW</a:t>
            </a:r>
            <a:endParaRPr lang="de-CH" dirty="0"/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1752600" y="4640263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/>
              <a:t>or</a:t>
            </a:r>
          </a:p>
        </p:txBody>
      </p:sp>
      <p:sp>
        <p:nvSpPr>
          <p:cNvPr id="43" name="Rectangle 43"/>
          <p:cNvSpPr>
            <a:spLocks noChangeArrowheads="1"/>
          </p:cNvSpPr>
          <p:nvPr/>
        </p:nvSpPr>
        <p:spPr bwMode="auto">
          <a:xfrm>
            <a:off x="654050" y="57912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/>
              <a:t>W</a:t>
            </a:r>
            <a:endParaRPr lang="de-CH" dirty="0"/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3405188" y="57912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 err="1"/>
              <a:t>w</a:t>
            </a:r>
            <a:endParaRPr lang="de-CH" b="1" dirty="0"/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6934200" y="1981200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/>
              <a:t>Ff</a:t>
            </a: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239000" y="3124200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/>
              <a:t>Ff</a:t>
            </a:r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8229600" y="1981200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/>
              <a:t>Ff</a:t>
            </a:r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6400800" y="1981200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/>
              <a:t>Ff</a:t>
            </a:r>
            <a:endParaRPr lang="de-CH" sz="1600" b="1" dirty="0"/>
          </a:p>
        </p:txBody>
      </p:sp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7772400" y="3124200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/>
              <a:t>Ff</a:t>
            </a:r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5821363" y="3124200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/>
              <a:t>Ff</a:t>
            </a:r>
          </a:p>
        </p:txBody>
      </p:sp>
      <p:sp>
        <p:nvSpPr>
          <p:cNvPr id="51" name="Rectangle 51"/>
          <p:cNvSpPr>
            <a:spLocks noChangeArrowheads="1"/>
          </p:cNvSpPr>
          <p:nvPr/>
        </p:nvSpPr>
        <p:spPr bwMode="auto">
          <a:xfrm>
            <a:off x="7772400" y="4724400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/>
              <a:t>Ff</a:t>
            </a:r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7696200" y="1981200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/>
              <a:t>ff</a:t>
            </a:r>
          </a:p>
        </p:txBody>
      </p:sp>
      <p:sp>
        <p:nvSpPr>
          <p:cNvPr id="53" name="Rectangle 53"/>
          <p:cNvSpPr>
            <a:spLocks noChangeArrowheads="1"/>
          </p:cNvSpPr>
          <p:nvPr/>
        </p:nvSpPr>
        <p:spPr bwMode="auto">
          <a:xfrm>
            <a:off x="7239000" y="4267200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/>
              <a:t>ff</a:t>
            </a:r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6858000" y="3124200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/>
              <a:t>ff</a:t>
            </a: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6556375" y="3124200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/>
              <a:t>ff</a:t>
            </a:r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8308975" y="3124200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/>
              <a:t>ff</a:t>
            </a:r>
          </a:p>
        </p:txBody>
      </p:sp>
      <p:sp>
        <p:nvSpPr>
          <p:cNvPr id="57" name="Rectangle 57"/>
          <p:cNvSpPr>
            <a:spLocks noChangeArrowheads="1"/>
          </p:cNvSpPr>
          <p:nvPr/>
        </p:nvSpPr>
        <p:spPr bwMode="auto">
          <a:xfrm>
            <a:off x="5791200" y="2667000"/>
            <a:ext cx="40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/>
              <a:t>FF</a:t>
            </a:r>
          </a:p>
        </p:txBody>
      </p:sp>
      <p:sp>
        <p:nvSpPr>
          <p:cNvPr id="58" name="Rectangle 58"/>
          <p:cNvSpPr>
            <a:spLocks noChangeArrowheads="1"/>
          </p:cNvSpPr>
          <p:nvPr/>
        </p:nvSpPr>
        <p:spPr bwMode="auto">
          <a:xfrm>
            <a:off x="5791200" y="2895600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/>
              <a:t>or</a:t>
            </a:r>
          </a:p>
        </p:txBody>
      </p:sp>
      <p:sp>
        <p:nvSpPr>
          <p:cNvPr id="59" name="Rectangle 59"/>
          <p:cNvSpPr>
            <a:spLocks noChangeArrowheads="1"/>
          </p:cNvSpPr>
          <p:nvPr/>
        </p:nvSpPr>
        <p:spPr bwMode="auto">
          <a:xfrm>
            <a:off x="7753350" y="4267200"/>
            <a:ext cx="40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 dirty="0"/>
              <a:t>FF</a:t>
            </a:r>
          </a:p>
        </p:txBody>
      </p:sp>
      <p:sp>
        <p:nvSpPr>
          <p:cNvPr id="60" name="Rectangle 60"/>
          <p:cNvSpPr>
            <a:spLocks noChangeArrowheads="1"/>
          </p:cNvSpPr>
          <p:nvPr/>
        </p:nvSpPr>
        <p:spPr bwMode="auto">
          <a:xfrm>
            <a:off x="7772400" y="4495800"/>
            <a:ext cx="35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400" b="1"/>
              <a:t>or</a:t>
            </a:r>
          </a:p>
        </p:txBody>
      </p:sp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6115050" y="5764213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/>
              <a:t>f</a:t>
            </a:r>
          </a:p>
        </p:txBody>
      </p:sp>
      <p:sp>
        <p:nvSpPr>
          <p:cNvPr id="62" name="Rectangle 62"/>
          <p:cNvSpPr>
            <a:spLocks noChangeArrowheads="1"/>
          </p:cNvSpPr>
          <p:nvPr/>
        </p:nvSpPr>
        <p:spPr bwMode="auto">
          <a:xfrm>
            <a:off x="8551863" y="57912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64489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olor_blind_640_01.jpg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0"/>
            <a:ext cx="9144000" cy="45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19400" y="381000"/>
            <a:ext cx="354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Colour Blindness</a:t>
            </a:r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976988" y="6155711"/>
            <a:ext cx="170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„normal </a:t>
            </a:r>
            <a:r>
              <a:rPr lang="de-DE" dirty="0" err="1" smtClean="0"/>
              <a:t>vision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369050" y="6228993"/>
            <a:ext cx="1575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dirty="0" err="1" smtClean="0"/>
              <a:t>Colour</a:t>
            </a:r>
            <a:r>
              <a:rPr lang="de-DE" dirty="0" smtClean="0"/>
              <a:t> blind“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3545649"/>
      </p:ext>
    </p:extLst>
  </p:cSld>
  <p:clrMapOvr>
    <a:masterClrMapping/>
  </p:clrMapOvr>
  <p:transition xmlns:p14="http://schemas.microsoft.com/office/powerpoint/2010/main" advTm="192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6" descr="450px-TCFruits.jpg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133600"/>
            <a:ext cx="29146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27" descr="450px-RGFruits.jpg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1336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28" descr="450px-BWFruits.jpg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3360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491816" y="1124744"/>
            <a:ext cx="2173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/>
              <a:t>„normal</a:t>
            </a:r>
            <a:r>
              <a:rPr lang="ja-JP" altLang="de-CH" dirty="0" smtClean="0">
                <a:latin typeface="Arial"/>
              </a:rPr>
              <a:t>“</a:t>
            </a:r>
            <a:r>
              <a:rPr lang="de-CH" dirty="0" smtClean="0"/>
              <a:t> </a:t>
            </a:r>
            <a:r>
              <a:rPr lang="de-CH" dirty="0" err="1" smtClean="0"/>
              <a:t>vision</a:t>
            </a:r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3231472" y="576329"/>
            <a:ext cx="331236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 err="1" smtClean="0"/>
              <a:t>red</a:t>
            </a:r>
            <a:r>
              <a:rPr lang="de-CH" dirty="0" smtClean="0"/>
              <a:t>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green</a:t>
            </a:r>
            <a:r>
              <a:rPr lang="de-CH" dirty="0" smtClean="0"/>
              <a:t> </a:t>
            </a:r>
            <a:r>
              <a:rPr lang="de-CH" dirty="0" err="1" smtClean="0"/>
              <a:t>receptors</a:t>
            </a:r>
            <a:endParaRPr lang="de-CH" dirty="0" smtClean="0"/>
          </a:p>
          <a:p>
            <a:r>
              <a:rPr lang="de-CH" dirty="0" err="1" smtClean="0"/>
              <a:t>missing</a:t>
            </a:r>
            <a:endParaRPr lang="de-CH" dirty="0" smtClean="0"/>
          </a:p>
          <a:p>
            <a:r>
              <a:rPr lang="de-CH" dirty="0" smtClean="0">
                <a:sym typeface="Symbol" charset="0"/>
              </a:rPr>
              <a:t>„</a:t>
            </a:r>
            <a:r>
              <a:rPr lang="de-CH" dirty="0" err="1" smtClean="0">
                <a:sym typeface="Symbol" charset="0"/>
              </a:rPr>
              <a:t>Dischchromatopsia</a:t>
            </a:r>
            <a:r>
              <a:rPr lang="ja-JP" altLang="de-CH" dirty="0" smtClean="0">
                <a:latin typeface="Arial"/>
                <a:sym typeface="Symbol" charset="0"/>
              </a:rPr>
              <a:t>“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6516216" y="548680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dirty="0" err="1" smtClean="0"/>
              <a:t>no</a:t>
            </a:r>
            <a:r>
              <a:rPr lang="de-CH" dirty="0" smtClean="0"/>
              <a:t> </a:t>
            </a:r>
            <a:r>
              <a:rPr lang="de-CH" dirty="0" err="1" smtClean="0"/>
              <a:t>receptors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</a:p>
          <a:p>
            <a:r>
              <a:rPr lang="de-CH" dirty="0" err="1" smtClean="0"/>
              <a:t>colours</a:t>
            </a:r>
            <a:r>
              <a:rPr lang="de-CH" dirty="0" smtClean="0"/>
              <a:t> </a:t>
            </a:r>
            <a:r>
              <a:rPr lang="de-CH" dirty="0" smtClean="0">
                <a:sym typeface="Symbol" charset="0"/>
              </a:rPr>
              <a:t> „</a:t>
            </a:r>
            <a:r>
              <a:rPr lang="de-CH" dirty="0" err="1" smtClean="0">
                <a:sym typeface="Symbol" charset="0"/>
              </a:rPr>
              <a:t>black</a:t>
            </a:r>
            <a:endParaRPr lang="de-CH" dirty="0" smtClean="0">
              <a:sym typeface="Symbol" charset="0"/>
            </a:endParaRPr>
          </a:p>
          <a:p>
            <a:r>
              <a:rPr lang="de-CH" dirty="0" err="1" smtClean="0">
                <a:sym typeface="Symbol" charset="0"/>
              </a:rPr>
              <a:t>and</a:t>
            </a:r>
            <a:r>
              <a:rPr lang="de-CH" dirty="0" smtClean="0">
                <a:sym typeface="Symbol" charset="0"/>
              </a:rPr>
              <a:t> </a:t>
            </a:r>
            <a:r>
              <a:rPr lang="de-CH" dirty="0" err="1" smtClean="0">
                <a:sym typeface="Symbol" charset="0"/>
              </a:rPr>
              <a:t>white</a:t>
            </a:r>
            <a:r>
              <a:rPr lang="ja-JP" altLang="de-CH" dirty="0" smtClean="0">
                <a:latin typeface="Arial"/>
                <a:sym typeface="Symbol" charset="0"/>
              </a:rPr>
              <a:t>“</a:t>
            </a:r>
            <a:r>
              <a:rPr lang="de-CH" dirty="0" smtClean="0">
                <a:sym typeface="Symbol" charset="0"/>
              </a:rPr>
              <a:t> </a:t>
            </a:r>
            <a:r>
              <a:rPr lang="de-CH" dirty="0" err="1" smtClean="0">
                <a:sym typeface="Symbol" charset="0"/>
              </a:rPr>
              <a:t>vision</a:t>
            </a:r>
            <a:endParaRPr lang="de-CH" dirty="0">
              <a:sym typeface="Symbol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52375" y="6165304"/>
            <a:ext cx="1543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/>
              <a:t>3 </a:t>
            </a:r>
            <a:r>
              <a:rPr lang="de-CH" dirty="0" err="1" smtClean="0"/>
              <a:t>receptors</a:t>
            </a:r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3676711" y="6165304"/>
            <a:ext cx="1543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/>
              <a:t>2 </a:t>
            </a:r>
            <a:r>
              <a:rPr lang="de-CH" dirty="0" err="1" smtClean="0"/>
              <a:t>receptors</a:t>
            </a:r>
            <a:endParaRPr lang="de-CH" dirty="0"/>
          </a:p>
        </p:txBody>
      </p:sp>
      <p:sp>
        <p:nvSpPr>
          <p:cNvPr id="10" name="Rechteck 9"/>
          <p:cNvSpPr/>
          <p:nvPr/>
        </p:nvSpPr>
        <p:spPr>
          <a:xfrm>
            <a:off x="6804248" y="6093296"/>
            <a:ext cx="1582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err="1" smtClean="0"/>
              <a:t>no</a:t>
            </a:r>
            <a:r>
              <a:rPr lang="de-CH" dirty="0" smtClean="0"/>
              <a:t> </a:t>
            </a:r>
            <a:r>
              <a:rPr lang="de-CH" dirty="0" err="1" smtClean="0"/>
              <a:t>receptor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81904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:Anatomy of the ey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58925"/>
            <a:ext cx="5791200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:eye re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9375"/>
            <a:ext cx="2544763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Line 4"/>
          <p:cNvSpPr>
            <a:spLocks noChangeShapeType="1"/>
          </p:cNvSpPr>
          <p:nvPr/>
        </p:nvSpPr>
        <p:spPr bwMode="auto">
          <a:xfrm flipV="1">
            <a:off x="1600200" y="3228975"/>
            <a:ext cx="160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295400" y="3305175"/>
            <a:ext cx="2209800" cy="2438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7696200" y="3990975"/>
            <a:ext cx="76200" cy="2057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200400" y="5715000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Pupil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7011988" y="6019800"/>
            <a:ext cx="1444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Blind spot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209800" y="304800"/>
            <a:ext cx="4489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000" b="1"/>
              <a:t>Anatomy of the Eye</a:t>
            </a:r>
          </a:p>
        </p:txBody>
      </p:sp>
    </p:spTree>
    <p:extLst>
      <p:ext uri="{BB962C8B-B14F-4D97-AF65-F5344CB8AC3E}">
        <p14:creationId xmlns:p14="http://schemas.microsoft.com/office/powerpoint/2010/main" val="43358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801</Words>
  <Application>Microsoft Macintosh PowerPoint</Application>
  <PresentationFormat>Bildschirmpräsentation (4:3)</PresentationFormat>
  <Paragraphs>293</Paragraphs>
  <Slides>27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Wüstemann</dc:creator>
  <cp:lastModifiedBy>Philipp Wüstemann</cp:lastModifiedBy>
  <cp:revision>234</cp:revision>
  <dcterms:created xsi:type="dcterms:W3CDTF">2012-04-05T10:10:07Z</dcterms:created>
  <dcterms:modified xsi:type="dcterms:W3CDTF">2012-05-03T06:05:51Z</dcterms:modified>
</cp:coreProperties>
</file>