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audio1.bin" ContentType="audio/unknown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92" r:id="rId2"/>
    <p:sldId id="314" r:id="rId3"/>
    <p:sldId id="312" r:id="rId4"/>
    <p:sldId id="313" r:id="rId5"/>
    <p:sldId id="315" r:id="rId6"/>
    <p:sldId id="316" r:id="rId7"/>
    <p:sldId id="294" r:id="rId8"/>
    <p:sldId id="317" r:id="rId9"/>
    <p:sldId id="310" r:id="rId10"/>
    <p:sldId id="311" r:id="rId11"/>
    <p:sldId id="308" r:id="rId12"/>
    <p:sldId id="305" r:id="rId13"/>
    <p:sldId id="303" r:id="rId14"/>
    <p:sldId id="306" r:id="rId15"/>
    <p:sldId id="307" r:id="rId16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087" autoAdjust="0"/>
  </p:normalViewPr>
  <p:slideViewPr>
    <p:cSldViewPr snapToGrid="0" snapToObjects="1">
      <p:cViewPr varScale="1">
        <p:scale>
          <a:sx n="55" d="100"/>
          <a:sy n="55" d="100"/>
        </p:scale>
        <p:origin x="-16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BB634-358E-B943-BACC-C01A7A8CB58A}" type="datetimeFigureOut">
              <a:rPr lang="de-DE" smtClean="0"/>
              <a:t>18.04.12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E7F15-8F64-1048-89AC-0A71256561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1700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explain</a:t>
            </a:r>
            <a:r>
              <a:rPr lang="de-DE" dirty="0" smtClean="0"/>
              <a:t> Mendels</a:t>
            </a:r>
            <a:r>
              <a:rPr lang="de-DE" baseline="0" dirty="0" smtClean="0"/>
              <a:t> Laws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look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cellular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level</a:t>
            </a:r>
            <a:r>
              <a:rPr lang="de-DE" baseline="0" dirty="0" smtClean="0"/>
              <a:t>. Dimension! </a:t>
            </a:r>
            <a:r>
              <a:rPr lang="de-DE" sz="1200" b="1" dirty="0" smtClean="0"/>
              <a:t>10</a:t>
            </a:r>
            <a:r>
              <a:rPr lang="de-DE" sz="1200" b="1" dirty="0" smtClean="0">
                <a:sym typeface="Symbol"/>
              </a:rPr>
              <a:t>m- 100m</a:t>
            </a:r>
            <a:r>
              <a:rPr lang="de-DE" sz="1200" b="1" dirty="0" smtClean="0"/>
              <a:t> 	</a:t>
            </a:r>
            <a:r>
              <a:rPr lang="de-DE" sz="1200" b="1" dirty="0" err="1" smtClean="0"/>
              <a:t>show</a:t>
            </a:r>
            <a:r>
              <a:rPr lang="de-DE" sz="1200" b="1" dirty="0" smtClean="0"/>
              <a:t> PPT 4 </a:t>
            </a:r>
            <a:r>
              <a:rPr lang="de-DE" sz="1200" b="1" dirty="0" err="1" smtClean="0"/>
              <a:t>dimension</a:t>
            </a:r>
            <a:endParaRPr lang="de-DE" sz="1200" b="1" dirty="0" smtClean="0"/>
          </a:p>
          <a:p>
            <a:endParaRPr lang="de-DE" sz="1200" dirty="0" smtClean="0"/>
          </a:p>
          <a:p>
            <a:r>
              <a:rPr lang="de-DE" sz="1200" dirty="0" smtClean="0"/>
              <a:t>All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our</a:t>
            </a:r>
            <a:r>
              <a:rPr lang="de-DE" sz="1200" dirty="0" smtClean="0"/>
              <a:t> Body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consists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of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cells</a:t>
            </a:r>
            <a:r>
              <a:rPr lang="de-DE" sz="1200" baseline="0" dirty="0" smtClean="0"/>
              <a:t>... </a:t>
            </a:r>
            <a:r>
              <a:rPr lang="de-DE" sz="1200" baseline="0" dirty="0" err="1" smtClean="0"/>
              <a:t>important</a:t>
            </a:r>
            <a:r>
              <a:rPr lang="de-DE" sz="1200" baseline="0" dirty="0" smtClean="0"/>
              <a:t>!!! </a:t>
            </a:r>
            <a:r>
              <a:rPr lang="de-DE" sz="1200" baseline="0" dirty="0" err="1" smtClean="0"/>
              <a:t>Builing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blocks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of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life</a:t>
            </a:r>
            <a:r>
              <a:rPr lang="de-DE" sz="1200" baseline="0" dirty="0" smtClean="0"/>
              <a:t>. </a:t>
            </a:r>
          </a:p>
          <a:p>
            <a:endParaRPr lang="de-DE" sz="1200" baseline="0" dirty="0" smtClean="0"/>
          </a:p>
          <a:p>
            <a:r>
              <a:rPr lang="de-DE" sz="1200" baseline="0" dirty="0" smtClean="0"/>
              <a:t>All </a:t>
            </a:r>
            <a:r>
              <a:rPr lang="de-DE" sz="1200" baseline="0" dirty="0" err="1" smtClean="0"/>
              <a:t>of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cells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share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some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commomn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features</a:t>
            </a:r>
            <a:r>
              <a:rPr lang="de-DE" sz="1200" baseline="0" dirty="0" smtClean="0"/>
              <a:t>: </a:t>
            </a:r>
            <a:r>
              <a:rPr lang="de-DE" sz="1200" b="1" baseline="0" dirty="0" err="1" smtClean="0"/>
              <a:t>Cell</a:t>
            </a:r>
            <a:r>
              <a:rPr lang="de-DE" sz="1200" b="1" baseline="0" dirty="0" smtClean="0"/>
              <a:t> Membrane </a:t>
            </a:r>
            <a:r>
              <a:rPr lang="de-DE" sz="1200" baseline="0" dirty="0" smtClean="0"/>
              <a:t>(</a:t>
            </a:r>
            <a:r>
              <a:rPr lang="de-DE" sz="1200" baseline="0" dirty="0" err="1" smtClean="0"/>
              <a:t>Conrol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of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Substances</a:t>
            </a:r>
            <a:r>
              <a:rPr lang="de-DE" sz="1200" baseline="0" dirty="0" smtClean="0"/>
              <a:t> in/out </a:t>
            </a:r>
            <a:r>
              <a:rPr lang="de-DE" sz="1200" baseline="0" dirty="0" err="1" smtClean="0"/>
              <a:t>of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cell</a:t>
            </a:r>
            <a:r>
              <a:rPr lang="de-DE" sz="1200" baseline="0" dirty="0" smtClean="0"/>
              <a:t>), </a:t>
            </a:r>
            <a:r>
              <a:rPr lang="de-DE" sz="1200" b="1" baseline="0" dirty="0" err="1" smtClean="0"/>
              <a:t>Cell</a:t>
            </a:r>
            <a:r>
              <a:rPr lang="de-DE" sz="1200" b="1" baseline="0" dirty="0" smtClean="0"/>
              <a:t> Nucleus </a:t>
            </a:r>
            <a:r>
              <a:rPr lang="de-DE" sz="1200" baseline="0" dirty="0" smtClean="0"/>
              <a:t>(</a:t>
            </a:r>
            <a:r>
              <a:rPr lang="de-DE" sz="1200" baseline="0" dirty="0" err="1" smtClean="0"/>
              <a:t>Contains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carrier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of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</a:t>
            </a:r>
            <a:r>
              <a:rPr lang="de-DE" sz="1200" b="1" baseline="0" dirty="0" err="1" smtClean="0"/>
              <a:t>genetic</a:t>
            </a:r>
            <a:r>
              <a:rPr lang="de-DE" sz="1200" b="1" baseline="0" dirty="0" smtClean="0"/>
              <a:t> Information= </a:t>
            </a:r>
            <a:r>
              <a:rPr lang="de-DE" sz="1200" b="1" baseline="0" dirty="0" err="1" smtClean="0"/>
              <a:t>Chromosomes</a:t>
            </a:r>
            <a:r>
              <a:rPr lang="de-DE" sz="1200" b="1" baseline="0" dirty="0" smtClean="0"/>
              <a:t>..</a:t>
            </a:r>
            <a:r>
              <a:rPr lang="de-DE" sz="1200" b="0" baseline="0" dirty="0" smtClean="0"/>
              <a:t>. </a:t>
            </a:r>
            <a:r>
              <a:rPr lang="de-DE" sz="1200" b="0" baseline="0" dirty="0" err="1" smtClean="0"/>
              <a:t>to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instruct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the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cell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which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substances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build</a:t>
            </a:r>
            <a:r>
              <a:rPr lang="de-DE" sz="1200" b="0" baseline="0" dirty="0" smtClean="0"/>
              <a:t>, i.e. </a:t>
            </a:r>
            <a:r>
              <a:rPr lang="de-DE" sz="1200" b="0" baseline="0" dirty="0" err="1" smtClean="0"/>
              <a:t>purple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or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white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petals</a:t>
            </a:r>
            <a:r>
              <a:rPr lang="de-DE" sz="1200" b="0" baseline="0" dirty="0" smtClean="0"/>
              <a:t> in </a:t>
            </a:r>
            <a:r>
              <a:rPr lang="de-DE" sz="1200" b="0" baseline="0" dirty="0" err="1" smtClean="0"/>
              <a:t>flowers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or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blue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or</a:t>
            </a:r>
            <a:r>
              <a:rPr lang="de-DE" sz="1200" b="0" baseline="0" dirty="0" smtClean="0"/>
              <a:t> braun </a:t>
            </a:r>
            <a:r>
              <a:rPr lang="de-DE" sz="1200" b="0" baseline="0" dirty="0" err="1" smtClean="0"/>
              <a:t>eyes</a:t>
            </a:r>
            <a:r>
              <a:rPr lang="de-DE" sz="1200" b="0" baseline="0" dirty="0" smtClean="0"/>
              <a:t> in </a:t>
            </a:r>
            <a:r>
              <a:rPr lang="de-DE" sz="1200" b="0" baseline="0" dirty="0" err="1" smtClean="0"/>
              <a:t>humans</a:t>
            </a:r>
            <a:r>
              <a:rPr lang="de-DE" sz="1200" baseline="0" dirty="0" smtClean="0"/>
              <a:t>).... </a:t>
            </a:r>
            <a:r>
              <a:rPr lang="de-DE" sz="1200" b="1" baseline="0" dirty="0" err="1" smtClean="0"/>
              <a:t>Mitochondria</a:t>
            </a:r>
            <a:r>
              <a:rPr lang="de-DE" sz="1200" b="1" baseline="0" dirty="0" smtClean="0"/>
              <a:t> </a:t>
            </a:r>
            <a:r>
              <a:rPr lang="de-DE" sz="1200" b="0" baseline="0" dirty="0" smtClean="0"/>
              <a:t>(Transformation </a:t>
            </a:r>
            <a:r>
              <a:rPr lang="de-DE" sz="1200" b="0" baseline="0" dirty="0" err="1" smtClean="0"/>
              <a:t>of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the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energy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contained</a:t>
            </a:r>
            <a:r>
              <a:rPr lang="de-DE" sz="1200" b="0" baseline="0" dirty="0" smtClean="0"/>
              <a:t> in </a:t>
            </a:r>
            <a:r>
              <a:rPr lang="de-DE" sz="1200" b="0" baseline="0" dirty="0" err="1" smtClean="0"/>
              <a:t>food</a:t>
            </a:r>
            <a:r>
              <a:rPr lang="de-DE" sz="1200" b="0" baseline="0" dirty="0" smtClean="0"/>
              <a:t> in a form </a:t>
            </a:r>
            <a:r>
              <a:rPr lang="de-DE" sz="1200" b="0" baseline="0" dirty="0" err="1" smtClean="0"/>
              <a:t>that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the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organism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can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use</a:t>
            </a:r>
            <a:r>
              <a:rPr lang="de-DE" sz="1200" b="0" baseline="0" dirty="0" smtClean="0"/>
              <a:t> </a:t>
            </a:r>
            <a:r>
              <a:rPr lang="de-DE" sz="1200" b="1" baseline="0" dirty="0" smtClean="0"/>
              <a:t>ATP</a:t>
            </a:r>
            <a:r>
              <a:rPr lang="de-DE" sz="1200" b="0" baseline="0" dirty="0" smtClean="0"/>
              <a:t>)... </a:t>
            </a:r>
            <a:r>
              <a:rPr lang="de-DE" sz="1200" b="0" baseline="0" dirty="0" err="1" smtClean="0"/>
              <a:t>and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more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2867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Left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chromosomes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person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right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another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. </a:t>
            </a:r>
            <a:r>
              <a:rPr lang="de-DE" b="1" i="1" baseline="0" dirty="0" err="1" smtClean="0"/>
              <a:t>Which</a:t>
            </a:r>
            <a:r>
              <a:rPr lang="de-DE" b="1" i="1" baseline="0" dirty="0" smtClean="0"/>
              <a:t> </a:t>
            </a:r>
            <a:r>
              <a:rPr lang="de-DE" b="1" i="1" baseline="0" dirty="0" err="1" smtClean="0"/>
              <a:t>one</a:t>
            </a:r>
            <a:r>
              <a:rPr lang="de-DE" b="1" i="1" baseline="0" dirty="0" smtClean="0"/>
              <a:t> </a:t>
            </a:r>
            <a:r>
              <a:rPr lang="de-DE" b="1" i="1" baseline="0" dirty="0" err="1" smtClean="0"/>
              <a:t>is</a:t>
            </a:r>
            <a:r>
              <a:rPr lang="de-DE" b="1" i="1" baseline="0" dirty="0" smtClean="0"/>
              <a:t> male </a:t>
            </a:r>
            <a:r>
              <a:rPr lang="de-DE" b="1" i="1" baseline="0" dirty="0" err="1" smtClean="0"/>
              <a:t>and</a:t>
            </a:r>
            <a:r>
              <a:rPr lang="de-DE" b="1" i="1" baseline="0" dirty="0" smtClean="0"/>
              <a:t> </a:t>
            </a:r>
            <a:r>
              <a:rPr lang="de-DE" b="1" i="1" baseline="0" dirty="0" err="1" smtClean="0"/>
              <a:t>which</a:t>
            </a:r>
            <a:r>
              <a:rPr lang="de-DE" b="1" i="1" baseline="0" dirty="0" smtClean="0"/>
              <a:t> </a:t>
            </a:r>
            <a:r>
              <a:rPr lang="de-DE" b="1" i="1" baseline="0" dirty="0" err="1" smtClean="0"/>
              <a:t>is</a:t>
            </a:r>
            <a:r>
              <a:rPr lang="de-DE" b="1" i="1" baseline="0" dirty="0" smtClean="0"/>
              <a:t> </a:t>
            </a:r>
            <a:r>
              <a:rPr lang="de-DE" b="1" i="1" baseline="0" dirty="0" err="1" smtClean="0"/>
              <a:t>female</a:t>
            </a:r>
            <a:r>
              <a:rPr lang="de-DE" b="1" i="1" baseline="0" dirty="0" smtClean="0"/>
              <a:t>? </a:t>
            </a:r>
            <a:r>
              <a:rPr lang="de-DE" i="1" baseline="0" dirty="0" smtClean="0"/>
              <a:t>.</a:t>
            </a:r>
            <a:r>
              <a:rPr lang="de-DE" i="0" baseline="0" dirty="0" smtClean="0"/>
              <a:t>.</a:t>
            </a:r>
            <a:r>
              <a:rPr lang="de-DE" i="0" baseline="0" dirty="0" err="1" smtClean="0"/>
              <a:t>only</a:t>
            </a:r>
            <a:r>
              <a:rPr lang="de-DE" i="0" baseline="0" dirty="0" smtClean="0"/>
              <a:t> </a:t>
            </a:r>
            <a:r>
              <a:rPr lang="de-DE" i="0" baseline="0" dirty="0" err="1" smtClean="0"/>
              <a:t>if</a:t>
            </a:r>
            <a:r>
              <a:rPr lang="de-DE" i="0" baseline="0" dirty="0" smtClean="0"/>
              <a:t> </a:t>
            </a:r>
            <a:r>
              <a:rPr lang="de-DE" i="0" baseline="0" dirty="0" err="1" smtClean="0"/>
              <a:t>preknoledge</a:t>
            </a:r>
            <a:r>
              <a:rPr lang="de-DE" i="0" baseline="0" dirty="0" smtClean="0"/>
              <a:t> </a:t>
            </a:r>
            <a:r>
              <a:rPr lang="de-DE" i="0" baseline="0" dirty="0" err="1" smtClean="0"/>
              <a:t>of</a:t>
            </a:r>
            <a:r>
              <a:rPr lang="de-DE" i="0" baseline="0" dirty="0" smtClean="0"/>
              <a:t> </a:t>
            </a:r>
            <a:r>
              <a:rPr lang="de-DE" i="0" baseline="0" dirty="0" err="1" smtClean="0"/>
              <a:t>genetics</a:t>
            </a:r>
            <a:r>
              <a:rPr lang="de-DE" i="0" baseline="0" dirty="0" smtClean="0"/>
              <a:t>.</a:t>
            </a:r>
          </a:p>
          <a:p>
            <a:endParaRPr lang="sv-SE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sv-SE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attracts</a:t>
            </a:r>
            <a:r>
              <a:rPr lang="sv-SE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</a:t>
            </a:r>
            <a:r>
              <a:rPr lang="sv-SE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attention</a:t>
            </a:r>
            <a:r>
              <a:rPr lang="sv-SE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1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looking</a:t>
            </a:r>
            <a:r>
              <a:rPr lang="sv-SE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the </a:t>
            </a:r>
            <a:r>
              <a:rPr lang="sv-SE" sz="1200" b="1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Chromosomes</a:t>
            </a:r>
            <a:r>
              <a:rPr lang="sv-SE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r>
              <a:rPr lang="sv-S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	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always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appear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pairs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 </a:t>
            </a:r>
          </a:p>
          <a:p>
            <a:endParaRPr lang="de-DE" sz="120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chromosome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pairs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called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homologous</a:t>
            </a:r>
            <a:r>
              <a:rPr lang="de-DE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chromosomes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contain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„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equivalent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(=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same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trait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i.e.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colour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petals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flowers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but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genes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different „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forms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 (=alleles,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purple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de-DE" sz="120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</a:t>
            </a:r>
            <a:r>
              <a:rPr lang="de-DE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!!! 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Mendels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findings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factors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(alleles)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particular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trait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(i.e.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colour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in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every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organism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seen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molecular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!!!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chromosomes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human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somatic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exception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egg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sperm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!) </a:t>
            </a: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autosome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pairs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(=44) 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+ 2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sex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chromosomes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in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(XY) / in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females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(XX)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autosome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father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mother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Males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females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egg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mother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sperm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father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carries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either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X-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Y-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chromosome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biological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sex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v-SE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sv-SE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discovery</a:t>
            </a:r>
            <a:r>
              <a:rPr lang="sv-SE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sv-SE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sv-SE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Chromosomes</a:t>
            </a:r>
            <a:r>
              <a:rPr lang="sv-SE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</a:t>
            </a:r>
            <a:r>
              <a:rPr lang="sv-S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subsequent</a:t>
            </a:r>
            <a:r>
              <a:rPr lang="sv-S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experiments </a:t>
            </a:r>
            <a:r>
              <a:rPr lang="sv-S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revealed</a:t>
            </a:r>
            <a:r>
              <a:rPr lang="sv-S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chromosomes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carrier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genetic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  <a:endParaRPr lang="de-DE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649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3989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Before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after Replication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930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1200" dirty="0" smtClean="0">
                <a:effectLst/>
                <a:latin typeface="Times"/>
                <a:ea typeface="Times"/>
                <a:cs typeface="Monlam Uni OuChan1"/>
              </a:rPr>
              <a:t>Skin, muscle, and nerve cells are some examples of human </a:t>
            </a:r>
            <a:r>
              <a:rPr lang="en-GB" sz="1200" b="1" dirty="0" smtClean="0">
                <a:effectLst/>
                <a:latin typeface="Times"/>
                <a:ea typeface="Times"/>
                <a:cs typeface="Monlam Uni OuChan1"/>
              </a:rPr>
              <a:t>somatic cells</a:t>
            </a:r>
            <a:r>
              <a:rPr lang="en-GB" sz="1200" dirty="0" smtClean="0">
                <a:effectLst/>
                <a:latin typeface="Times"/>
                <a:ea typeface="Times"/>
                <a:cs typeface="Monlam Uni OuChan1"/>
              </a:rPr>
              <a:t>. They display a big variation in form and function, but all of them store their genetic information in the cell </a:t>
            </a:r>
            <a:r>
              <a:rPr lang="en-GB" sz="1200" b="1" dirty="0" smtClean="0">
                <a:effectLst/>
                <a:latin typeface="Times"/>
                <a:ea typeface="Times"/>
                <a:cs typeface="Monlam Uni OuChan1"/>
              </a:rPr>
              <a:t>nucleus</a:t>
            </a:r>
            <a:r>
              <a:rPr lang="en-GB" sz="1200" dirty="0" smtClean="0">
                <a:effectLst/>
                <a:latin typeface="Times"/>
                <a:ea typeface="Times"/>
                <a:cs typeface="Monlam Uni OuChan1"/>
              </a:rPr>
              <a:t>. Structures, called </a:t>
            </a:r>
            <a:r>
              <a:rPr lang="en-GB" sz="1200" b="1" dirty="0" smtClean="0">
                <a:effectLst/>
                <a:latin typeface="Times"/>
                <a:ea typeface="Times"/>
                <a:cs typeface="Monlam Uni OuChan1"/>
              </a:rPr>
              <a:t>chromosomes</a:t>
            </a:r>
            <a:r>
              <a:rPr lang="en-GB" sz="1200" dirty="0" smtClean="0">
                <a:effectLst/>
                <a:latin typeface="Times"/>
                <a:ea typeface="Times"/>
                <a:cs typeface="Monlam Uni OuChan1"/>
              </a:rPr>
              <a:t>, are the carriers of this information. They consist of a long, very thin „thread“ of </a:t>
            </a:r>
            <a:r>
              <a:rPr lang="en-GB" sz="1200" b="1" dirty="0" smtClean="0">
                <a:effectLst/>
                <a:latin typeface="Times"/>
                <a:ea typeface="Times"/>
                <a:cs typeface="Monlam Uni OuChan1"/>
              </a:rPr>
              <a:t>DNA</a:t>
            </a:r>
            <a:r>
              <a:rPr lang="en-GB" sz="1200" dirty="0" smtClean="0">
                <a:effectLst/>
                <a:latin typeface="Times"/>
                <a:ea typeface="Times"/>
                <a:cs typeface="Monlam Uni OuChan1"/>
              </a:rPr>
              <a:t>, in which this information is encoded. </a:t>
            </a:r>
            <a:endParaRPr lang="de-DE" sz="1200" dirty="0">
              <a:effectLst/>
              <a:latin typeface="Times"/>
              <a:ea typeface="Times"/>
              <a:cs typeface="Times New Roman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8090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 mentioned</a:t>
            </a:r>
            <a:r>
              <a:rPr lang="en-US" baseline="0" dirty="0" smtClean="0"/>
              <a:t> before, all of our body consist of cells.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</a:t>
            </a:r>
            <a:r>
              <a:rPr lang="en-US" baseline="0" dirty="0" smtClean="0"/>
              <a:t> order to grow, (or to replace old cells), cells have to divide (duplicate)!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0589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</a:t>
            </a:r>
            <a:r>
              <a:rPr lang="en-US" baseline="0" dirty="0" smtClean="0"/>
              <a:t> order to grow, an organism has to </a:t>
            </a:r>
            <a:r>
              <a:rPr lang="en-US" b="1" baseline="0" dirty="0" smtClean="0"/>
              <a:t>increase its cell number </a:t>
            </a:r>
            <a:r>
              <a:rPr lang="en-US" baseline="0" dirty="0" smtClean="0"/>
              <a:t>by cell division. In this process it has to be insured that </a:t>
            </a:r>
            <a:r>
              <a:rPr lang="en-US" b="1" baseline="0" dirty="0" smtClean="0"/>
              <a:t>both of the new cells </a:t>
            </a:r>
            <a:r>
              <a:rPr lang="en-US" baseline="0" dirty="0" smtClean="0"/>
              <a:t>get the whole genetic information. </a:t>
            </a:r>
            <a:r>
              <a:rPr lang="de-DE" baseline="0" dirty="0" smtClean="0"/>
              <a:t>In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process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homologous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chromosomes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nucleus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copied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distributed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„</a:t>
            </a:r>
            <a:r>
              <a:rPr lang="de-DE" baseline="0" dirty="0" err="1" smtClean="0"/>
              <a:t>new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daughter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cells</a:t>
            </a:r>
            <a:r>
              <a:rPr lang="de-DE" baseline="0" dirty="0" smtClean="0"/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Mitosis in somatic cells results in two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genetically identical cells</a:t>
            </a:r>
            <a:r>
              <a:rPr lang="de-DE" b="1" dirty="0" smtClean="0">
                <a:effectLst/>
              </a:rPr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 dirty="0" smtClean="0">
              <a:effectLst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 err="1" smtClean="0">
                <a:effectLst/>
              </a:rPr>
              <a:t>Explain</a:t>
            </a:r>
            <a:r>
              <a:rPr lang="de-DE" b="1" baseline="0" dirty="0" smtClean="0">
                <a:effectLst/>
              </a:rPr>
              <a:t> </a:t>
            </a:r>
            <a:r>
              <a:rPr lang="de-DE" b="1" baseline="0" dirty="0" err="1" smtClean="0">
                <a:effectLst/>
              </a:rPr>
              <a:t>phases</a:t>
            </a:r>
            <a:r>
              <a:rPr lang="de-DE" b="1" baseline="0" dirty="0" smtClean="0">
                <a:effectLst/>
              </a:rPr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 baseline="0" dirty="0" smtClean="0">
              <a:effectLst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dirty="0" smtClean="0">
                <a:effectLst/>
              </a:rPr>
              <a:t>Page 106/ 107 („Genes </a:t>
            </a:r>
            <a:r>
              <a:rPr lang="de-DE" b="1" baseline="0" dirty="0" err="1" smtClean="0">
                <a:effectLst/>
              </a:rPr>
              <a:t>and</a:t>
            </a:r>
            <a:r>
              <a:rPr lang="de-DE" b="1" baseline="0" dirty="0" smtClean="0">
                <a:effectLst/>
              </a:rPr>
              <a:t> Cells“): </a:t>
            </a:r>
            <a:r>
              <a:rPr lang="de-DE" b="0" baseline="0" dirty="0" smtClean="0">
                <a:effectLst/>
              </a:rPr>
              <a:t>More </a:t>
            </a:r>
            <a:r>
              <a:rPr lang="de-DE" b="0" baseline="0" dirty="0" err="1" smtClean="0">
                <a:effectLst/>
              </a:rPr>
              <a:t>detailed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pictures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and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explanations</a:t>
            </a:r>
            <a:endParaRPr lang="de-DE" b="0" baseline="0" dirty="0" smtClean="0">
              <a:effectLst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0" baseline="0" dirty="0" smtClean="0">
              <a:effectLst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>
                <a:effectLst/>
              </a:rPr>
              <a:t>Next time: Look at the special cell </a:t>
            </a:r>
            <a:r>
              <a:rPr lang="en-US" b="0" baseline="0" dirty="0" err="1" smtClean="0">
                <a:effectLst/>
              </a:rPr>
              <a:t>divison</a:t>
            </a:r>
            <a:r>
              <a:rPr lang="en-US" b="0" baseline="0" dirty="0" smtClean="0">
                <a:effectLst/>
              </a:rPr>
              <a:t> of the germ cells (=gametes)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>
              <a:effectLst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 baseline="0" dirty="0" smtClean="0">
              <a:effectLst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7075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Goal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Meiosis</a:t>
            </a:r>
            <a:r>
              <a:rPr lang="de-DE" b="1" dirty="0" smtClean="0"/>
              <a:t>: </a:t>
            </a:r>
          </a:p>
          <a:p>
            <a:endParaRPr lang="de-DE" b="1" dirty="0" smtClean="0"/>
          </a:p>
          <a:p>
            <a:r>
              <a:rPr lang="de-DE" dirty="0" err="1" smtClean="0"/>
              <a:t>Divide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gentic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baseline="0" dirty="0" smtClean="0"/>
              <a:t> half.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alleles will </a:t>
            </a:r>
            <a:r>
              <a:rPr lang="de-DE" baseline="0" dirty="0" err="1" smtClean="0"/>
              <a:t>get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gamete</a:t>
            </a:r>
            <a:r>
              <a:rPr lang="de-DE" baseline="0" dirty="0" smtClean="0"/>
              <a:t>. </a:t>
            </a:r>
          </a:p>
          <a:p>
            <a:r>
              <a:rPr lang="de-DE" baseline="0" dirty="0" err="1" smtClean="0"/>
              <a:t>When</a:t>
            </a:r>
            <a:r>
              <a:rPr lang="de-DE" baseline="0" dirty="0" smtClean="0"/>
              <a:t> male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female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gametes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fertilization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build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new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cell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organism</a:t>
            </a:r>
            <a:r>
              <a:rPr lang="de-DE" baseline="0" dirty="0" smtClean="0"/>
              <a:t>), </a:t>
            </a:r>
            <a:r>
              <a:rPr lang="de-DE" baseline="0" dirty="0" err="1" smtClean="0"/>
              <a:t>there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alleles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each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again</a:t>
            </a:r>
            <a:r>
              <a:rPr lang="de-DE" baseline="0" dirty="0" smtClean="0"/>
              <a:t>.  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meiosis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fertlization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emerge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cell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four</a:t>
            </a:r>
            <a:r>
              <a:rPr lang="de-DE" baseline="0" dirty="0" smtClean="0"/>
              <a:t> alleles...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next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generation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eight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so on.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385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18.04.12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171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18.04.12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148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18.04.12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024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18.04.12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191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18.04.12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68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18.04.12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072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18.04.12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113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18.04.12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0346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18.04.12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528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18.04.12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56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18.04.12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3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3B028-EB2A-E643-B068-A0418B974000}" type="datetimeFigureOut">
              <a:rPr lang="de-DE" smtClean="0"/>
              <a:t>18.04.12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18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15.emf"/><Relationship Id="rId5" Type="http://schemas.openxmlformats.org/officeDocument/2006/relationships/image" Target="../media/image16.png"/><Relationship Id="rId6" Type="http://schemas.openxmlformats.org/officeDocument/2006/relationships/image" Target="../media/image17.emf"/><Relationship Id="rId7" Type="http://schemas.openxmlformats.org/officeDocument/2006/relationships/image" Target="../media/image18.emf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794000" y="248285"/>
            <a:ext cx="4635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The </a:t>
            </a:r>
            <a:r>
              <a:rPr lang="de-DE" sz="2800" b="1" dirty="0" err="1" smtClean="0"/>
              <a:t>Cell</a:t>
            </a:r>
            <a:r>
              <a:rPr lang="de-DE" sz="2800" b="1" dirty="0" smtClean="0"/>
              <a:t>: </a:t>
            </a:r>
            <a:r>
              <a:rPr lang="de-DE" sz="2000" dirty="0" smtClean="0"/>
              <a:t>10</a:t>
            </a:r>
            <a:r>
              <a:rPr lang="de-DE" sz="2000" dirty="0" smtClean="0">
                <a:sym typeface="Symbol"/>
              </a:rPr>
              <a:t>m- 100</a:t>
            </a:r>
            <a:r>
              <a:rPr lang="de-DE" sz="2000" dirty="0">
                <a:sym typeface="Symbol"/>
              </a:rPr>
              <a:t>m</a:t>
            </a:r>
            <a:r>
              <a:rPr lang="de-DE" sz="2000" dirty="0" smtClean="0"/>
              <a:t> </a:t>
            </a:r>
            <a:endParaRPr lang="de-DE" sz="2000" dirty="0"/>
          </a:p>
        </p:txBody>
      </p:sp>
      <p:pic>
        <p:nvPicPr>
          <p:cNvPr id="3" name="Bild 2" descr="animal ce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965" y="1079500"/>
            <a:ext cx="6062236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9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SK195_2_007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19" y="967507"/>
            <a:ext cx="3612325" cy="411249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134592" y="207970"/>
            <a:ext cx="3376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ONE </a:t>
            </a:r>
            <a:r>
              <a:rPr lang="de-DE" sz="2800" b="1" dirty="0" err="1" smtClean="0"/>
              <a:t>Chromosome</a:t>
            </a:r>
            <a:endParaRPr lang="de-DE" sz="28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853383" y="5518727"/>
            <a:ext cx="32239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de-DE" b="1" dirty="0" err="1" smtClean="0"/>
              <a:t>Before</a:t>
            </a:r>
            <a:r>
              <a:rPr lang="de-DE" dirty="0" smtClean="0"/>
              <a:t> Replication </a:t>
            </a:r>
            <a:r>
              <a:rPr lang="de-DE" dirty="0" err="1" smtClean="0"/>
              <a:t>of</a:t>
            </a:r>
            <a:r>
              <a:rPr lang="de-DE" dirty="0" smtClean="0"/>
              <a:t> DNA</a:t>
            </a:r>
          </a:p>
          <a:p>
            <a:endParaRPr lang="de-DE" dirty="0"/>
          </a:p>
          <a:p>
            <a:r>
              <a:rPr lang="de-DE" dirty="0" smtClean="0"/>
              <a:t>    </a:t>
            </a:r>
            <a:r>
              <a:rPr lang="de-DE" b="1" dirty="0" smtClean="0"/>
              <a:t> 1 </a:t>
            </a:r>
            <a:r>
              <a:rPr lang="de-DE" dirty="0" err="1" smtClean="0"/>
              <a:t>Chromatid</a:t>
            </a:r>
            <a:r>
              <a:rPr lang="de-DE" dirty="0" smtClean="0"/>
              <a:t> 	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310909" y="5518727"/>
            <a:ext cx="3005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b) After</a:t>
            </a:r>
            <a:r>
              <a:rPr lang="de-DE" dirty="0" smtClean="0"/>
              <a:t> Replication </a:t>
            </a:r>
            <a:r>
              <a:rPr lang="de-DE" dirty="0" err="1" smtClean="0"/>
              <a:t>of</a:t>
            </a:r>
            <a:r>
              <a:rPr lang="de-DE" dirty="0" smtClean="0"/>
              <a:t> DNA</a:t>
            </a:r>
          </a:p>
          <a:p>
            <a:endParaRPr lang="de-DE" dirty="0"/>
          </a:p>
          <a:p>
            <a:r>
              <a:rPr lang="de-DE" dirty="0" smtClean="0"/>
              <a:t>   </a:t>
            </a:r>
            <a:r>
              <a:rPr lang="de-DE" b="1" dirty="0" smtClean="0"/>
              <a:t>2</a:t>
            </a:r>
            <a:r>
              <a:rPr lang="de-DE" dirty="0" smtClean="0"/>
              <a:t> </a:t>
            </a:r>
            <a:r>
              <a:rPr lang="de-DE" dirty="0" err="1" smtClean="0"/>
              <a:t>Chromatides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2171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cintosh HD:Users:philippwustemann:Desktop:chromos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272430"/>
            <a:ext cx="61341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205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717925" y="42291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CH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362200" y="30480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CH" sz="3600" b="1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304" y="1539825"/>
            <a:ext cx="20510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072" y="1524000"/>
            <a:ext cx="23907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767" y="1447800"/>
            <a:ext cx="1881187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272088" y="914400"/>
            <a:ext cx="1052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CH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662282" y="350375"/>
            <a:ext cx="18002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 dirty="0"/>
              <a:t>Growth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427288" y="46974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CH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95800"/>
            <a:ext cx="2819400" cy="22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454389" y="2289175"/>
            <a:ext cx="63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 dirty="0">
                <a:sym typeface="Symbol" charset="0"/>
              </a:rPr>
              <a:t></a:t>
            </a:r>
            <a:endParaRPr lang="de-DE" sz="3600" b="1" dirty="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19384" y="2362200"/>
            <a:ext cx="635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 dirty="0">
                <a:sym typeface="Symbol" charset="0"/>
              </a:rPr>
              <a:t></a:t>
            </a:r>
            <a:endParaRPr lang="de-DE" sz="3600" b="1" dirty="0"/>
          </a:p>
          <a:p>
            <a:endParaRPr lang="de-DE" dirty="0"/>
          </a:p>
        </p:txBody>
      </p:sp>
      <p:pic>
        <p:nvPicPr>
          <p:cNvPr id="14" name="Bild 13" descr="animal cell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" y="2431583"/>
            <a:ext cx="758643" cy="627777"/>
          </a:xfrm>
          <a:prstGeom prst="rect">
            <a:avLst/>
          </a:prstGeom>
        </p:spPr>
      </p:pic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777051" y="2374373"/>
            <a:ext cx="63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 dirty="0">
                <a:sym typeface="Symbol" charset="0"/>
              </a:rPr>
              <a:t>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2361993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35662" y="622606"/>
            <a:ext cx="27384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/>
              <a:t>Cell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division</a:t>
            </a:r>
            <a:r>
              <a:rPr lang="de-DE" sz="3200" b="1" dirty="0" smtClean="0"/>
              <a:t>:</a:t>
            </a:r>
            <a:endParaRPr lang="de-DE" sz="3200" b="1" dirty="0"/>
          </a:p>
        </p:txBody>
      </p:sp>
      <p:pic>
        <p:nvPicPr>
          <p:cNvPr id="3" name="Bild 2" descr="mitosis5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479" y="-1"/>
            <a:ext cx="4514088" cy="677113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47382" y="2057947"/>
            <a:ext cx="4707476" cy="4647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sz="3600" b="1" dirty="0" err="1" smtClean="0"/>
              <a:t>Mitosis</a:t>
            </a:r>
            <a:r>
              <a:rPr lang="de-DE" sz="3600" b="1" dirty="0" smtClean="0"/>
              <a:t> </a:t>
            </a:r>
          </a:p>
          <a:p>
            <a:r>
              <a:rPr lang="de-DE" sz="2800" b="1" dirty="0" smtClean="0"/>
              <a:t>(=</a:t>
            </a:r>
            <a:r>
              <a:rPr lang="de-DE" sz="2800" b="1" dirty="0" err="1" smtClean="0"/>
              <a:t>nuclear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division</a:t>
            </a:r>
            <a:r>
              <a:rPr lang="de-DE" sz="2800" b="1" dirty="0" smtClean="0"/>
              <a:t>)</a:t>
            </a:r>
          </a:p>
          <a:p>
            <a:endParaRPr lang="de-DE" dirty="0"/>
          </a:p>
          <a:p>
            <a:r>
              <a:rPr lang="de-DE" dirty="0" smtClean="0"/>
              <a:t>			 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sz="3200" dirty="0" smtClean="0"/>
              <a:t>         +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sz="2800" b="1" dirty="0" err="1" smtClean="0"/>
              <a:t>Cytokinesis</a:t>
            </a:r>
            <a:r>
              <a:rPr lang="de-DE" sz="2800" b="1" dirty="0" smtClean="0"/>
              <a:t> </a:t>
            </a:r>
          </a:p>
          <a:p>
            <a:r>
              <a:rPr lang="de-DE" sz="2800" b="1" dirty="0" smtClean="0"/>
              <a:t>(=</a:t>
            </a:r>
            <a:r>
              <a:rPr lang="de-DE" sz="2800" b="1" dirty="0" err="1" smtClean="0"/>
              <a:t>cytoplasmic</a:t>
            </a:r>
            <a:r>
              <a:rPr lang="de-DE" sz="2800" b="1" dirty="0" smtClean="0"/>
              <a:t> </a:t>
            </a:r>
            <a:r>
              <a:rPr lang="de-DE" sz="2800" b="1" dirty="0" err="1"/>
              <a:t>division</a:t>
            </a:r>
            <a:r>
              <a:rPr lang="de-DE" sz="2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1406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2143" y="351338"/>
            <a:ext cx="422142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DE" sz="3200" b="1" dirty="0" smtClean="0">
                <a:solidFill>
                  <a:prstClr val="black"/>
                </a:solidFill>
              </a:rPr>
              <a:t>Special </a:t>
            </a:r>
            <a:r>
              <a:rPr lang="de-DE" sz="3200" b="1" dirty="0" err="1">
                <a:solidFill>
                  <a:prstClr val="black"/>
                </a:solidFill>
              </a:rPr>
              <a:t>c</a:t>
            </a:r>
            <a:r>
              <a:rPr lang="de-DE" sz="3200" b="1" dirty="0" err="1" smtClean="0">
                <a:solidFill>
                  <a:prstClr val="black"/>
                </a:solidFill>
              </a:rPr>
              <a:t>ell</a:t>
            </a:r>
            <a:r>
              <a:rPr lang="de-DE" sz="3200" b="1" dirty="0" smtClean="0">
                <a:solidFill>
                  <a:prstClr val="black"/>
                </a:solidFill>
              </a:rPr>
              <a:t> </a:t>
            </a:r>
            <a:r>
              <a:rPr lang="de-DE" sz="3200" b="1" dirty="0" err="1" smtClean="0">
                <a:solidFill>
                  <a:prstClr val="black"/>
                </a:solidFill>
              </a:rPr>
              <a:t>division</a:t>
            </a:r>
            <a:r>
              <a:rPr lang="de-DE" sz="3200" b="1" dirty="0">
                <a:solidFill>
                  <a:prstClr val="black"/>
                </a:solidFill>
              </a:rPr>
              <a:t>:</a:t>
            </a:r>
          </a:p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308714" y="1213112"/>
            <a:ext cx="1972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err="1" smtClean="0"/>
              <a:t>Meiosis</a:t>
            </a:r>
            <a:endParaRPr lang="de-DE" sz="3600" b="1" dirty="0"/>
          </a:p>
        </p:txBody>
      </p:sp>
      <p:pic>
        <p:nvPicPr>
          <p:cNvPr id="4" name="Bild 3" descr="mitosis6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870" y="-72974"/>
            <a:ext cx="4955647" cy="693097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405210" y="3081033"/>
            <a:ext cx="20321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/>
              <a:t>Meiosis</a:t>
            </a:r>
            <a:r>
              <a:rPr lang="de-DE" sz="3200" b="1" dirty="0" smtClean="0"/>
              <a:t> 1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973571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2143" y="351338"/>
            <a:ext cx="422142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DE" sz="3200" b="1" dirty="0" smtClean="0">
                <a:solidFill>
                  <a:prstClr val="black"/>
                </a:solidFill>
              </a:rPr>
              <a:t>Special </a:t>
            </a:r>
            <a:r>
              <a:rPr lang="de-DE" sz="3200" b="1" dirty="0" err="1">
                <a:solidFill>
                  <a:prstClr val="black"/>
                </a:solidFill>
              </a:rPr>
              <a:t>c</a:t>
            </a:r>
            <a:r>
              <a:rPr lang="de-DE" sz="3200" b="1" dirty="0" err="1" smtClean="0">
                <a:solidFill>
                  <a:prstClr val="black"/>
                </a:solidFill>
              </a:rPr>
              <a:t>ell</a:t>
            </a:r>
            <a:r>
              <a:rPr lang="de-DE" sz="3200" b="1" dirty="0" smtClean="0">
                <a:solidFill>
                  <a:prstClr val="black"/>
                </a:solidFill>
              </a:rPr>
              <a:t> </a:t>
            </a:r>
            <a:r>
              <a:rPr lang="de-DE" sz="3200" b="1" dirty="0" err="1" smtClean="0">
                <a:solidFill>
                  <a:prstClr val="black"/>
                </a:solidFill>
              </a:rPr>
              <a:t>division</a:t>
            </a:r>
            <a:r>
              <a:rPr lang="de-DE" sz="3200" b="1" dirty="0">
                <a:solidFill>
                  <a:prstClr val="black"/>
                </a:solidFill>
              </a:rPr>
              <a:t>:</a:t>
            </a:r>
          </a:p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308714" y="1213112"/>
            <a:ext cx="1972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err="1" smtClean="0"/>
              <a:t>Meiosis</a:t>
            </a:r>
            <a:endParaRPr lang="de-DE" sz="36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1405210" y="3081033"/>
            <a:ext cx="20321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/>
              <a:t>Meiosis</a:t>
            </a:r>
            <a:r>
              <a:rPr lang="de-DE" sz="3200" b="1" dirty="0" smtClean="0"/>
              <a:t> 2</a:t>
            </a:r>
            <a:endParaRPr lang="de-DE" sz="3200" b="1" dirty="0"/>
          </a:p>
        </p:txBody>
      </p:sp>
      <p:pic>
        <p:nvPicPr>
          <p:cNvPr id="5" name="Bild 4" descr="mitosis7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71" y="56754"/>
            <a:ext cx="4729072" cy="673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38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animal plant ce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7" y="1103745"/>
            <a:ext cx="9038443" cy="506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0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859492" y="577273"/>
            <a:ext cx="21461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/>
              <a:t>Skin </a:t>
            </a:r>
            <a:r>
              <a:rPr lang="de-DE" sz="3200" b="1" dirty="0"/>
              <a:t>C</a:t>
            </a:r>
            <a:r>
              <a:rPr lang="de-DE" sz="3200" b="1" dirty="0" smtClean="0"/>
              <a:t>ells</a:t>
            </a:r>
            <a:endParaRPr lang="de-DE" sz="3200" b="1" dirty="0"/>
          </a:p>
        </p:txBody>
      </p:sp>
      <p:pic>
        <p:nvPicPr>
          <p:cNvPr id="4" name="Bild 3" descr="800px-Normal_Epidermis_and_Dermis_with_Intradermal_Nevus_10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201" y="1859395"/>
            <a:ext cx="5213927" cy="3910445"/>
          </a:xfrm>
          <a:prstGeom prst="rect">
            <a:avLst/>
          </a:prstGeom>
        </p:spPr>
      </p:pic>
      <p:pic>
        <p:nvPicPr>
          <p:cNvPr id="5" name="Bild 4" descr="Skinlaye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59395"/>
            <a:ext cx="3950201" cy="391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6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32728" y="400339"/>
            <a:ext cx="24202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/>
              <a:t>Nerve Cells</a:t>
            </a:r>
            <a:endParaRPr lang="de-DE" sz="3200" b="1" dirty="0"/>
          </a:p>
        </p:txBody>
      </p:sp>
      <p:pic>
        <p:nvPicPr>
          <p:cNvPr id="3" name="Bild 2" descr="121473935947M54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999"/>
            <a:ext cx="6688666" cy="5016499"/>
          </a:xfrm>
          <a:prstGeom prst="rect">
            <a:avLst/>
          </a:prstGeom>
        </p:spPr>
      </p:pic>
      <p:pic>
        <p:nvPicPr>
          <p:cNvPr id="4" name="Bild 3" descr="mom_nerve1_f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18" y="2909455"/>
            <a:ext cx="2459181" cy="307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78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bacteria_cell Kop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784" y="1431635"/>
            <a:ext cx="4133625" cy="531466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278910" y="400339"/>
            <a:ext cx="18043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/>
              <a:t>Bacteria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2170859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veKingdoms Animals2.jpg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685800"/>
            <a:ext cx="7189787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33600" y="0"/>
            <a:ext cx="6418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3600" b="1"/>
              <a:t>Taxonomy: 5 Kingdoms</a:t>
            </a:r>
          </a:p>
        </p:txBody>
      </p:sp>
    </p:spTree>
    <p:extLst>
      <p:ext uri="{BB962C8B-B14F-4D97-AF65-F5344CB8AC3E}">
        <p14:creationId xmlns:p14="http://schemas.microsoft.com/office/powerpoint/2010/main" val="3330807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39077"/>
            <a:ext cx="3233394" cy="499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1057871"/>
            <a:ext cx="3229879" cy="50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642834" y="6121399"/>
            <a:ext cx="9829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000000"/>
                </a:solidFill>
              </a:rPr>
              <a:t>Male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914155" y="6160173"/>
            <a:ext cx="14221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b="1" dirty="0" err="1">
                <a:solidFill>
                  <a:srgbClr val="000000"/>
                </a:solidFill>
              </a:rPr>
              <a:t>Female</a:t>
            </a:r>
            <a:endParaRPr lang="de-DE" sz="2800" b="1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044700" y="31750"/>
            <a:ext cx="597671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b="1" dirty="0"/>
              <a:t>The 46 </a:t>
            </a:r>
            <a:r>
              <a:rPr lang="de-DE" sz="3200" b="1" dirty="0" smtClean="0"/>
              <a:t>Human </a:t>
            </a:r>
            <a:r>
              <a:rPr lang="de-DE" sz="3200" b="1" dirty="0" err="1"/>
              <a:t>Chromosomes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4042201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409" y="1073727"/>
            <a:ext cx="5588525" cy="534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01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D ohne Titel:klassische Genetik:Chromosomen &amp; DNA:DNA-Fad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31863"/>
            <a:ext cx="8528050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903538" y="11113"/>
            <a:ext cx="3498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/>
              <a:t>DNA- „Thread“</a:t>
            </a:r>
            <a:r>
              <a:rPr lang="de-DE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29188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</Words>
  <Application>Microsoft Macintosh PowerPoint</Application>
  <PresentationFormat>Bildschirmpräsentation (4:3)</PresentationFormat>
  <Paragraphs>90</Paragraphs>
  <Slides>15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Philipp Wüstemann</dc:creator>
  <cp:lastModifiedBy>Philipp Wüstemann</cp:lastModifiedBy>
  <cp:revision>130</cp:revision>
  <dcterms:created xsi:type="dcterms:W3CDTF">2012-04-05T10:10:07Z</dcterms:created>
  <dcterms:modified xsi:type="dcterms:W3CDTF">2012-04-18T05:53:24Z</dcterms:modified>
</cp:coreProperties>
</file>