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audio1.bin" ContentType="audio/unknown"/>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71" r:id="rId2"/>
    <p:sldId id="274" r:id="rId3"/>
    <p:sldId id="297" r:id="rId4"/>
    <p:sldId id="302" r:id="rId5"/>
    <p:sldId id="292" r:id="rId6"/>
    <p:sldId id="293" r:id="rId7"/>
    <p:sldId id="291" r:id="rId8"/>
    <p:sldId id="294" r:id="rId9"/>
    <p:sldId id="295" r:id="rId10"/>
    <p:sldId id="296" r:id="rId11"/>
    <p:sldId id="305" r:id="rId12"/>
    <p:sldId id="303" r:id="rId13"/>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749" autoAdjust="0"/>
  </p:normalViewPr>
  <p:slideViewPr>
    <p:cSldViewPr snapToGrid="0" snapToObjects="1">
      <p:cViewPr varScale="1">
        <p:scale>
          <a:sx n="58" d="100"/>
          <a:sy n="58" d="100"/>
        </p:scale>
        <p:origin x="-1720"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0BB634-358E-B943-BACC-C01A7A8CB58A}" type="datetimeFigureOut">
              <a:rPr lang="de-DE" smtClean="0"/>
              <a:t>13.04.12</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EE7F15-8F64-1048-89AC-0A7125656185}" type="slidenum">
              <a:rPr lang="de-DE" smtClean="0"/>
              <a:t>‹Nr.›</a:t>
            </a:fld>
            <a:endParaRPr lang="de-DE"/>
          </a:p>
        </p:txBody>
      </p:sp>
    </p:spTree>
    <p:extLst>
      <p:ext uri="{BB962C8B-B14F-4D97-AF65-F5344CB8AC3E}">
        <p14:creationId xmlns:p14="http://schemas.microsoft.com/office/powerpoint/2010/main" val="24917005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b="1" kern="1200" dirty="0" smtClean="0">
                <a:solidFill>
                  <a:schemeClr val="tx1"/>
                </a:solidFill>
                <a:effectLst/>
                <a:latin typeface="+mn-lt"/>
                <a:ea typeface="+mn-ea"/>
                <a:cs typeface="+mn-cs"/>
              </a:rPr>
              <a:t>Third Law: </a:t>
            </a:r>
            <a:r>
              <a:rPr lang="en-GB" sz="1200" kern="1200" dirty="0" smtClean="0">
                <a:solidFill>
                  <a:schemeClr val="tx1"/>
                </a:solidFill>
                <a:effectLst/>
                <a:latin typeface="+mn-lt"/>
                <a:ea typeface="+mn-ea"/>
                <a:cs typeface="+mn-cs"/>
              </a:rPr>
              <a:t>Looking at a cross with two or more traits involved, the genes for the separate traits are passed independently of one another from parents to offspring. </a:t>
            </a:r>
            <a:r>
              <a:rPr lang="en-GB" sz="1200" b="1" kern="1200" dirty="0" smtClean="0">
                <a:solidFill>
                  <a:schemeClr val="tx1"/>
                </a:solidFill>
                <a:effectLst/>
                <a:latin typeface="+mn-lt"/>
                <a:ea typeface="+mn-ea"/>
                <a:cs typeface="+mn-cs"/>
              </a:rPr>
              <a:t>= „Law of Independent Assortment”</a:t>
            </a:r>
            <a:endParaRPr lang="de-DE" sz="1200" kern="120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E0EE7F15-8F64-1048-89AC-0A7125656185}" type="slidenum">
              <a:rPr lang="de-DE" smtClean="0"/>
              <a:t>1</a:t>
            </a:fld>
            <a:endParaRPr lang="de-DE"/>
          </a:p>
        </p:txBody>
      </p:sp>
    </p:spTree>
    <p:extLst>
      <p:ext uri="{BB962C8B-B14F-4D97-AF65-F5344CB8AC3E}">
        <p14:creationId xmlns:p14="http://schemas.microsoft.com/office/powerpoint/2010/main" val="1321710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order to grow, an organism has to increase its cell number by cell division. In this process it has to be insured that both of the new cells get the whole genetic information. </a:t>
            </a:r>
            <a:r>
              <a:rPr lang="de-DE" baseline="0" dirty="0" smtClean="0"/>
              <a:t>In </a:t>
            </a:r>
            <a:r>
              <a:rPr lang="de-DE" baseline="0" dirty="0" err="1" smtClean="0"/>
              <a:t>this</a:t>
            </a:r>
            <a:r>
              <a:rPr lang="de-DE" baseline="0" dirty="0" smtClean="0"/>
              <a:t> </a:t>
            </a:r>
            <a:r>
              <a:rPr lang="de-DE" baseline="0" dirty="0" err="1" smtClean="0"/>
              <a:t>process</a:t>
            </a:r>
            <a:r>
              <a:rPr lang="de-DE" baseline="0" dirty="0" smtClean="0"/>
              <a:t> </a:t>
            </a:r>
            <a:r>
              <a:rPr lang="de-DE" baseline="0" dirty="0" err="1" smtClean="0"/>
              <a:t>both</a:t>
            </a:r>
            <a:r>
              <a:rPr lang="de-DE" baseline="0" dirty="0" smtClean="0"/>
              <a:t> </a:t>
            </a:r>
            <a:r>
              <a:rPr lang="de-DE" baseline="0" dirty="0" err="1" smtClean="0"/>
              <a:t>fo</a:t>
            </a:r>
            <a:r>
              <a:rPr lang="de-DE" baseline="0" dirty="0" smtClean="0"/>
              <a:t> </a:t>
            </a:r>
            <a:r>
              <a:rPr lang="de-DE" baseline="0" dirty="0" err="1" smtClean="0"/>
              <a:t>the</a:t>
            </a:r>
            <a:r>
              <a:rPr lang="de-DE" baseline="0" dirty="0" smtClean="0"/>
              <a:t> </a:t>
            </a:r>
            <a:r>
              <a:rPr lang="de-DE" baseline="0" dirty="0" err="1" smtClean="0"/>
              <a:t>homologous</a:t>
            </a:r>
            <a:r>
              <a:rPr lang="de-DE" baseline="0" dirty="0" smtClean="0"/>
              <a:t> </a:t>
            </a:r>
            <a:r>
              <a:rPr lang="de-DE" baseline="0" dirty="0" err="1" smtClean="0"/>
              <a:t>chromosomes</a:t>
            </a:r>
            <a:r>
              <a:rPr lang="de-DE" baseline="0" dirty="0" smtClean="0"/>
              <a:t> in </a:t>
            </a:r>
            <a:r>
              <a:rPr lang="de-DE" baseline="0" dirty="0" err="1" smtClean="0"/>
              <a:t>the</a:t>
            </a:r>
            <a:r>
              <a:rPr lang="de-DE" baseline="0" dirty="0" smtClean="0"/>
              <a:t> </a:t>
            </a:r>
            <a:r>
              <a:rPr lang="de-DE" baseline="0" dirty="0" err="1" smtClean="0"/>
              <a:t>nucleus</a:t>
            </a:r>
            <a:r>
              <a:rPr lang="de-DE" baseline="0" dirty="0" smtClean="0"/>
              <a:t> </a:t>
            </a:r>
            <a:r>
              <a:rPr lang="de-DE" baseline="0" dirty="0" err="1" smtClean="0"/>
              <a:t>have</a:t>
            </a:r>
            <a:r>
              <a:rPr lang="de-DE" baseline="0" dirty="0" smtClean="0"/>
              <a:t> </a:t>
            </a:r>
            <a:r>
              <a:rPr lang="de-DE" baseline="0" dirty="0" err="1" smtClean="0"/>
              <a:t>to</a:t>
            </a:r>
            <a:r>
              <a:rPr lang="de-DE" baseline="0" dirty="0" smtClean="0"/>
              <a:t> </a:t>
            </a:r>
            <a:r>
              <a:rPr lang="de-DE" baseline="0" dirty="0" err="1" smtClean="0"/>
              <a:t>be</a:t>
            </a:r>
            <a:r>
              <a:rPr lang="de-DE" baseline="0" dirty="0" smtClean="0"/>
              <a:t> </a:t>
            </a:r>
            <a:r>
              <a:rPr lang="de-DE" baseline="0" dirty="0" err="1" smtClean="0"/>
              <a:t>copied</a:t>
            </a:r>
            <a:r>
              <a:rPr lang="de-DE" baseline="0" dirty="0" smtClean="0"/>
              <a:t> </a:t>
            </a:r>
            <a:r>
              <a:rPr lang="de-DE" baseline="0" dirty="0" err="1" smtClean="0"/>
              <a:t>and</a:t>
            </a:r>
            <a:r>
              <a:rPr lang="de-DE" baseline="0" dirty="0" smtClean="0"/>
              <a:t> </a:t>
            </a:r>
            <a:r>
              <a:rPr lang="de-DE" baseline="0" dirty="0" err="1" smtClean="0"/>
              <a:t>distributed</a:t>
            </a:r>
            <a:r>
              <a:rPr lang="de-DE" baseline="0" dirty="0" smtClean="0"/>
              <a:t> </a:t>
            </a:r>
            <a:r>
              <a:rPr lang="de-DE" baseline="0" dirty="0" err="1" smtClean="0"/>
              <a:t>to</a:t>
            </a:r>
            <a:r>
              <a:rPr lang="de-DE" baseline="0" dirty="0" smtClean="0"/>
              <a:t> </a:t>
            </a:r>
            <a:r>
              <a:rPr lang="de-DE" baseline="0" dirty="0" err="1" smtClean="0"/>
              <a:t>the</a:t>
            </a:r>
            <a:r>
              <a:rPr lang="de-DE" baseline="0" dirty="0" smtClean="0"/>
              <a:t> „</a:t>
            </a:r>
            <a:r>
              <a:rPr lang="de-DE" baseline="0" dirty="0" err="1" smtClean="0"/>
              <a:t>new</a:t>
            </a:r>
            <a:r>
              <a:rPr lang="de-DE" baseline="0" dirty="0" smtClean="0"/>
              <a:t>“ </a:t>
            </a:r>
            <a:r>
              <a:rPr lang="de-DE" baseline="0" dirty="0" err="1" smtClean="0"/>
              <a:t>two</a:t>
            </a:r>
            <a:r>
              <a:rPr lang="de-DE" baseline="0" dirty="0" smtClean="0"/>
              <a:t> </a:t>
            </a:r>
            <a:r>
              <a:rPr lang="de-DE" baseline="0" dirty="0" err="1" smtClean="0"/>
              <a:t>daughter</a:t>
            </a:r>
            <a:r>
              <a:rPr lang="de-DE" baseline="0" dirty="0" smtClean="0"/>
              <a:t> </a:t>
            </a:r>
            <a:r>
              <a:rPr lang="de-DE" baseline="0" dirty="0" err="1" smtClean="0"/>
              <a:t>cells</a:t>
            </a:r>
            <a:r>
              <a:rPr lang="de-DE"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Mitosis in somatic cells results in two </a:t>
            </a:r>
            <a:r>
              <a:rPr lang="en-GB" sz="1200" b="1" kern="1200" dirty="0" smtClean="0">
                <a:solidFill>
                  <a:schemeClr val="tx1"/>
                </a:solidFill>
                <a:effectLst/>
                <a:latin typeface="+mn-lt"/>
                <a:ea typeface="+mn-ea"/>
                <a:cs typeface="+mn-cs"/>
              </a:rPr>
              <a:t>genetically identical cells</a:t>
            </a:r>
            <a:r>
              <a:rPr lang="de-DE" b="1" dirty="0" smtClean="0">
                <a:effectLst/>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de-DE" b="1"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de-DE" b="1" dirty="0" err="1" smtClean="0">
                <a:effectLst/>
              </a:rPr>
              <a:t>Explain</a:t>
            </a:r>
            <a:r>
              <a:rPr lang="de-DE" b="1" baseline="0" dirty="0" smtClean="0">
                <a:effectLst/>
              </a:rPr>
              <a:t> </a:t>
            </a:r>
            <a:r>
              <a:rPr lang="de-DE" b="1" baseline="0" dirty="0" err="1" smtClean="0">
                <a:effectLst/>
              </a:rPr>
              <a:t>phases</a:t>
            </a:r>
            <a:r>
              <a:rPr lang="de-DE" b="1" baseline="0" dirty="0" smtClean="0">
                <a:effectLst/>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de-DE" b="1" baseline="0"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effectLst/>
              </a:rPr>
              <a:t>Look at the special cell </a:t>
            </a:r>
            <a:r>
              <a:rPr lang="en-US" b="0" baseline="0" dirty="0" err="1" smtClean="0">
                <a:effectLst/>
              </a:rPr>
              <a:t>divison</a:t>
            </a:r>
            <a:r>
              <a:rPr lang="en-US" b="0" baseline="0" dirty="0" smtClean="0">
                <a:effectLst/>
              </a:rPr>
              <a:t> of the germ cells (=gametes)</a:t>
            </a:r>
            <a:endParaRPr lang="de-DE" b="1" baseline="0" dirty="0" smtClean="0">
              <a:effectLst/>
            </a:endParaRPr>
          </a:p>
        </p:txBody>
      </p:sp>
      <p:sp>
        <p:nvSpPr>
          <p:cNvPr id="4" name="Foliennummernplatzhalter 3"/>
          <p:cNvSpPr>
            <a:spLocks noGrp="1"/>
          </p:cNvSpPr>
          <p:nvPr>
            <p:ph type="sldNum" sz="quarter" idx="10"/>
          </p:nvPr>
        </p:nvSpPr>
        <p:spPr/>
        <p:txBody>
          <a:bodyPr/>
          <a:lstStyle/>
          <a:p>
            <a:fld id="{E0EE7F15-8F64-1048-89AC-0A7125656185}" type="slidenum">
              <a:rPr lang="de-DE" smtClean="0"/>
              <a:t>12</a:t>
            </a:fld>
            <a:endParaRPr lang="de-DE"/>
          </a:p>
        </p:txBody>
      </p:sp>
    </p:spTree>
    <p:extLst>
      <p:ext uri="{BB962C8B-B14F-4D97-AF65-F5344CB8AC3E}">
        <p14:creationId xmlns:p14="http://schemas.microsoft.com/office/powerpoint/2010/main" val="4057075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dirty="0" smtClean="0">
                <a:solidFill>
                  <a:schemeClr val="tx1"/>
                </a:solidFill>
                <a:latin typeface="+mn-lt"/>
                <a:ea typeface="+mn-ea"/>
                <a:cs typeface="+mn-cs"/>
              </a:rPr>
              <a:t>Phenotypes of the parents?    </a:t>
            </a:r>
            <a:r>
              <a:rPr lang="de-DE" sz="1200" kern="1200" dirty="0" smtClean="0">
                <a:solidFill>
                  <a:schemeClr val="tx1"/>
                </a:solidFill>
                <a:latin typeface="+mn-lt"/>
                <a:ea typeface="+mn-ea"/>
                <a:cs typeface="+mn-cs"/>
              </a:rPr>
              <a:t>M</a:t>
            </a:r>
            <a:r>
              <a:rPr lang="en-US" sz="1200" kern="1200" dirty="0" smtClean="0">
                <a:solidFill>
                  <a:schemeClr val="tx1"/>
                </a:solidFill>
                <a:latin typeface="+mn-lt"/>
                <a:ea typeface="+mn-ea"/>
                <a:cs typeface="+mn-cs"/>
              </a:rPr>
              <a:t>ale: grey hair/ red eyes          Female: white hair/ black eyes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Fill</a:t>
            </a:r>
            <a:r>
              <a:rPr lang="en-US" sz="1200" kern="1200" baseline="0" dirty="0" smtClean="0">
                <a:solidFill>
                  <a:schemeClr val="tx1"/>
                </a:solidFill>
                <a:latin typeface="+mn-lt"/>
                <a:ea typeface="+mn-ea"/>
                <a:cs typeface="+mn-cs"/>
              </a:rPr>
              <a:t> out the </a:t>
            </a:r>
            <a:r>
              <a:rPr lang="en-US" sz="1200" kern="1200" baseline="0" dirty="0" err="1" smtClean="0">
                <a:solidFill>
                  <a:schemeClr val="tx1"/>
                </a:solidFill>
                <a:latin typeface="+mn-lt"/>
                <a:ea typeface="+mn-ea"/>
                <a:cs typeface="+mn-cs"/>
              </a:rPr>
              <a:t>punett</a:t>
            </a:r>
            <a:r>
              <a:rPr lang="en-US" sz="1200" kern="1200" baseline="0" dirty="0" smtClean="0">
                <a:solidFill>
                  <a:schemeClr val="tx1"/>
                </a:solidFill>
                <a:latin typeface="+mn-lt"/>
                <a:ea typeface="+mn-ea"/>
                <a:cs typeface="+mn-cs"/>
              </a:rPr>
              <a:t> square </a:t>
            </a:r>
            <a:r>
              <a:rPr lang="en-US" sz="1200" kern="1200" dirty="0" smtClean="0">
                <a:solidFill>
                  <a:schemeClr val="tx1"/>
                </a:solidFill>
                <a:latin typeface="+mn-lt"/>
                <a:ea typeface="+mn-ea"/>
                <a:cs typeface="+mn-cs"/>
              </a:rPr>
              <a:t>and determine the phenotypes and proportions in the offspring.</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How many out of 16 have grey fur and black eyes? ______</a:t>
            </a:r>
          </a:p>
          <a:p>
            <a:r>
              <a:rPr lang="en-US" sz="1200" kern="1200" dirty="0" smtClean="0">
                <a:solidFill>
                  <a:schemeClr val="tx1"/>
                </a:solidFill>
                <a:latin typeface="+mn-lt"/>
                <a:ea typeface="+mn-ea"/>
                <a:cs typeface="+mn-cs"/>
              </a:rPr>
              <a:t>How many out of 16 have grey fur and red eyes? ________</a:t>
            </a:r>
          </a:p>
          <a:p>
            <a:r>
              <a:rPr lang="en-US" sz="1200" kern="1200" dirty="0" smtClean="0">
                <a:solidFill>
                  <a:schemeClr val="tx1"/>
                </a:solidFill>
                <a:latin typeface="+mn-lt"/>
                <a:ea typeface="+mn-ea"/>
                <a:cs typeface="+mn-cs"/>
              </a:rPr>
              <a:t>How many out of 16 have white fur and black eyes? ______</a:t>
            </a:r>
          </a:p>
          <a:p>
            <a:r>
              <a:rPr lang="en-US" sz="1200" kern="1200" dirty="0" smtClean="0">
                <a:solidFill>
                  <a:schemeClr val="tx1"/>
                </a:solidFill>
                <a:latin typeface="+mn-lt"/>
                <a:ea typeface="+mn-ea"/>
                <a:cs typeface="+mn-cs"/>
              </a:rPr>
              <a:t>How many out of 16 have white fur and red eyes? _______	</a:t>
            </a:r>
          </a:p>
          <a:p>
            <a:endParaRPr lang="de-DE" dirty="0"/>
          </a:p>
        </p:txBody>
      </p:sp>
      <p:sp>
        <p:nvSpPr>
          <p:cNvPr id="4" name="Foliennummernplatzhalter 3"/>
          <p:cNvSpPr>
            <a:spLocks noGrp="1"/>
          </p:cNvSpPr>
          <p:nvPr>
            <p:ph type="sldNum" sz="quarter" idx="10"/>
          </p:nvPr>
        </p:nvSpPr>
        <p:spPr/>
        <p:txBody>
          <a:bodyPr/>
          <a:lstStyle/>
          <a:p>
            <a:fld id="{E0EE7F15-8F64-1048-89AC-0A7125656185}" type="slidenum">
              <a:rPr lang="de-DE" smtClean="0"/>
              <a:t>4</a:t>
            </a:fld>
            <a:endParaRPr lang="de-DE"/>
          </a:p>
        </p:txBody>
      </p:sp>
    </p:spTree>
    <p:extLst>
      <p:ext uri="{BB962C8B-B14F-4D97-AF65-F5344CB8AC3E}">
        <p14:creationId xmlns:p14="http://schemas.microsoft.com/office/powerpoint/2010/main" val="1865458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To</a:t>
            </a:r>
            <a:r>
              <a:rPr lang="de-DE" dirty="0" smtClean="0"/>
              <a:t> </a:t>
            </a:r>
            <a:r>
              <a:rPr lang="de-DE" dirty="0" err="1" smtClean="0"/>
              <a:t>explain</a:t>
            </a:r>
            <a:r>
              <a:rPr lang="de-DE" dirty="0" smtClean="0"/>
              <a:t> Mendels</a:t>
            </a:r>
            <a:r>
              <a:rPr lang="de-DE" baseline="0" dirty="0" smtClean="0"/>
              <a:t> Laws </a:t>
            </a:r>
            <a:r>
              <a:rPr lang="de-DE" baseline="0" dirty="0" err="1" smtClean="0"/>
              <a:t>we</a:t>
            </a:r>
            <a:r>
              <a:rPr lang="de-DE" baseline="0" dirty="0" smtClean="0"/>
              <a:t> </a:t>
            </a:r>
            <a:r>
              <a:rPr lang="de-DE" baseline="0" dirty="0" err="1" smtClean="0"/>
              <a:t>have</a:t>
            </a:r>
            <a:r>
              <a:rPr lang="de-DE" baseline="0" dirty="0" smtClean="0"/>
              <a:t> </a:t>
            </a:r>
            <a:r>
              <a:rPr lang="de-DE" baseline="0" dirty="0" err="1" smtClean="0"/>
              <a:t>to</a:t>
            </a:r>
            <a:r>
              <a:rPr lang="de-DE" baseline="0" dirty="0" smtClean="0"/>
              <a:t> </a:t>
            </a:r>
            <a:r>
              <a:rPr lang="de-DE" baseline="0" dirty="0" err="1" smtClean="0"/>
              <a:t>look</a:t>
            </a:r>
            <a:r>
              <a:rPr lang="de-DE" baseline="0" dirty="0" smtClean="0"/>
              <a:t> </a:t>
            </a:r>
            <a:r>
              <a:rPr lang="de-DE" baseline="0" dirty="0" err="1" smtClean="0"/>
              <a:t>at</a:t>
            </a:r>
            <a:r>
              <a:rPr lang="de-DE" baseline="0" dirty="0" smtClean="0"/>
              <a:t> </a:t>
            </a:r>
            <a:r>
              <a:rPr lang="de-DE" baseline="0" dirty="0" err="1" smtClean="0"/>
              <a:t>the</a:t>
            </a:r>
            <a:r>
              <a:rPr lang="de-DE" baseline="0" dirty="0" smtClean="0"/>
              <a:t> </a:t>
            </a:r>
            <a:r>
              <a:rPr lang="de-DE" baseline="0" dirty="0" err="1" smtClean="0"/>
              <a:t>cellular</a:t>
            </a:r>
            <a:r>
              <a:rPr lang="de-DE" baseline="0" dirty="0" smtClean="0"/>
              <a:t> </a:t>
            </a:r>
            <a:r>
              <a:rPr lang="de-DE" baseline="0" dirty="0" err="1" smtClean="0"/>
              <a:t>level</a:t>
            </a:r>
            <a:r>
              <a:rPr lang="de-DE" baseline="0" dirty="0" smtClean="0"/>
              <a:t>. Dimension! </a:t>
            </a:r>
            <a:r>
              <a:rPr lang="de-DE" sz="1200" b="1" dirty="0" smtClean="0"/>
              <a:t>10</a:t>
            </a:r>
            <a:r>
              <a:rPr lang="de-DE" sz="1200" b="1" dirty="0" smtClean="0">
                <a:sym typeface="Symbol"/>
              </a:rPr>
              <a:t>m- 100m</a:t>
            </a:r>
            <a:r>
              <a:rPr lang="de-DE" sz="1200" b="1" dirty="0" smtClean="0"/>
              <a:t> 	</a:t>
            </a:r>
            <a:r>
              <a:rPr lang="de-DE" sz="1200" b="1" dirty="0" err="1" smtClean="0"/>
              <a:t>show</a:t>
            </a:r>
            <a:r>
              <a:rPr lang="de-DE" sz="1200" b="1" dirty="0" smtClean="0"/>
              <a:t> PPT 4 </a:t>
            </a:r>
            <a:r>
              <a:rPr lang="de-DE" sz="1200" b="1" dirty="0" err="1" smtClean="0"/>
              <a:t>dimension</a:t>
            </a:r>
            <a:endParaRPr lang="de-DE" sz="1200" b="1" dirty="0" smtClean="0"/>
          </a:p>
          <a:p>
            <a:endParaRPr lang="de-DE" sz="1200" dirty="0" smtClean="0"/>
          </a:p>
          <a:p>
            <a:r>
              <a:rPr lang="de-DE" sz="1200" dirty="0" smtClean="0"/>
              <a:t>All </a:t>
            </a:r>
            <a:r>
              <a:rPr lang="de-DE" sz="1200" dirty="0" err="1" smtClean="0"/>
              <a:t>of</a:t>
            </a:r>
            <a:r>
              <a:rPr lang="de-DE" sz="1200" dirty="0" smtClean="0"/>
              <a:t> </a:t>
            </a:r>
            <a:r>
              <a:rPr lang="de-DE" sz="1200" dirty="0" err="1" smtClean="0"/>
              <a:t>our</a:t>
            </a:r>
            <a:r>
              <a:rPr lang="de-DE" sz="1200" dirty="0" smtClean="0"/>
              <a:t> Body</a:t>
            </a:r>
            <a:r>
              <a:rPr lang="de-DE" sz="1200" baseline="0" dirty="0" smtClean="0"/>
              <a:t> </a:t>
            </a:r>
            <a:r>
              <a:rPr lang="de-DE" sz="1200" baseline="0" dirty="0" err="1" smtClean="0"/>
              <a:t>consists</a:t>
            </a:r>
            <a:r>
              <a:rPr lang="de-DE" sz="1200" baseline="0" dirty="0" smtClean="0"/>
              <a:t> </a:t>
            </a:r>
            <a:r>
              <a:rPr lang="de-DE" sz="1200" baseline="0" dirty="0" err="1" smtClean="0"/>
              <a:t>of</a:t>
            </a:r>
            <a:r>
              <a:rPr lang="de-DE" sz="1200" baseline="0" dirty="0" smtClean="0"/>
              <a:t> </a:t>
            </a:r>
            <a:r>
              <a:rPr lang="de-DE" sz="1200" baseline="0" dirty="0" err="1" smtClean="0"/>
              <a:t>cells</a:t>
            </a:r>
            <a:r>
              <a:rPr lang="de-DE" sz="1200" baseline="0" dirty="0" smtClean="0"/>
              <a:t>... </a:t>
            </a:r>
            <a:r>
              <a:rPr lang="de-DE" sz="1200" baseline="0" dirty="0" err="1" smtClean="0"/>
              <a:t>important</a:t>
            </a:r>
            <a:r>
              <a:rPr lang="de-DE" sz="1200" baseline="0" dirty="0" smtClean="0"/>
              <a:t>!!! </a:t>
            </a:r>
            <a:r>
              <a:rPr lang="de-DE" sz="1200" baseline="0" dirty="0" err="1" smtClean="0"/>
              <a:t>Builing</a:t>
            </a:r>
            <a:r>
              <a:rPr lang="de-DE" sz="1200" baseline="0" dirty="0" smtClean="0"/>
              <a:t> </a:t>
            </a:r>
            <a:r>
              <a:rPr lang="de-DE" sz="1200" baseline="0" dirty="0" err="1" smtClean="0"/>
              <a:t>blocks</a:t>
            </a:r>
            <a:r>
              <a:rPr lang="de-DE" sz="1200" baseline="0" dirty="0" smtClean="0"/>
              <a:t> </a:t>
            </a:r>
            <a:r>
              <a:rPr lang="de-DE" sz="1200" baseline="0" dirty="0" err="1" smtClean="0"/>
              <a:t>of</a:t>
            </a:r>
            <a:r>
              <a:rPr lang="de-DE" sz="1200" baseline="0" dirty="0" smtClean="0"/>
              <a:t> </a:t>
            </a:r>
            <a:r>
              <a:rPr lang="de-DE" sz="1200" baseline="0" dirty="0" err="1" smtClean="0"/>
              <a:t>life</a:t>
            </a:r>
            <a:r>
              <a:rPr lang="de-DE" sz="1200" baseline="0" dirty="0" smtClean="0"/>
              <a:t>. </a:t>
            </a:r>
          </a:p>
          <a:p>
            <a:endParaRPr lang="de-DE" sz="1200" baseline="0" dirty="0" smtClean="0"/>
          </a:p>
          <a:p>
            <a:r>
              <a:rPr lang="de-DE" sz="1200" baseline="0" dirty="0" smtClean="0"/>
              <a:t>All </a:t>
            </a:r>
            <a:r>
              <a:rPr lang="de-DE" sz="1200" baseline="0" dirty="0" err="1" smtClean="0"/>
              <a:t>of</a:t>
            </a:r>
            <a:r>
              <a:rPr lang="de-DE" sz="1200" baseline="0" dirty="0" smtClean="0"/>
              <a:t> </a:t>
            </a:r>
            <a:r>
              <a:rPr lang="de-DE" sz="1200" baseline="0" dirty="0" err="1" smtClean="0"/>
              <a:t>the</a:t>
            </a:r>
            <a:r>
              <a:rPr lang="de-DE" sz="1200" baseline="0" dirty="0" smtClean="0"/>
              <a:t> </a:t>
            </a:r>
            <a:r>
              <a:rPr lang="de-DE" sz="1200" baseline="0" dirty="0" err="1" smtClean="0"/>
              <a:t>cells</a:t>
            </a:r>
            <a:r>
              <a:rPr lang="de-DE" sz="1200" baseline="0" dirty="0" smtClean="0"/>
              <a:t> </a:t>
            </a:r>
            <a:r>
              <a:rPr lang="de-DE" sz="1200" baseline="0" dirty="0" err="1" smtClean="0"/>
              <a:t>share</a:t>
            </a:r>
            <a:r>
              <a:rPr lang="de-DE" sz="1200" baseline="0" dirty="0" smtClean="0"/>
              <a:t> </a:t>
            </a:r>
            <a:r>
              <a:rPr lang="de-DE" sz="1200" baseline="0" dirty="0" err="1" smtClean="0"/>
              <a:t>some</a:t>
            </a:r>
            <a:r>
              <a:rPr lang="de-DE" sz="1200" baseline="0" dirty="0" smtClean="0"/>
              <a:t> </a:t>
            </a:r>
            <a:r>
              <a:rPr lang="de-DE" sz="1200" baseline="0" dirty="0" err="1" smtClean="0"/>
              <a:t>commomn</a:t>
            </a:r>
            <a:r>
              <a:rPr lang="de-DE" sz="1200" baseline="0" dirty="0" smtClean="0"/>
              <a:t> </a:t>
            </a:r>
            <a:r>
              <a:rPr lang="de-DE" sz="1200" baseline="0" dirty="0" err="1" smtClean="0"/>
              <a:t>features</a:t>
            </a:r>
            <a:r>
              <a:rPr lang="de-DE" sz="1200" baseline="0" dirty="0" smtClean="0"/>
              <a:t>: </a:t>
            </a:r>
            <a:r>
              <a:rPr lang="de-DE" sz="1200" b="1" baseline="0" dirty="0" err="1" smtClean="0"/>
              <a:t>Cell</a:t>
            </a:r>
            <a:r>
              <a:rPr lang="de-DE" sz="1200" b="1" baseline="0" dirty="0" smtClean="0"/>
              <a:t> Membrane </a:t>
            </a:r>
            <a:r>
              <a:rPr lang="de-DE" sz="1200" baseline="0" dirty="0" smtClean="0"/>
              <a:t>(</a:t>
            </a:r>
            <a:r>
              <a:rPr lang="de-DE" sz="1200" baseline="0" dirty="0" err="1" smtClean="0"/>
              <a:t>Conrol</a:t>
            </a:r>
            <a:r>
              <a:rPr lang="de-DE" sz="1200" baseline="0" dirty="0" smtClean="0"/>
              <a:t> </a:t>
            </a:r>
            <a:r>
              <a:rPr lang="de-DE" sz="1200" baseline="0" dirty="0" err="1" smtClean="0"/>
              <a:t>of</a:t>
            </a:r>
            <a:r>
              <a:rPr lang="de-DE" sz="1200" baseline="0" dirty="0" smtClean="0"/>
              <a:t> </a:t>
            </a:r>
            <a:r>
              <a:rPr lang="de-DE" sz="1200" baseline="0" dirty="0" err="1" smtClean="0"/>
              <a:t>Substances</a:t>
            </a:r>
            <a:r>
              <a:rPr lang="de-DE" sz="1200" baseline="0" dirty="0" smtClean="0"/>
              <a:t> in/out </a:t>
            </a:r>
            <a:r>
              <a:rPr lang="de-DE" sz="1200" baseline="0" dirty="0" err="1" smtClean="0"/>
              <a:t>of</a:t>
            </a:r>
            <a:r>
              <a:rPr lang="de-DE" sz="1200" baseline="0" dirty="0" smtClean="0"/>
              <a:t> </a:t>
            </a:r>
            <a:r>
              <a:rPr lang="de-DE" sz="1200" baseline="0" dirty="0" err="1" smtClean="0"/>
              <a:t>the</a:t>
            </a:r>
            <a:r>
              <a:rPr lang="de-DE" sz="1200" baseline="0" dirty="0" smtClean="0"/>
              <a:t> </a:t>
            </a:r>
            <a:r>
              <a:rPr lang="de-DE" sz="1200" baseline="0" dirty="0" err="1" smtClean="0"/>
              <a:t>cell</a:t>
            </a:r>
            <a:r>
              <a:rPr lang="de-DE" sz="1200" baseline="0" dirty="0" smtClean="0"/>
              <a:t>), </a:t>
            </a:r>
            <a:r>
              <a:rPr lang="de-DE" sz="1200" b="1" baseline="0" dirty="0" err="1" smtClean="0"/>
              <a:t>Cell</a:t>
            </a:r>
            <a:r>
              <a:rPr lang="de-DE" sz="1200" b="1" baseline="0" dirty="0" smtClean="0"/>
              <a:t> Nucleus </a:t>
            </a:r>
            <a:r>
              <a:rPr lang="de-DE" sz="1200" baseline="0" dirty="0" smtClean="0"/>
              <a:t>(</a:t>
            </a:r>
            <a:r>
              <a:rPr lang="de-DE" sz="1200" baseline="0" dirty="0" err="1" smtClean="0"/>
              <a:t>Contains</a:t>
            </a:r>
            <a:r>
              <a:rPr lang="de-DE" sz="1200" baseline="0" dirty="0" smtClean="0"/>
              <a:t> </a:t>
            </a:r>
            <a:r>
              <a:rPr lang="de-DE" sz="1200" baseline="0" dirty="0" err="1" smtClean="0"/>
              <a:t>the</a:t>
            </a:r>
            <a:r>
              <a:rPr lang="de-DE" sz="1200" baseline="0" dirty="0" smtClean="0"/>
              <a:t> </a:t>
            </a:r>
            <a:r>
              <a:rPr lang="de-DE" sz="1200" baseline="0" dirty="0" err="1" smtClean="0"/>
              <a:t>carrier</a:t>
            </a:r>
            <a:r>
              <a:rPr lang="de-DE" sz="1200" baseline="0" dirty="0" smtClean="0"/>
              <a:t> </a:t>
            </a:r>
            <a:r>
              <a:rPr lang="de-DE" sz="1200" baseline="0" dirty="0" err="1" smtClean="0"/>
              <a:t>of</a:t>
            </a:r>
            <a:r>
              <a:rPr lang="de-DE" sz="1200" baseline="0" dirty="0" smtClean="0"/>
              <a:t> </a:t>
            </a:r>
            <a:r>
              <a:rPr lang="de-DE" sz="1200" baseline="0" dirty="0" err="1" smtClean="0"/>
              <a:t>the</a:t>
            </a:r>
            <a:r>
              <a:rPr lang="de-DE" sz="1200" baseline="0" dirty="0" smtClean="0"/>
              <a:t> </a:t>
            </a:r>
            <a:r>
              <a:rPr lang="de-DE" sz="1200" b="1" baseline="0" dirty="0" err="1" smtClean="0"/>
              <a:t>genetic</a:t>
            </a:r>
            <a:r>
              <a:rPr lang="de-DE" sz="1200" b="1" baseline="0" dirty="0" smtClean="0"/>
              <a:t> Information= </a:t>
            </a:r>
            <a:r>
              <a:rPr lang="de-DE" sz="1200" b="1" baseline="0" dirty="0" err="1" smtClean="0"/>
              <a:t>Chromosomes</a:t>
            </a:r>
            <a:r>
              <a:rPr lang="de-DE" sz="1200" b="1" baseline="0" dirty="0" smtClean="0"/>
              <a:t>..</a:t>
            </a:r>
            <a:r>
              <a:rPr lang="de-DE" sz="1200" b="0" baseline="0" dirty="0" smtClean="0"/>
              <a:t>. </a:t>
            </a:r>
            <a:r>
              <a:rPr lang="de-DE" sz="1200" b="0" baseline="0" dirty="0" err="1" smtClean="0"/>
              <a:t>to</a:t>
            </a:r>
            <a:r>
              <a:rPr lang="de-DE" sz="1200" b="0" baseline="0" dirty="0" smtClean="0"/>
              <a:t> </a:t>
            </a:r>
            <a:r>
              <a:rPr lang="de-DE" sz="1200" b="0" baseline="0" dirty="0" err="1" smtClean="0"/>
              <a:t>instruct</a:t>
            </a:r>
            <a:r>
              <a:rPr lang="de-DE" sz="1200" b="0" baseline="0" dirty="0" smtClean="0"/>
              <a:t> </a:t>
            </a:r>
            <a:r>
              <a:rPr lang="de-DE" sz="1200" b="0" baseline="0" dirty="0" err="1" smtClean="0"/>
              <a:t>the</a:t>
            </a:r>
            <a:r>
              <a:rPr lang="de-DE" sz="1200" b="0" baseline="0" dirty="0" smtClean="0"/>
              <a:t> </a:t>
            </a:r>
            <a:r>
              <a:rPr lang="de-DE" sz="1200" b="0" baseline="0" dirty="0" err="1" smtClean="0"/>
              <a:t>cell</a:t>
            </a:r>
            <a:r>
              <a:rPr lang="de-DE" sz="1200" b="0" baseline="0" dirty="0" smtClean="0"/>
              <a:t> </a:t>
            </a:r>
            <a:r>
              <a:rPr lang="de-DE" sz="1200" b="0" baseline="0" dirty="0" err="1" smtClean="0"/>
              <a:t>which</a:t>
            </a:r>
            <a:r>
              <a:rPr lang="de-DE" sz="1200" b="0" baseline="0" dirty="0" smtClean="0"/>
              <a:t> </a:t>
            </a:r>
            <a:r>
              <a:rPr lang="de-DE" sz="1200" b="0" baseline="0" dirty="0" err="1" smtClean="0"/>
              <a:t>substances</a:t>
            </a:r>
            <a:r>
              <a:rPr lang="de-DE" sz="1200" b="0" baseline="0" dirty="0" smtClean="0"/>
              <a:t> </a:t>
            </a:r>
            <a:r>
              <a:rPr lang="de-DE" sz="1200" b="0" baseline="0" dirty="0" err="1" smtClean="0"/>
              <a:t>build</a:t>
            </a:r>
            <a:r>
              <a:rPr lang="de-DE" sz="1200" b="0" baseline="0" dirty="0" smtClean="0"/>
              <a:t>, i.e. </a:t>
            </a:r>
            <a:r>
              <a:rPr lang="de-DE" sz="1200" b="0" baseline="0" dirty="0" err="1" smtClean="0"/>
              <a:t>purple</a:t>
            </a:r>
            <a:r>
              <a:rPr lang="de-DE" sz="1200" b="0" baseline="0" dirty="0" smtClean="0"/>
              <a:t> </a:t>
            </a:r>
            <a:r>
              <a:rPr lang="de-DE" sz="1200" b="0" baseline="0" dirty="0" err="1" smtClean="0"/>
              <a:t>or</a:t>
            </a:r>
            <a:r>
              <a:rPr lang="de-DE" sz="1200" b="0" baseline="0" dirty="0" smtClean="0"/>
              <a:t> </a:t>
            </a:r>
            <a:r>
              <a:rPr lang="de-DE" sz="1200" b="0" baseline="0" dirty="0" err="1" smtClean="0"/>
              <a:t>white</a:t>
            </a:r>
            <a:r>
              <a:rPr lang="de-DE" sz="1200" b="0" baseline="0" dirty="0" smtClean="0"/>
              <a:t> </a:t>
            </a:r>
            <a:r>
              <a:rPr lang="de-DE" sz="1200" b="0" baseline="0" dirty="0" err="1" smtClean="0"/>
              <a:t>petals</a:t>
            </a:r>
            <a:r>
              <a:rPr lang="de-DE" sz="1200" b="0" baseline="0" dirty="0" smtClean="0"/>
              <a:t> in </a:t>
            </a:r>
            <a:r>
              <a:rPr lang="de-DE" sz="1200" b="0" baseline="0" dirty="0" err="1" smtClean="0"/>
              <a:t>flowers</a:t>
            </a:r>
            <a:r>
              <a:rPr lang="de-DE" sz="1200" b="0" baseline="0" dirty="0" smtClean="0"/>
              <a:t> </a:t>
            </a:r>
            <a:r>
              <a:rPr lang="de-DE" sz="1200" b="0" baseline="0" dirty="0" err="1" smtClean="0"/>
              <a:t>or</a:t>
            </a:r>
            <a:r>
              <a:rPr lang="de-DE" sz="1200" b="0" baseline="0" dirty="0" smtClean="0"/>
              <a:t> </a:t>
            </a:r>
            <a:r>
              <a:rPr lang="de-DE" sz="1200" b="0" baseline="0" dirty="0" err="1" smtClean="0"/>
              <a:t>blue</a:t>
            </a:r>
            <a:r>
              <a:rPr lang="de-DE" sz="1200" b="0" baseline="0" dirty="0" smtClean="0"/>
              <a:t> </a:t>
            </a:r>
            <a:r>
              <a:rPr lang="de-DE" sz="1200" b="0" baseline="0" dirty="0" err="1" smtClean="0"/>
              <a:t>or</a:t>
            </a:r>
            <a:r>
              <a:rPr lang="de-DE" sz="1200" b="0" baseline="0" dirty="0" smtClean="0"/>
              <a:t> braun </a:t>
            </a:r>
            <a:r>
              <a:rPr lang="de-DE" sz="1200" b="0" baseline="0" dirty="0" err="1" smtClean="0"/>
              <a:t>eyes</a:t>
            </a:r>
            <a:r>
              <a:rPr lang="de-DE" sz="1200" b="0" baseline="0" dirty="0" smtClean="0"/>
              <a:t> in </a:t>
            </a:r>
            <a:r>
              <a:rPr lang="de-DE" sz="1200" b="0" baseline="0" dirty="0" err="1" smtClean="0"/>
              <a:t>humans</a:t>
            </a:r>
            <a:r>
              <a:rPr lang="de-DE" sz="1200" baseline="0" dirty="0" smtClean="0"/>
              <a:t>).... </a:t>
            </a:r>
            <a:r>
              <a:rPr lang="de-DE" sz="1200" b="1" baseline="0" dirty="0" err="1" smtClean="0"/>
              <a:t>Mitochondria</a:t>
            </a:r>
            <a:r>
              <a:rPr lang="de-DE" sz="1200" b="1" baseline="0" dirty="0" smtClean="0"/>
              <a:t> </a:t>
            </a:r>
            <a:r>
              <a:rPr lang="de-DE" sz="1200" b="0" baseline="0" dirty="0" smtClean="0"/>
              <a:t>(Transformation </a:t>
            </a:r>
            <a:r>
              <a:rPr lang="de-DE" sz="1200" b="0" baseline="0" dirty="0" err="1" smtClean="0"/>
              <a:t>of</a:t>
            </a:r>
            <a:r>
              <a:rPr lang="de-DE" sz="1200" b="0" baseline="0" dirty="0" smtClean="0"/>
              <a:t> </a:t>
            </a:r>
            <a:r>
              <a:rPr lang="de-DE" sz="1200" b="0" baseline="0" dirty="0" err="1" smtClean="0"/>
              <a:t>the</a:t>
            </a:r>
            <a:r>
              <a:rPr lang="de-DE" sz="1200" b="0" baseline="0" dirty="0" smtClean="0"/>
              <a:t> </a:t>
            </a:r>
            <a:r>
              <a:rPr lang="de-DE" sz="1200" b="0" baseline="0" dirty="0" err="1" smtClean="0"/>
              <a:t>energy</a:t>
            </a:r>
            <a:r>
              <a:rPr lang="de-DE" sz="1200" b="0" baseline="0" dirty="0" smtClean="0"/>
              <a:t> </a:t>
            </a:r>
            <a:r>
              <a:rPr lang="de-DE" sz="1200" b="0" baseline="0" dirty="0" err="1" smtClean="0"/>
              <a:t>contained</a:t>
            </a:r>
            <a:r>
              <a:rPr lang="de-DE" sz="1200" b="0" baseline="0" dirty="0" smtClean="0"/>
              <a:t> in </a:t>
            </a:r>
            <a:r>
              <a:rPr lang="de-DE" sz="1200" b="0" baseline="0" dirty="0" err="1" smtClean="0"/>
              <a:t>food</a:t>
            </a:r>
            <a:r>
              <a:rPr lang="de-DE" sz="1200" b="0" baseline="0" dirty="0" smtClean="0"/>
              <a:t> in a form </a:t>
            </a:r>
            <a:r>
              <a:rPr lang="de-DE" sz="1200" b="0" baseline="0" dirty="0" err="1" smtClean="0"/>
              <a:t>that</a:t>
            </a:r>
            <a:r>
              <a:rPr lang="de-DE" sz="1200" b="0" baseline="0" dirty="0" smtClean="0"/>
              <a:t> </a:t>
            </a:r>
            <a:r>
              <a:rPr lang="de-DE" sz="1200" b="0" baseline="0" dirty="0" err="1" smtClean="0"/>
              <a:t>the</a:t>
            </a:r>
            <a:r>
              <a:rPr lang="de-DE" sz="1200" b="0" baseline="0" dirty="0" smtClean="0"/>
              <a:t> </a:t>
            </a:r>
            <a:r>
              <a:rPr lang="de-DE" sz="1200" b="0" baseline="0" dirty="0" err="1" smtClean="0"/>
              <a:t>organism</a:t>
            </a:r>
            <a:r>
              <a:rPr lang="de-DE" sz="1200" b="0" baseline="0" dirty="0" smtClean="0"/>
              <a:t> </a:t>
            </a:r>
            <a:r>
              <a:rPr lang="de-DE" sz="1200" b="0" baseline="0" dirty="0" err="1" smtClean="0"/>
              <a:t>can</a:t>
            </a:r>
            <a:r>
              <a:rPr lang="de-DE" sz="1200" b="0" baseline="0" dirty="0" smtClean="0"/>
              <a:t> </a:t>
            </a:r>
            <a:r>
              <a:rPr lang="de-DE" sz="1200" b="0" baseline="0" dirty="0" err="1" smtClean="0"/>
              <a:t>use</a:t>
            </a:r>
            <a:r>
              <a:rPr lang="de-DE" sz="1200" b="0" baseline="0" dirty="0" smtClean="0"/>
              <a:t> </a:t>
            </a:r>
            <a:r>
              <a:rPr lang="de-DE" sz="1200" b="1" baseline="0" dirty="0" smtClean="0"/>
              <a:t>ATP</a:t>
            </a:r>
            <a:r>
              <a:rPr lang="de-DE" sz="1200" b="0" baseline="0" dirty="0" smtClean="0"/>
              <a:t>)... </a:t>
            </a:r>
            <a:r>
              <a:rPr lang="de-DE" sz="1200" b="0" baseline="0" dirty="0" err="1" smtClean="0"/>
              <a:t>and</a:t>
            </a:r>
            <a:r>
              <a:rPr lang="de-DE" sz="1200" b="0" baseline="0" dirty="0" smtClean="0"/>
              <a:t> </a:t>
            </a:r>
            <a:r>
              <a:rPr lang="de-DE" sz="1200" b="0" baseline="0" dirty="0" err="1" smtClean="0"/>
              <a:t>more</a:t>
            </a:r>
            <a:endParaRPr lang="de-DE" b="0" dirty="0"/>
          </a:p>
        </p:txBody>
      </p:sp>
      <p:sp>
        <p:nvSpPr>
          <p:cNvPr id="4" name="Foliennummernplatzhalter 3"/>
          <p:cNvSpPr>
            <a:spLocks noGrp="1"/>
          </p:cNvSpPr>
          <p:nvPr>
            <p:ph type="sldNum" sz="quarter" idx="10"/>
          </p:nvPr>
        </p:nvSpPr>
        <p:spPr/>
        <p:txBody>
          <a:bodyPr/>
          <a:lstStyle/>
          <a:p>
            <a:fld id="{E0EE7F15-8F64-1048-89AC-0A7125656185}" type="slidenum">
              <a:rPr lang="de-DE" smtClean="0"/>
              <a:t>5</a:t>
            </a:fld>
            <a:endParaRPr lang="de-DE"/>
          </a:p>
        </p:txBody>
      </p:sp>
    </p:spTree>
    <p:extLst>
      <p:ext uri="{BB962C8B-B14F-4D97-AF65-F5344CB8AC3E}">
        <p14:creationId xmlns:p14="http://schemas.microsoft.com/office/powerpoint/2010/main" val="1072867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0EE7F15-8F64-1048-89AC-0A7125656185}" type="slidenum">
              <a:rPr lang="de-DE" smtClean="0"/>
              <a:t>6</a:t>
            </a:fld>
            <a:endParaRPr lang="de-DE"/>
          </a:p>
        </p:txBody>
      </p:sp>
    </p:spTree>
    <p:extLst>
      <p:ext uri="{BB962C8B-B14F-4D97-AF65-F5344CB8AC3E}">
        <p14:creationId xmlns:p14="http://schemas.microsoft.com/office/powerpoint/2010/main" val="1046774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1" i="0" kern="1200" dirty="0" smtClean="0">
                <a:solidFill>
                  <a:schemeClr val="tx1"/>
                </a:solidFill>
                <a:latin typeface="+mn-lt"/>
                <a:ea typeface="+mn-ea"/>
                <a:cs typeface="+mn-cs"/>
              </a:rPr>
              <a:t>Note: </a:t>
            </a:r>
            <a:r>
              <a:rPr lang="en-US" sz="1200" i="0" kern="1200" dirty="0" smtClean="0">
                <a:solidFill>
                  <a:schemeClr val="tx1"/>
                </a:solidFill>
                <a:latin typeface="+mn-lt"/>
                <a:ea typeface="+mn-ea"/>
                <a:cs typeface="+mn-cs"/>
              </a:rPr>
              <a:t>The DNA from a single (diploid) human cell if the 46 chromosomes were connected end-to-end and straightened, would have a </a:t>
            </a:r>
            <a:r>
              <a:rPr lang="en-US" sz="1200" b="1" i="0" kern="1200" dirty="0" smtClean="0">
                <a:solidFill>
                  <a:schemeClr val="tx1"/>
                </a:solidFill>
                <a:latin typeface="+mn-lt"/>
                <a:ea typeface="+mn-ea"/>
                <a:cs typeface="+mn-cs"/>
              </a:rPr>
              <a:t>length of ~2 m </a:t>
            </a:r>
            <a:r>
              <a:rPr lang="en-US" sz="1200" i="0" kern="1200" dirty="0" smtClean="0">
                <a:solidFill>
                  <a:schemeClr val="tx1"/>
                </a:solidFill>
                <a:latin typeface="+mn-lt"/>
                <a:ea typeface="+mn-ea"/>
                <a:cs typeface="+mn-cs"/>
              </a:rPr>
              <a:t>and a </a:t>
            </a:r>
            <a:r>
              <a:rPr lang="en-US" sz="1200" b="1" i="0" kern="1200" dirty="0" smtClean="0">
                <a:solidFill>
                  <a:schemeClr val="tx1"/>
                </a:solidFill>
                <a:latin typeface="+mn-lt"/>
                <a:ea typeface="+mn-ea"/>
                <a:cs typeface="+mn-cs"/>
              </a:rPr>
              <a:t>width of ~2.4 nanometers</a:t>
            </a:r>
            <a:r>
              <a:rPr lang="en-US" sz="1200" i="0" kern="1200" dirty="0" smtClean="0">
                <a:solidFill>
                  <a:schemeClr val="tx1"/>
                </a:solidFill>
                <a:latin typeface="+mn-lt"/>
                <a:ea typeface="+mn-ea"/>
                <a:cs typeface="+mn-cs"/>
              </a:rPr>
              <a:t>.</a:t>
            </a:r>
            <a:endParaRPr lang="de-DE" dirty="0"/>
          </a:p>
        </p:txBody>
      </p:sp>
      <p:sp>
        <p:nvSpPr>
          <p:cNvPr id="4" name="Foliennummernplatzhalter 3"/>
          <p:cNvSpPr>
            <a:spLocks noGrp="1"/>
          </p:cNvSpPr>
          <p:nvPr>
            <p:ph type="sldNum" sz="quarter" idx="10"/>
          </p:nvPr>
        </p:nvSpPr>
        <p:spPr/>
        <p:txBody>
          <a:bodyPr/>
          <a:lstStyle/>
          <a:p>
            <a:fld id="{E0EE7F15-8F64-1048-89AC-0A7125656185}" type="slidenum">
              <a:rPr lang="de-DE" smtClean="0"/>
              <a:t>7</a:t>
            </a:fld>
            <a:endParaRPr lang="de-DE"/>
          </a:p>
        </p:txBody>
      </p:sp>
    </p:spTree>
    <p:extLst>
      <p:ext uri="{BB962C8B-B14F-4D97-AF65-F5344CB8AC3E}">
        <p14:creationId xmlns:p14="http://schemas.microsoft.com/office/powerpoint/2010/main" val="2211028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Left</a:t>
            </a:r>
            <a:r>
              <a:rPr lang="de-DE" dirty="0" smtClean="0"/>
              <a:t> </a:t>
            </a:r>
            <a:r>
              <a:rPr lang="de-DE" dirty="0" err="1" smtClean="0"/>
              <a:t>there</a:t>
            </a:r>
            <a:r>
              <a:rPr lang="de-DE" dirty="0" smtClean="0"/>
              <a:t> </a:t>
            </a:r>
            <a:r>
              <a:rPr lang="de-DE" dirty="0" err="1" smtClean="0"/>
              <a:t>are</a:t>
            </a:r>
            <a:r>
              <a:rPr lang="de-DE" dirty="0" smtClean="0"/>
              <a:t> </a:t>
            </a:r>
            <a:r>
              <a:rPr lang="de-DE" dirty="0" err="1" smtClean="0"/>
              <a:t>the</a:t>
            </a:r>
            <a:r>
              <a:rPr lang="de-DE" dirty="0" smtClean="0"/>
              <a:t> </a:t>
            </a:r>
            <a:r>
              <a:rPr lang="de-DE" dirty="0" err="1" smtClean="0"/>
              <a:t>chromosomes</a:t>
            </a:r>
            <a:r>
              <a:rPr lang="de-DE" baseline="0" dirty="0" smtClean="0"/>
              <a:t> </a:t>
            </a:r>
            <a:r>
              <a:rPr lang="de-DE" baseline="0" dirty="0" err="1" smtClean="0"/>
              <a:t>of</a:t>
            </a:r>
            <a:r>
              <a:rPr lang="de-DE" baseline="0" dirty="0" smtClean="0"/>
              <a:t> </a:t>
            </a:r>
            <a:r>
              <a:rPr lang="de-DE" baseline="0" dirty="0" err="1" smtClean="0"/>
              <a:t>one</a:t>
            </a:r>
            <a:r>
              <a:rPr lang="de-DE" baseline="0" dirty="0" smtClean="0"/>
              <a:t> </a:t>
            </a:r>
            <a:r>
              <a:rPr lang="de-DE" baseline="0" dirty="0" err="1" smtClean="0"/>
              <a:t>person</a:t>
            </a:r>
            <a:r>
              <a:rPr lang="de-DE" baseline="0" dirty="0" smtClean="0"/>
              <a:t> </a:t>
            </a:r>
            <a:r>
              <a:rPr lang="de-DE" baseline="0" dirty="0" err="1" smtClean="0"/>
              <a:t>and</a:t>
            </a:r>
            <a:r>
              <a:rPr lang="de-DE" baseline="0" dirty="0" smtClean="0"/>
              <a:t> </a:t>
            </a:r>
            <a:r>
              <a:rPr lang="de-DE" baseline="0" dirty="0" err="1" smtClean="0"/>
              <a:t>right</a:t>
            </a:r>
            <a:r>
              <a:rPr lang="de-DE" baseline="0" dirty="0" smtClean="0"/>
              <a:t> </a:t>
            </a:r>
            <a:r>
              <a:rPr lang="de-DE" baseline="0" dirty="0" err="1" smtClean="0"/>
              <a:t>the</a:t>
            </a:r>
            <a:r>
              <a:rPr lang="de-DE" baseline="0" dirty="0" smtClean="0"/>
              <a:t> </a:t>
            </a:r>
            <a:r>
              <a:rPr lang="de-DE" baseline="0" dirty="0" err="1" smtClean="0"/>
              <a:t>ones</a:t>
            </a:r>
            <a:r>
              <a:rPr lang="de-DE" baseline="0" dirty="0" smtClean="0"/>
              <a:t> </a:t>
            </a:r>
            <a:r>
              <a:rPr lang="de-DE" baseline="0" dirty="0" err="1" smtClean="0"/>
              <a:t>of</a:t>
            </a:r>
            <a:r>
              <a:rPr lang="de-DE" baseline="0" dirty="0" smtClean="0"/>
              <a:t> </a:t>
            </a:r>
            <a:r>
              <a:rPr lang="de-DE" baseline="0" dirty="0" err="1" smtClean="0"/>
              <a:t>another</a:t>
            </a:r>
            <a:r>
              <a:rPr lang="de-DE" baseline="0" dirty="0" smtClean="0"/>
              <a:t> </a:t>
            </a:r>
            <a:r>
              <a:rPr lang="de-DE" baseline="0" dirty="0" err="1" smtClean="0"/>
              <a:t>one</a:t>
            </a:r>
            <a:r>
              <a:rPr lang="de-DE" baseline="0" dirty="0" smtClean="0"/>
              <a:t>. </a:t>
            </a:r>
            <a:r>
              <a:rPr lang="de-DE" b="1" i="1" baseline="0" dirty="0" err="1" smtClean="0"/>
              <a:t>Which</a:t>
            </a:r>
            <a:r>
              <a:rPr lang="de-DE" b="1" i="1" baseline="0" dirty="0" smtClean="0"/>
              <a:t> </a:t>
            </a:r>
            <a:r>
              <a:rPr lang="de-DE" b="1" i="1" baseline="0" dirty="0" err="1" smtClean="0"/>
              <a:t>one</a:t>
            </a:r>
            <a:r>
              <a:rPr lang="de-DE" b="1" i="1" baseline="0" dirty="0" smtClean="0"/>
              <a:t> </a:t>
            </a:r>
            <a:r>
              <a:rPr lang="de-DE" b="1" i="1" baseline="0" dirty="0" err="1" smtClean="0"/>
              <a:t>is</a:t>
            </a:r>
            <a:r>
              <a:rPr lang="de-DE" b="1" i="1" baseline="0" dirty="0" smtClean="0"/>
              <a:t> male </a:t>
            </a:r>
            <a:r>
              <a:rPr lang="de-DE" b="1" i="1" baseline="0" dirty="0" err="1" smtClean="0"/>
              <a:t>and</a:t>
            </a:r>
            <a:r>
              <a:rPr lang="de-DE" b="1" i="1" baseline="0" dirty="0" smtClean="0"/>
              <a:t> </a:t>
            </a:r>
            <a:r>
              <a:rPr lang="de-DE" b="1" i="1" baseline="0" dirty="0" err="1" smtClean="0"/>
              <a:t>which</a:t>
            </a:r>
            <a:r>
              <a:rPr lang="de-DE" b="1" i="1" baseline="0" dirty="0" smtClean="0"/>
              <a:t> </a:t>
            </a:r>
            <a:r>
              <a:rPr lang="de-DE" b="1" i="1" baseline="0" dirty="0" err="1" smtClean="0"/>
              <a:t>is</a:t>
            </a:r>
            <a:r>
              <a:rPr lang="de-DE" b="1" i="1" baseline="0" dirty="0" smtClean="0"/>
              <a:t> </a:t>
            </a:r>
            <a:r>
              <a:rPr lang="de-DE" b="1" i="1" baseline="0" dirty="0" err="1" smtClean="0"/>
              <a:t>female</a:t>
            </a:r>
            <a:r>
              <a:rPr lang="de-DE" b="1" i="1" baseline="0" dirty="0" smtClean="0"/>
              <a:t>? </a:t>
            </a:r>
            <a:r>
              <a:rPr lang="de-DE" i="1" baseline="0" dirty="0" smtClean="0"/>
              <a:t>.</a:t>
            </a:r>
            <a:r>
              <a:rPr lang="de-DE" i="0" baseline="0" dirty="0" smtClean="0"/>
              <a:t>.</a:t>
            </a:r>
            <a:r>
              <a:rPr lang="de-DE" i="0" baseline="0" dirty="0" err="1" smtClean="0"/>
              <a:t>only</a:t>
            </a:r>
            <a:r>
              <a:rPr lang="de-DE" i="0" baseline="0" dirty="0" smtClean="0"/>
              <a:t> </a:t>
            </a:r>
            <a:r>
              <a:rPr lang="de-DE" i="0" baseline="0" dirty="0" err="1" smtClean="0"/>
              <a:t>if</a:t>
            </a:r>
            <a:r>
              <a:rPr lang="de-DE" i="0" baseline="0" dirty="0" smtClean="0"/>
              <a:t> </a:t>
            </a:r>
            <a:r>
              <a:rPr lang="de-DE" i="0" baseline="0" dirty="0" err="1" smtClean="0"/>
              <a:t>preknoledge</a:t>
            </a:r>
            <a:r>
              <a:rPr lang="de-DE" i="0" baseline="0" dirty="0" smtClean="0"/>
              <a:t> </a:t>
            </a:r>
            <a:r>
              <a:rPr lang="de-DE" i="0" baseline="0" dirty="0" err="1" smtClean="0"/>
              <a:t>of</a:t>
            </a:r>
            <a:r>
              <a:rPr lang="de-DE" i="0" baseline="0" dirty="0" smtClean="0"/>
              <a:t> </a:t>
            </a:r>
            <a:r>
              <a:rPr lang="de-DE" i="0" baseline="0" dirty="0" err="1" smtClean="0"/>
              <a:t>genetics</a:t>
            </a:r>
            <a:r>
              <a:rPr lang="de-DE" i="0" baseline="0" dirty="0" smtClean="0"/>
              <a:t>.</a:t>
            </a:r>
          </a:p>
          <a:p>
            <a:endParaRPr lang="sv-SE" sz="1200" i="0" kern="1200" dirty="0" smtClean="0">
              <a:solidFill>
                <a:schemeClr val="tx1"/>
              </a:solidFill>
              <a:latin typeface="+mn-lt"/>
              <a:ea typeface="+mn-ea"/>
              <a:cs typeface="+mn-cs"/>
            </a:endParaRPr>
          </a:p>
          <a:p>
            <a:r>
              <a:rPr lang="sv-SE" sz="1200" b="1" i="1" kern="1200" dirty="0" err="1" smtClean="0">
                <a:solidFill>
                  <a:schemeClr val="tx1"/>
                </a:solidFill>
                <a:latin typeface="+mn-lt"/>
                <a:ea typeface="+mn-ea"/>
                <a:cs typeface="+mn-cs"/>
              </a:rPr>
              <a:t>What</a:t>
            </a:r>
            <a:r>
              <a:rPr lang="sv-SE" sz="1200" b="1" i="1" kern="1200" dirty="0" smtClean="0">
                <a:solidFill>
                  <a:schemeClr val="tx1"/>
                </a:solidFill>
                <a:latin typeface="+mn-lt"/>
                <a:ea typeface="+mn-ea"/>
                <a:cs typeface="+mn-cs"/>
              </a:rPr>
              <a:t> </a:t>
            </a:r>
            <a:r>
              <a:rPr lang="sv-SE" sz="1200" b="1" i="1" kern="1200" dirty="0" err="1" smtClean="0">
                <a:solidFill>
                  <a:schemeClr val="tx1"/>
                </a:solidFill>
                <a:latin typeface="+mn-lt"/>
                <a:ea typeface="+mn-ea"/>
                <a:cs typeface="+mn-cs"/>
              </a:rPr>
              <a:t>attracts</a:t>
            </a:r>
            <a:r>
              <a:rPr lang="sv-SE" sz="1200" b="1" i="1" kern="1200" dirty="0" smtClean="0">
                <a:solidFill>
                  <a:schemeClr val="tx1"/>
                </a:solidFill>
                <a:latin typeface="+mn-lt"/>
                <a:ea typeface="+mn-ea"/>
                <a:cs typeface="+mn-cs"/>
              </a:rPr>
              <a:t> </a:t>
            </a:r>
            <a:r>
              <a:rPr lang="sv-SE" sz="1200" b="1" i="1" kern="1200" dirty="0" err="1" smtClean="0">
                <a:solidFill>
                  <a:schemeClr val="tx1"/>
                </a:solidFill>
                <a:latin typeface="+mn-lt"/>
                <a:ea typeface="+mn-ea"/>
                <a:cs typeface="+mn-cs"/>
              </a:rPr>
              <a:t>your</a:t>
            </a:r>
            <a:r>
              <a:rPr lang="sv-SE" sz="1200" b="1" i="1" kern="1200" dirty="0" smtClean="0">
                <a:solidFill>
                  <a:schemeClr val="tx1"/>
                </a:solidFill>
                <a:latin typeface="+mn-lt"/>
                <a:ea typeface="+mn-ea"/>
                <a:cs typeface="+mn-cs"/>
              </a:rPr>
              <a:t> attention</a:t>
            </a:r>
            <a:r>
              <a:rPr lang="sv-SE" sz="1200" b="1" i="1" kern="1200" baseline="0" dirty="0" smtClean="0">
                <a:solidFill>
                  <a:schemeClr val="tx1"/>
                </a:solidFill>
                <a:latin typeface="+mn-lt"/>
                <a:ea typeface="+mn-ea"/>
                <a:cs typeface="+mn-cs"/>
              </a:rPr>
              <a:t> </a:t>
            </a:r>
            <a:r>
              <a:rPr lang="sv-SE" sz="1200" b="1" i="1" kern="1200" baseline="0" dirty="0" err="1" smtClean="0">
                <a:solidFill>
                  <a:schemeClr val="tx1"/>
                </a:solidFill>
                <a:latin typeface="+mn-lt"/>
                <a:ea typeface="+mn-ea"/>
                <a:cs typeface="+mn-cs"/>
              </a:rPr>
              <a:t>looking</a:t>
            </a:r>
            <a:r>
              <a:rPr lang="sv-SE" sz="1200" b="1" i="1" kern="1200" baseline="0" dirty="0" smtClean="0">
                <a:solidFill>
                  <a:schemeClr val="tx1"/>
                </a:solidFill>
                <a:latin typeface="+mn-lt"/>
                <a:ea typeface="+mn-ea"/>
                <a:cs typeface="+mn-cs"/>
              </a:rPr>
              <a:t> at the </a:t>
            </a:r>
            <a:r>
              <a:rPr lang="sv-SE" sz="1200" b="1" i="1" kern="1200" baseline="0" dirty="0" err="1" smtClean="0">
                <a:solidFill>
                  <a:schemeClr val="tx1"/>
                </a:solidFill>
                <a:latin typeface="+mn-lt"/>
                <a:ea typeface="+mn-ea"/>
                <a:cs typeface="+mn-cs"/>
              </a:rPr>
              <a:t>Chromosomes</a:t>
            </a:r>
            <a:r>
              <a:rPr lang="sv-SE" sz="1200" b="1" i="1" kern="1200" baseline="0" dirty="0" smtClean="0">
                <a:solidFill>
                  <a:schemeClr val="tx1"/>
                </a:solidFill>
                <a:latin typeface="+mn-lt"/>
                <a:ea typeface="+mn-ea"/>
                <a:cs typeface="+mn-cs"/>
              </a:rPr>
              <a:t>?</a:t>
            </a:r>
            <a:r>
              <a:rPr lang="sv-SE" sz="1200" i="0" kern="1200" baseline="0" dirty="0" smtClean="0">
                <a:solidFill>
                  <a:schemeClr val="tx1"/>
                </a:solidFill>
                <a:latin typeface="+mn-lt"/>
                <a:ea typeface="+mn-ea"/>
                <a:cs typeface="+mn-cs"/>
              </a:rPr>
              <a:t>			</a:t>
            </a:r>
            <a:r>
              <a:rPr lang="de-DE" sz="1200" i="0" kern="1200" baseline="0" dirty="0" smtClean="0">
                <a:solidFill>
                  <a:schemeClr val="tx1"/>
                </a:solidFill>
                <a:latin typeface="+mn-lt"/>
                <a:ea typeface="+mn-ea"/>
                <a:cs typeface="+mn-cs"/>
              </a:rPr>
              <a:t>…</a:t>
            </a:r>
            <a:r>
              <a:rPr lang="de-DE" sz="1200" i="0" kern="1200" baseline="0" dirty="0" err="1" smtClean="0">
                <a:solidFill>
                  <a:schemeClr val="tx1"/>
                </a:solidFill>
                <a:latin typeface="+mn-lt"/>
                <a:ea typeface="+mn-ea"/>
                <a:cs typeface="+mn-cs"/>
              </a:rPr>
              <a:t>they</a:t>
            </a:r>
            <a:r>
              <a:rPr lang="de-DE" sz="1200" i="0" kern="1200" baseline="0" dirty="0" smtClean="0">
                <a:solidFill>
                  <a:schemeClr val="tx1"/>
                </a:solidFill>
                <a:latin typeface="+mn-lt"/>
                <a:ea typeface="+mn-ea"/>
                <a:cs typeface="+mn-cs"/>
              </a:rPr>
              <a:t> </a:t>
            </a:r>
            <a:r>
              <a:rPr lang="de-DE" sz="1200" i="0" kern="1200" baseline="0" dirty="0" err="1" smtClean="0">
                <a:solidFill>
                  <a:schemeClr val="tx1"/>
                </a:solidFill>
                <a:latin typeface="+mn-lt"/>
                <a:ea typeface="+mn-ea"/>
                <a:cs typeface="+mn-cs"/>
              </a:rPr>
              <a:t>always</a:t>
            </a:r>
            <a:r>
              <a:rPr lang="de-DE" sz="1200" i="0" kern="1200" baseline="0" dirty="0" smtClean="0">
                <a:solidFill>
                  <a:schemeClr val="tx1"/>
                </a:solidFill>
                <a:latin typeface="+mn-lt"/>
                <a:ea typeface="+mn-ea"/>
                <a:cs typeface="+mn-cs"/>
              </a:rPr>
              <a:t> </a:t>
            </a:r>
            <a:r>
              <a:rPr lang="de-DE" sz="1200" i="0" kern="1200" baseline="0" dirty="0" err="1" smtClean="0">
                <a:solidFill>
                  <a:schemeClr val="tx1"/>
                </a:solidFill>
                <a:latin typeface="+mn-lt"/>
                <a:ea typeface="+mn-ea"/>
                <a:cs typeface="+mn-cs"/>
              </a:rPr>
              <a:t>appear</a:t>
            </a:r>
            <a:r>
              <a:rPr lang="de-DE" sz="1200" i="0" kern="1200" baseline="0" dirty="0" smtClean="0">
                <a:solidFill>
                  <a:schemeClr val="tx1"/>
                </a:solidFill>
                <a:latin typeface="+mn-lt"/>
                <a:ea typeface="+mn-ea"/>
                <a:cs typeface="+mn-cs"/>
              </a:rPr>
              <a:t> in </a:t>
            </a:r>
            <a:r>
              <a:rPr lang="de-DE" sz="1200" i="0" kern="1200" baseline="0" dirty="0" err="1" smtClean="0">
                <a:solidFill>
                  <a:schemeClr val="tx1"/>
                </a:solidFill>
                <a:latin typeface="+mn-lt"/>
                <a:ea typeface="+mn-ea"/>
                <a:cs typeface="+mn-cs"/>
              </a:rPr>
              <a:t>pairs</a:t>
            </a:r>
            <a:r>
              <a:rPr lang="de-DE" sz="1200" i="0" kern="1200" baseline="0" dirty="0" smtClean="0">
                <a:solidFill>
                  <a:schemeClr val="tx1"/>
                </a:solidFill>
                <a:latin typeface="+mn-lt"/>
                <a:ea typeface="+mn-ea"/>
                <a:cs typeface="+mn-cs"/>
              </a:rPr>
              <a:t>! </a:t>
            </a:r>
          </a:p>
          <a:p>
            <a:endParaRPr lang="de-DE" sz="1200" i="0" kern="1200" baseline="0" dirty="0" smtClean="0">
              <a:solidFill>
                <a:schemeClr val="tx1"/>
              </a:solidFill>
              <a:latin typeface="+mn-lt"/>
              <a:ea typeface="+mn-ea"/>
              <a:cs typeface="+mn-cs"/>
            </a:endParaRPr>
          </a:p>
          <a:p>
            <a:r>
              <a:rPr lang="de-DE" sz="1200" i="0" kern="1200" baseline="0" dirty="0" smtClean="0">
                <a:solidFill>
                  <a:schemeClr val="tx1"/>
                </a:solidFill>
                <a:latin typeface="+mn-lt"/>
                <a:ea typeface="+mn-ea"/>
                <a:cs typeface="+mn-cs"/>
              </a:rPr>
              <a:t>These </a:t>
            </a:r>
            <a:r>
              <a:rPr lang="de-DE" sz="1200" i="0" kern="1200" baseline="0" dirty="0" err="1" smtClean="0">
                <a:solidFill>
                  <a:schemeClr val="tx1"/>
                </a:solidFill>
                <a:latin typeface="+mn-lt"/>
                <a:ea typeface="+mn-ea"/>
                <a:cs typeface="+mn-cs"/>
              </a:rPr>
              <a:t>chromosome</a:t>
            </a:r>
            <a:r>
              <a:rPr lang="de-DE" sz="1200" i="0" kern="1200" baseline="0" dirty="0" smtClean="0">
                <a:solidFill>
                  <a:schemeClr val="tx1"/>
                </a:solidFill>
                <a:latin typeface="+mn-lt"/>
                <a:ea typeface="+mn-ea"/>
                <a:cs typeface="+mn-cs"/>
              </a:rPr>
              <a:t> </a:t>
            </a:r>
            <a:r>
              <a:rPr lang="de-DE" sz="1200" i="0" kern="1200" baseline="0" dirty="0" err="1" smtClean="0">
                <a:solidFill>
                  <a:schemeClr val="tx1"/>
                </a:solidFill>
                <a:latin typeface="+mn-lt"/>
                <a:ea typeface="+mn-ea"/>
                <a:cs typeface="+mn-cs"/>
              </a:rPr>
              <a:t>pairs</a:t>
            </a:r>
            <a:r>
              <a:rPr lang="de-DE" sz="1200" i="0" kern="1200" baseline="0" dirty="0" smtClean="0">
                <a:solidFill>
                  <a:schemeClr val="tx1"/>
                </a:solidFill>
                <a:latin typeface="+mn-lt"/>
                <a:ea typeface="+mn-ea"/>
                <a:cs typeface="+mn-cs"/>
              </a:rPr>
              <a:t> </a:t>
            </a:r>
            <a:r>
              <a:rPr lang="de-DE" sz="1200" i="0" kern="1200" baseline="0" dirty="0" err="1" smtClean="0">
                <a:solidFill>
                  <a:schemeClr val="tx1"/>
                </a:solidFill>
                <a:latin typeface="+mn-lt"/>
                <a:ea typeface="+mn-ea"/>
                <a:cs typeface="+mn-cs"/>
              </a:rPr>
              <a:t>are</a:t>
            </a:r>
            <a:r>
              <a:rPr lang="de-DE" sz="1200" i="0" kern="1200" baseline="0" dirty="0" smtClean="0">
                <a:solidFill>
                  <a:schemeClr val="tx1"/>
                </a:solidFill>
                <a:latin typeface="+mn-lt"/>
                <a:ea typeface="+mn-ea"/>
                <a:cs typeface="+mn-cs"/>
              </a:rPr>
              <a:t> </a:t>
            </a:r>
            <a:r>
              <a:rPr lang="de-DE" sz="1200" i="0" kern="1200" baseline="0" dirty="0" err="1" smtClean="0">
                <a:solidFill>
                  <a:schemeClr val="tx1"/>
                </a:solidFill>
                <a:latin typeface="+mn-lt"/>
                <a:ea typeface="+mn-ea"/>
                <a:cs typeface="+mn-cs"/>
              </a:rPr>
              <a:t>called</a:t>
            </a:r>
            <a:r>
              <a:rPr lang="de-DE" sz="1200" i="0" kern="1200" baseline="0" dirty="0" smtClean="0">
                <a:solidFill>
                  <a:schemeClr val="tx1"/>
                </a:solidFill>
                <a:latin typeface="+mn-lt"/>
                <a:ea typeface="+mn-ea"/>
                <a:cs typeface="+mn-cs"/>
              </a:rPr>
              <a:t> </a:t>
            </a:r>
            <a:r>
              <a:rPr lang="de-DE" sz="1200" b="1" i="0" kern="1200" baseline="0" dirty="0" err="1" smtClean="0">
                <a:solidFill>
                  <a:schemeClr val="tx1"/>
                </a:solidFill>
                <a:latin typeface="+mn-lt"/>
                <a:ea typeface="+mn-ea"/>
                <a:cs typeface="+mn-cs"/>
              </a:rPr>
              <a:t>homologous</a:t>
            </a:r>
            <a:r>
              <a:rPr lang="de-DE" sz="1200" b="1" i="0" kern="1200" baseline="0" dirty="0" smtClean="0">
                <a:solidFill>
                  <a:schemeClr val="tx1"/>
                </a:solidFill>
                <a:latin typeface="+mn-lt"/>
                <a:ea typeface="+mn-ea"/>
                <a:cs typeface="+mn-cs"/>
              </a:rPr>
              <a:t> </a:t>
            </a:r>
            <a:r>
              <a:rPr lang="de-DE" sz="1200" b="1" i="0" kern="1200" baseline="0" dirty="0" err="1" smtClean="0">
                <a:solidFill>
                  <a:schemeClr val="tx1"/>
                </a:solidFill>
                <a:latin typeface="+mn-lt"/>
                <a:ea typeface="+mn-ea"/>
                <a:cs typeface="+mn-cs"/>
              </a:rPr>
              <a:t>chromosomes</a:t>
            </a:r>
            <a:r>
              <a:rPr lang="de-DE" sz="1200" i="0" kern="1200" baseline="0" dirty="0" smtClean="0">
                <a:solidFill>
                  <a:schemeClr val="tx1"/>
                </a:solidFill>
                <a:latin typeface="+mn-lt"/>
                <a:ea typeface="+mn-ea"/>
                <a:cs typeface="+mn-cs"/>
              </a:rPr>
              <a:t>, </a:t>
            </a:r>
            <a:r>
              <a:rPr lang="de-DE" sz="1200" i="0" kern="1200" baseline="0" dirty="0" err="1" smtClean="0">
                <a:solidFill>
                  <a:schemeClr val="tx1"/>
                </a:solidFill>
                <a:latin typeface="+mn-lt"/>
                <a:ea typeface="+mn-ea"/>
                <a:cs typeface="+mn-cs"/>
              </a:rPr>
              <a:t>because</a:t>
            </a:r>
            <a:r>
              <a:rPr lang="de-DE" sz="1200" i="0" kern="1200" baseline="0" dirty="0" smtClean="0">
                <a:solidFill>
                  <a:schemeClr val="tx1"/>
                </a:solidFill>
                <a:latin typeface="+mn-lt"/>
                <a:ea typeface="+mn-ea"/>
                <a:cs typeface="+mn-cs"/>
              </a:rPr>
              <a:t> </a:t>
            </a:r>
            <a:r>
              <a:rPr lang="de-DE" sz="1200" i="0" kern="1200" baseline="0" dirty="0" err="1" smtClean="0">
                <a:solidFill>
                  <a:schemeClr val="tx1"/>
                </a:solidFill>
                <a:latin typeface="+mn-lt"/>
                <a:ea typeface="+mn-ea"/>
                <a:cs typeface="+mn-cs"/>
              </a:rPr>
              <a:t>they</a:t>
            </a:r>
            <a:r>
              <a:rPr lang="de-DE" sz="1200" i="0" kern="1200" baseline="0" dirty="0" smtClean="0">
                <a:solidFill>
                  <a:schemeClr val="tx1"/>
                </a:solidFill>
                <a:latin typeface="+mn-lt"/>
                <a:ea typeface="+mn-ea"/>
                <a:cs typeface="+mn-cs"/>
              </a:rPr>
              <a:t> </a:t>
            </a:r>
            <a:r>
              <a:rPr lang="de-DE" sz="1200" i="0" kern="1200" baseline="0" dirty="0" err="1" smtClean="0">
                <a:solidFill>
                  <a:schemeClr val="tx1"/>
                </a:solidFill>
                <a:latin typeface="+mn-lt"/>
                <a:ea typeface="+mn-ea"/>
                <a:cs typeface="+mn-cs"/>
              </a:rPr>
              <a:t>contain</a:t>
            </a:r>
            <a:r>
              <a:rPr lang="de-DE" sz="1200" i="0" kern="1200" baseline="0" dirty="0" smtClean="0">
                <a:solidFill>
                  <a:schemeClr val="tx1"/>
                </a:solidFill>
                <a:latin typeface="+mn-lt"/>
                <a:ea typeface="+mn-ea"/>
                <a:cs typeface="+mn-cs"/>
              </a:rPr>
              <a:t> „</a:t>
            </a:r>
            <a:r>
              <a:rPr lang="de-DE" sz="1200" i="0" kern="1200" baseline="0" dirty="0" err="1" smtClean="0">
                <a:solidFill>
                  <a:schemeClr val="tx1"/>
                </a:solidFill>
                <a:latin typeface="+mn-lt"/>
                <a:ea typeface="+mn-ea"/>
                <a:cs typeface="+mn-cs"/>
              </a:rPr>
              <a:t>equivalent</a:t>
            </a:r>
            <a:r>
              <a:rPr lang="de-DE" sz="1200" i="0" kern="1200" baseline="0" dirty="0" smtClean="0">
                <a:solidFill>
                  <a:schemeClr val="tx1"/>
                </a:solidFill>
                <a:latin typeface="+mn-lt"/>
                <a:ea typeface="+mn-ea"/>
                <a:cs typeface="+mn-cs"/>
              </a:rPr>
              <a:t>“ </a:t>
            </a:r>
            <a:r>
              <a:rPr lang="de-DE" sz="1200" i="0" kern="1200" baseline="0" dirty="0" err="1" smtClean="0">
                <a:solidFill>
                  <a:schemeClr val="tx1"/>
                </a:solidFill>
                <a:latin typeface="+mn-lt"/>
                <a:ea typeface="+mn-ea"/>
                <a:cs typeface="+mn-cs"/>
              </a:rPr>
              <a:t>information</a:t>
            </a:r>
            <a:r>
              <a:rPr lang="de-DE" sz="1200" i="0" kern="1200" baseline="0" dirty="0" smtClean="0">
                <a:solidFill>
                  <a:schemeClr val="tx1"/>
                </a:solidFill>
                <a:latin typeface="+mn-lt"/>
                <a:ea typeface="+mn-ea"/>
                <a:cs typeface="+mn-cs"/>
              </a:rPr>
              <a:t> (=</a:t>
            </a:r>
            <a:r>
              <a:rPr lang="de-DE" sz="1200" i="0" kern="1200" baseline="0" dirty="0" err="1" smtClean="0">
                <a:solidFill>
                  <a:schemeClr val="tx1"/>
                </a:solidFill>
                <a:latin typeface="+mn-lt"/>
                <a:ea typeface="+mn-ea"/>
                <a:cs typeface="+mn-cs"/>
              </a:rPr>
              <a:t>information</a:t>
            </a:r>
            <a:r>
              <a:rPr lang="de-DE" sz="1200" i="0" kern="1200" baseline="0" dirty="0" smtClean="0">
                <a:solidFill>
                  <a:schemeClr val="tx1"/>
                </a:solidFill>
                <a:latin typeface="+mn-lt"/>
                <a:ea typeface="+mn-ea"/>
                <a:cs typeface="+mn-cs"/>
              </a:rPr>
              <a:t> </a:t>
            </a:r>
            <a:r>
              <a:rPr lang="de-DE" sz="1200" i="0" kern="1200" baseline="0" dirty="0" err="1" smtClean="0">
                <a:solidFill>
                  <a:schemeClr val="tx1"/>
                </a:solidFill>
                <a:latin typeface="+mn-lt"/>
                <a:ea typeface="+mn-ea"/>
                <a:cs typeface="+mn-cs"/>
              </a:rPr>
              <a:t>for</a:t>
            </a:r>
            <a:r>
              <a:rPr lang="de-DE" sz="1200" i="0" kern="1200" baseline="0" dirty="0" smtClean="0">
                <a:solidFill>
                  <a:schemeClr val="tx1"/>
                </a:solidFill>
                <a:latin typeface="+mn-lt"/>
                <a:ea typeface="+mn-ea"/>
                <a:cs typeface="+mn-cs"/>
              </a:rPr>
              <a:t> </a:t>
            </a:r>
            <a:r>
              <a:rPr lang="de-DE" sz="1200" i="0" kern="1200" baseline="0" dirty="0" err="1" smtClean="0">
                <a:solidFill>
                  <a:schemeClr val="tx1"/>
                </a:solidFill>
                <a:latin typeface="+mn-lt"/>
                <a:ea typeface="+mn-ea"/>
                <a:cs typeface="+mn-cs"/>
              </a:rPr>
              <a:t>the</a:t>
            </a:r>
            <a:r>
              <a:rPr lang="de-DE" sz="1200" i="0" kern="1200" baseline="0" dirty="0" smtClean="0">
                <a:solidFill>
                  <a:schemeClr val="tx1"/>
                </a:solidFill>
                <a:latin typeface="+mn-lt"/>
                <a:ea typeface="+mn-ea"/>
                <a:cs typeface="+mn-cs"/>
              </a:rPr>
              <a:t> same </a:t>
            </a:r>
            <a:r>
              <a:rPr lang="de-DE" sz="1200" i="0" kern="1200" baseline="0" dirty="0" err="1" smtClean="0">
                <a:solidFill>
                  <a:schemeClr val="tx1"/>
                </a:solidFill>
                <a:latin typeface="+mn-lt"/>
                <a:ea typeface="+mn-ea"/>
                <a:cs typeface="+mn-cs"/>
              </a:rPr>
              <a:t>trait</a:t>
            </a:r>
            <a:r>
              <a:rPr lang="de-DE" sz="1200" i="0" kern="1200" baseline="0" dirty="0" smtClean="0">
                <a:solidFill>
                  <a:schemeClr val="tx1"/>
                </a:solidFill>
                <a:latin typeface="+mn-lt"/>
                <a:ea typeface="+mn-ea"/>
                <a:cs typeface="+mn-cs"/>
              </a:rPr>
              <a:t>, i.e. </a:t>
            </a:r>
            <a:r>
              <a:rPr lang="de-DE" sz="1200" i="0" kern="1200" baseline="0" dirty="0" err="1" smtClean="0">
                <a:solidFill>
                  <a:schemeClr val="tx1"/>
                </a:solidFill>
                <a:latin typeface="+mn-lt"/>
                <a:ea typeface="+mn-ea"/>
                <a:cs typeface="+mn-cs"/>
              </a:rPr>
              <a:t>colour</a:t>
            </a:r>
            <a:r>
              <a:rPr lang="de-DE" sz="1200" i="0" kern="1200" baseline="0" dirty="0" smtClean="0">
                <a:solidFill>
                  <a:schemeClr val="tx1"/>
                </a:solidFill>
                <a:latin typeface="+mn-lt"/>
                <a:ea typeface="+mn-ea"/>
                <a:cs typeface="+mn-cs"/>
              </a:rPr>
              <a:t> </a:t>
            </a:r>
            <a:r>
              <a:rPr lang="de-DE" sz="1200" i="0" kern="1200" baseline="0" dirty="0" err="1" smtClean="0">
                <a:solidFill>
                  <a:schemeClr val="tx1"/>
                </a:solidFill>
                <a:latin typeface="+mn-lt"/>
                <a:ea typeface="+mn-ea"/>
                <a:cs typeface="+mn-cs"/>
              </a:rPr>
              <a:t>of</a:t>
            </a:r>
            <a:r>
              <a:rPr lang="de-DE" sz="1200" i="0" kern="1200" baseline="0" dirty="0" smtClean="0">
                <a:solidFill>
                  <a:schemeClr val="tx1"/>
                </a:solidFill>
                <a:latin typeface="+mn-lt"/>
                <a:ea typeface="+mn-ea"/>
                <a:cs typeface="+mn-cs"/>
              </a:rPr>
              <a:t> </a:t>
            </a:r>
            <a:r>
              <a:rPr lang="de-DE" sz="1200" i="0" kern="1200" baseline="0" dirty="0" err="1" smtClean="0">
                <a:solidFill>
                  <a:schemeClr val="tx1"/>
                </a:solidFill>
                <a:latin typeface="+mn-lt"/>
                <a:ea typeface="+mn-ea"/>
                <a:cs typeface="+mn-cs"/>
              </a:rPr>
              <a:t>petals</a:t>
            </a:r>
            <a:r>
              <a:rPr lang="de-DE" sz="1200" i="0" kern="1200" baseline="0" dirty="0" smtClean="0">
                <a:solidFill>
                  <a:schemeClr val="tx1"/>
                </a:solidFill>
                <a:latin typeface="+mn-lt"/>
                <a:ea typeface="+mn-ea"/>
                <a:cs typeface="+mn-cs"/>
              </a:rPr>
              <a:t> in </a:t>
            </a:r>
            <a:r>
              <a:rPr lang="de-DE" sz="1200" i="0" kern="1200" baseline="0" dirty="0" err="1" smtClean="0">
                <a:solidFill>
                  <a:schemeClr val="tx1"/>
                </a:solidFill>
                <a:latin typeface="+mn-lt"/>
                <a:ea typeface="+mn-ea"/>
                <a:cs typeface="+mn-cs"/>
              </a:rPr>
              <a:t>flowers</a:t>
            </a:r>
            <a:r>
              <a:rPr lang="de-DE" sz="1200" i="0" kern="1200" baseline="0" dirty="0" smtClean="0">
                <a:solidFill>
                  <a:schemeClr val="tx1"/>
                </a:solidFill>
                <a:latin typeface="+mn-lt"/>
                <a:ea typeface="+mn-ea"/>
                <a:cs typeface="+mn-cs"/>
              </a:rPr>
              <a:t>), but </a:t>
            </a:r>
            <a:r>
              <a:rPr lang="de-DE" sz="1200" i="0" kern="1200" baseline="0" dirty="0" err="1" smtClean="0">
                <a:solidFill>
                  <a:schemeClr val="tx1"/>
                </a:solidFill>
                <a:latin typeface="+mn-lt"/>
                <a:ea typeface="+mn-ea"/>
                <a:cs typeface="+mn-cs"/>
              </a:rPr>
              <a:t>the</a:t>
            </a:r>
            <a:r>
              <a:rPr lang="de-DE" sz="1200" i="0" kern="1200" baseline="0" dirty="0" smtClean="0">
                <a:solidFill>
                  <a:schemeClr val="tx1"/>
                </a:solidFill>
                <a:latin typeface="+mn-lt"/>
                <a:ea typeface="+mn-ea"/>
                <a:cs typeface="+mn-cs"/>
              </a:rPr>
              <a:t> genes </a:t>
            </a:r>
            <a:r>
              <a:rPr lang="de-DE" sz="1200" i="0" kern="1200" baseline="0" dirty="0" err="1" smtClean="0">
                <a:solidFill>
                  <a:schemeClr val="tx1"/>
                </a:solidFill>
                <a:latin typeface="+mn-lt"/>
                <a:ea typeface="+mn-ea"/>
                <a:cs typeface="+mn-cs"/>
              </a:rPr>
              <a:t>can</a:t>
            </a:r>
            <a:r>
              <a:rPr lang="de-DE" sz="1200" i="0" kern="1200" baseline="0" dirty="0" smtClean="0">
                <a:solidFill>
                  <a:schemeClr val="tx1"/>
                </a:solidFill>
                <a:latin typeface="+mn-lt"/>
                <a:ea typeface="+mn-ea"/>
                <a:cs typeface="+mn-cs"/>
              </a:rPr>
              <a:t> </a:t>
            </a:r>
            <a:r>
              <a:rPr lang="de-DE" sz="1200" i="0" kern="1200" baseline="0" dirty="0" err="1" smtClean="0">
                <a:solidFill>
                  <a:schemeClr val="tx1"/>
                </a:solidFill>
                <a:latin typeface="+mn-lt"/>
                <a:ea typeface="+mn-ea"/>
                <a:cs typeface="+mn-cs"/>
              </a:rPr>
              <a:t>be</a:t>
            </a:r>
            <a:r>
              <a:rPr lang="de-DE" sz="1200" i="0" kern="1200" baseline="0" dirty="0" smtClean="0">
                <a:solidFill>
                  <a:schemeClr val="tx1"/>
                </a:solidFill>
                <a:latin typeface="+mn-lt"/>
                <a:ea typeface="+mn-ea"/>
                <a:cs typeface="+mn-cs"/>
              </a:rPr>
              <a:t> in different „</a:t>
            </a:r>
            <a:r>
              <a:rPr lang="de-DE" sz="1200" i="0" kern="1200" baseline="0" dirty="0" err="1" smtClean="0">
                <a:solidFill>
                  <a:schemeClr val="tx1"/>
                </a:solidFill>
                <a:latin typeface="+mn-lt"/>
                <a:ea typeface="+mn-ea"/>
                <a:cs typeface="+mn-cs"/>
              </a:rPr>
              <a:t>forms</a:t>
            </a:r>
            <a:r>
              <a:rPr lang="de-DE" sz="1200" i="0" kern="1200" baseline="0" dirty="0" smtClean="0">
                <a:solidFill>
                  <a:schemeClr val="tx1"/>
                </a:solidFill>
                <a:latin typeface="+mn-lt"/>
                <a:ea typeface="+mn-ea"/>
                <a:cs typeface="+mn-cs"/>
              </a:rPr>
              <a:t>“ (=alleles, </a:t>
            </a:r>
            <a:r>
              <a:rPr lang="de-DE" sz="1200" i="0" kern="1200" baseline="0" dirty="0" err="1" smtClean="0">
                <a:solidFill>
                  <a:schemeClr val="tx1"/>
                </a:solidFill>
                <a:latin typeface="+mn-lt"/>
                <a:ea typeface="+mn-ea"/>
                <a:cs typeface="+mn-cs"/>
              </a:rPr>
              <a:t>ie</a:t>
            </a:r>
            <a:r>
              <a:rPr lang="de-DE" sz="1200" i="0" kern="1200" baseline="0" dirty="0" smtClean="0">
                <a:solidFill>
                  <a:schemeClr val="tx1"/>
                </a:solidFill>
                <a:latin typeface="+mn-lt"/>
                <a:ea typeface="+mn-ea"/>
                <a:cs typeface="+mn-cs"/>
              </a:rPr>
              <a:t>. P </a:t>
            </a:r>
            <a:r>
              <a:rPr lang="de-DE" sz="1200" i="0" kern="1200" baseline="0" dirty="0" err="1" smtClean="0">
                <a:solidFill>
                  <a:schemeClr val="tx1"/>
                </a:solidFill>
                <a:latin typeface="+mn-lt"/>
                <a:ea typeface="+mn-ea"/>
                <a:cs typeface="+mn-cs"/>
              </a:rPr>
              <a:t>purple</a:t>
            </a:r>
            <a:r>
              <a:rPr lang="de-DE" sz="1200" i="0" kern="1200" baseline="0" dirty="0" smtClean="0">
                <a:solidFill>
                  <a:schemeClr val="tx1"/>
                </a:solidFill>
                <a:latin typeface="+mn-lt"/>
                <a:ea typeface="+mn-ea"/>
                <a:cs typeface="+mn-cs"/>
              </a:rPr>
              <a:t> </a:t>
            </a:r>
            <a:r>
              <a:rPr lang="de-DE" sz="1200" i="0" kern="1200" baseline="0" dirty="0" err="1" smtClean="0">
                <a:solidFill>
                  <a:schemeClr val="tx1"/>
                </a:solidFill>
                <a:latin typeface="+mn-lt"/>
                <a:ea typeface="+mn-ea"/>
                <a:cs typeface="+mn-cs"/>
              </a:rPr>
              <a:t>or</a:t>
            </a:r>
            <a:r>
              <a:rPr lang="de-DE" sz="1200" i="0" kern="1200" baseline="0" dirty="0" smtClean="0">
                <a:solidFill>
                  <a:schemeClr val="tx1"/>
                </a:solidFill>
                <a:latin typeface="+mn-lt"/>
                <a:ea typeface="+mn-ea"/>
                <a:cs typeface="+mn-cs"/>
              </a:rPr>
              <a:t> p </a:t>
            </a:r>
            <a:r>
              <a:rPr lang="de-DE" sz="1200" i="0" kern="1200" baseline="0" dirty="0" err="1" smtClean="0">
                <a:solidFill>
                  <a:schemeClr val="tx1"/>
                </a:solidFill>
                <a:latin typeface="+mn-lt"/>
                <a:ea typeface="+mn-ea"/>
                <a:cs typeface="+mn-cs"/>
              </a:rPr>
              <a:t>white</a:t>
            </a:r>
            <a:r>
              <a:rPr lang="de-DE" sz="1200" i="0" kern="1200" baseline="0" dirty="0" smtClean="0">
                <a:solidFill>
                  <a:schemeClr val="tx1"/>
                </a:solidFill>
                <a:latin typeface="+mn-lt"/>
                <a:ea typeface="+mn-ea"/>
                <a:cs typeface="+mn-cs"/>
              </a:rPr>
              <a:t>)</a:t>
            </a:r>
          </a:p>
          <a:p>
            <a:endParaRPr lang="de-DE" sz="1200" i="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de-DE" sz="1200" b="1" i="0" kern="1200" baseline="0" dirty="0" err="1" smtClean="0">
                <a:solidFill>
                  <a:schemeClr val="tx1"/>
                </a:solidFill>
                <a:latin typeface="+mn-lt"/>
                <a:ea typeface="+mn-ea"/>
                <a:cs typeface="+mn-cs"/>
              </a:rPr>
              <a:t>Important</a:t>
            </a:r>
            <a:r>
              <a:rPr lang="de-DE" sz="1200" b="1" i="0" kern="1200" baseline="0" dirty="0" smtClean="0">
                <a:solidFill>
                  <a:schemeClr val="tx1"/>
                </a:solidFill>
                <a:latin typeface="+mn-lt"/>
                <a:ea typeface="+mn-ea"/>
                <a:cs typeface="+mn-cs"/>
              </a:rPr>
              <a:t>!!! </a:t>
            </a:r>
            <a:r>
              <a:rPr lang="de-DE" sz="1200" i="0" kern="1200" baseline="0" dirty="0" smtClean="0">
                <a:solidFill>
                  <a:schemeClr val="tx1"/>
                </a:solidFill>
                <a:latin typeface="+mn-lt"/>
                <a:ea typeface="+mn-ea"/>
                <a:cs typeface="+mn-cs"/>
              </a:rPr>
              <a:t>Mendels </a:t>
            </a:r>
            <a:r>
              <a:rPr lang="de-DE" sz="1200" i="0" kern="1200" baseline="0" dirty="0" err="1" smtClean="0">
                <a:solidFill>
                  <a:schemeClr val="tx1"/>
                </a:solidFill>
                <a:latin typeface="+mn-lt"/>
                <a:ea typeface="+mn-ea"/>
                <a:cs typeface="+mn-cs"/>
              </a:rPr>
              <a:t>findings</a:t>
            </a:r>
            <a:r>
              <a:rPr lang="de-DE" sz="1200" i="0" kern="1200" baseline="0" dirty="0" smtClean="0">
                <a:solidFill>
                  <a:schemeClr val="tx1"/>
                </a:solidFill>
                <a:latin typeface="+mn-lt"/>
                <a:ea typeface="+mn-ea"/>
                <a:cs typeface="+mn-cs"/>
              </a:rPr>
              <a:t> </a:t>
            </a:r>
            <a:r>
              <a:rPr lang="de-DE" sz="1200" i="0" kern="1200" baseline="0" dirty="0" err="1" smtClean="0">
                <a:solidFill>
                  <a:schemeClr val="tx1"/>
                </a:solidFill>
                <a:latin typeface="+mn-lt"/>
                <a:ea typeface="+mn-ea"/>
                <a:cs typeface="+mn-cs"/>
              </a:rPr>
              <a:t>that</a:t>
            </a:r>
            <a:r>
              <a:rPr lang="de-DE" sz="1200" i="0" kern="1200" baseline="0" dirty="0" smtClean="0">
                <a:solidFill>
                  <a:schemeClr val="tx1"/>
                </a:solidFill>
                <a:latin typeface="+mn-lt"/>
                <a:ea typeface="+mn-ea"/>
                <a:cs typeface="+mn-cs"/>
              </a:rPr>
              <a:t> </a:t>
            </a:r>
            <a:r>
              <a:rPr lang="de-DE" sz="1200" i="0" kern="1200" baseline="0" dirty="0" err="1" smtClean="0">
                <a:solidFill>
                  <a:schemeClr val="tx1"/>
                </a:solidFill>
                <a:latin typeface="+mn-lt"/>
                <a:ea typeface="+mn-ea"/>
                <a:cs typeface="+mn-cs"/>
              </a:rPr>
              <a:t>there</a:t>
            </a:r>
            <a:r>
              <a:rPr lang="de-DE" sz="1200" i="0" kern="1200" baseline="0" dirty="0" smtClean="0">
                <a:solidFill>
                  <a:schemeClr val="tx1"/>
                </a:solidFill>
                <a:latin typeface="+mn-lt"/>
                <a:ea typeface="+mn-ea"/>
                <a:cs typeface="+mn-cs"/>
              </a:rPr>
              <a:t> </a:t>
            </a:r>
            <a:r>
              <a:rPr lang="de-DE" sz="1200" i="0" kern="1200" baseline="0" dirty="0" err="1" smtClean="0">
                <a:solidFill>
                  <a:schemeClr val="tx1"/>
                </a:solidFill>
                <a:latin typeface="+mn-lt"/>
                <a:ea typeface="+mn-ea"/>
                <a:cs typeface="+mn-cs"/>
              </a:rPr>
              <a:t>has</a:t>
            </a:r>
            <a:r>
              <a:rPr lang="de-DE" sz="1200" i="0" kern="1200" baseline="0" dirty="0" smtClean="0">
                <a:solidFill>
                  <a:schemeClr val="tx1"/>
                </a:solidFill>
                <a:latin typeface="+mn-lt"/>
                <a:ea typeface="+mn-ea"/>
                <a:cs typeface="+mn-cs"/>
              </a:rPr>
              <a:t> </a:t>
            </a:r>
            <a:r>
              <a:rPr lang="de-DE" sz="1200" i="0" kern="1200" baseline="0" dirty="0" err="1" smtClean="0">
                <a:solidFill>
                  <a:schemeClr val="tx1"/>
                </a:solidFill>
                <a:latin typeface="+mn-lt"/>
                <a:ea typeface="+mn-ea"/>
                <a:cs typeface="+mn-cs"/>
              </a:rPr>
              <a:t>to</a:t>
            </a:r>
            <a:r>
              <a:rPr lang="de-DE" sz="1200" i="0" kern="1200" baseline="0" dirty="0" smtClean="0">
                <a:solidFill>
                  <a:schemeClr val="tx1"/>
                </a:solidFill>
                <a:latin typeface="+mn-lt"/>
                <a:ea typeface="+mn-ea"/>
                <a:cs typeface="+mn-cs"/>
              </a:rPr>
              <a:t> </a:t>
            </a:r>
            <a:r>
              <a:rPr lang="de-DE" sz="1200" i="0" kern="1200" baseline="0" dirty="0" err="1" smtClean="0">
                <a:solidFill>
                  <a:schemeClr val="tx1"/>
                </a:solidFill>
                <a:latin typeface="+mn-lt"/>
                <a:ea typeface="+mn-ea"/>
                <a:cs typeface="+mn-cs"/>
              </a:rPr>
              <a:t>be</a:t>
            </a:r>
            <a:r>
              <a:rPr lang="de-DE" sz="1200" i="0" kern="1200" baseline="0" dirty="0" smtClean="0">
                <a:solidFill>
                  <a:schemeClr val="tx1"/>
                </a:solidFill>
                <a:latin typeface="+mn-lt"/>
                <a:ea typeface="+mn-ea"/>
                <a:cs typeface="+mn-cs"/>
              </a:rPr>
              <a:t> </a:t>
            </a:r>
            <a:r>
              <a:rPr lang="de-DE" sz="1200" b="1" i="0" kern="1200" baseline="0" dirty="0" err="1" smtClean="0">
                <a:solidFill>
                  <a:schemeClr val="tx1"/>
                </a:solidFill>
                <a:latin typeface="+mn-lt"/>
                <a:ea typeface="+mn-ea"/>
                <a:cs typeface="+mn-cs"/>
              </a:rPr>
              <a:t>two</a:t>
            </a:r>
            <a:r>
              <a:rPr lang="de-DE" sz="1200" i="0" kern="1200" baseline="0" dirty="0" smtClean="0">
                <a:solidFill>
                  <a:schemeClr val="tx1"/>
                </a:solidFill>
                <a:latin typeface="+mn-lt"/>
                <a:ea typeface="+mn-ea"/>
                <a:cs typeface="+mn-cs"/>
              </a:rPr>
              <a:t> </a:t>
            </a:r>
            <a:r>
              <a:rPr lang="de-DE" sz="1200" i="0" kern="1200" baseline="0" dirty="0" err="1" smtClean="0">
                <a:solidFill>
                  <a:schemeClr val="tx1"/>
                </a:solidFill>
                <a:latin typeface="+mn-lt"/>
                <a:ea typeface="+mn-ea"/>
                <a:cs typeface="+mn-cs"/>
              </a:rPr>
              <a:t>factors</a:t>
            </a:r>
            <a:r>
              <a:rPr lang="de-DE" sz="1200" i="0" kern="1200" baseline="0" dirty="0" smtClean="0">
                <a:solidFill>
                  <a:schemeClr val="tx1"/>
                </a:solidFill>
                <a:latin typeface="+mn-lt"/>
                <a:ea typeface="+mn-ea"/>
                <a:cs typeface="+mn-cs"/>
              </a:rPr>
              <a:t> (alleles) </a:t>
            </a:r>
            <a:r>
              <a:rPr lang="de-DE" sz="1200" i="0" kern="1200" baseline="0" dirty="0" err="1" smtClean="0">
                <a:solidFill>
                  <a:schemeClr val="tx1"/>
                </a:solidFill>
                <a:latin typeface="+mn-lt"/>
                <a:ea typeface="+mn-ea"/>
                <a:cs typeface="+mn-cs"/>
              </a:rPr>
              <a:t>for</a:t>
            </a:r>
            <a:r>
              <a:rPr lang="de-DE" sz="1200" i="0" kern="1200" baseline="0" dirty="0" smtClean="0">
                <a:solidFill>
                  <a:schemeClr val="tx1"/>
                </a:solidFill>
                <a:latin typeface="+mn-lt"/>
                <a:ea typeface="+mn-ea"/>
                <a:cs typeface="+mn-cs"/>
              </a:rPr>
              <a:t> a </a:t>
            </a:r>
            <a:r>
              <a:rPr lang="de-DE" sz="1200" i="0" kern="1200" baseline="0" dirty="0" err="1" smtClean="0">
                <a:solidFill>
                  <a:schemeClr val="tx1"/>
                </a:solidFill>
                <a:latin typeface="+mn-lt"/>
                <a:ea typeface="+mn-ea"/>
                <a:cs typeface="+mn-cs"/>
              </a:rPr>
              <a:t>particular</a:t>
            </a:r>
            <a:r>
              <a:rPr lang="de-DE" sz="1200" i="0" kern="1200" baseline="0" dirty="0" smtClean="0">
                <a:solidFill>
                  <a:schemeClr val="tx1"/>
                </a:solidFill>
                <a:latin typeface="+mn-lt"/>
                <a:ea typeface="+mn-ea"/>
                <a:cs typeface="+mn-cs"/>
              </a:rPr>
              <a:t> </a:t>
            </a:r>
            <a:r>
              <a:rPr lang="de-DE" sz="1200" i="0" kern="1200" baseline="0" dirty="0" err="1" smtClean="0">
                <a:solidFill>
                  <a:schemeClr val="tx1"/>
                </a:solidFill>
                <a:latin typeface="+mn-lt"/>
                <a:ea typeface="+mn-ea"/>
                <a:cs typeface="+mn-cs"/>
              </a:rPr>
              <a:t>trait</a:t>
            </a:r>
            <a:r>
              <a:rPr lang="de-DE" sz="1200" i="0" kern="1200" baseline="0" dirty="0" smtClean="0">
                <a:solidFill>
                  <a:schemeClr val="tx1"/>
                </a:solidFill>
                <a:latin typeface="+mn-lt"/>
                <a:ea typeface="+mn-ea"/>
                <a:cs typeface="+mn-cs"/>
              </a:rPr>
              <a:t> (i.e. </a:t>
            </a:r>
            <a:r>
              <a:rPr lang="de-DE" sz="1200" i="0" kern="1200" baseline="0" dirty="0" err="1" smtClean="0">
                <a:solidFill>
                  <a:schemeClr val="tx1"/>
                </a:solidFill>
                <a:latin typeface="+mn-lt"/>
                <a:ea typeface="+mn-ea"/>
                <a:cs typeface="+mn-cs"/>
              </a:rPr>
              <a:t>colour</a:t>
            </a:r>
            <a:r>
              <a:rPr lang="de-DE" sz="1200" i="0" kern="1200" baseline="0" dirty="0" smtClean="0">
                <a:solidFill>
                  <a:schemeClr val="tx1"/>
                </a:solidFill>
                <a:latin typeface="+mn-lt"/>
                <a:ea typeface="+mn-ea"/>
                <a:cs typeface="+mn-cs"/>
              </a:rPr>
              <a:t>) in </a:t>
            </a:r>
            <a:r>
              <a:rPr lang="de-DE" sz="1200" i="0" kern="1200" baseline="0" dirty="0" err="1" smtClean="0">
                <a:solidFill>
                  <a:schemeClr val="tx1"/>
                </a:solidFill>
                <a:latin typeface="+mn-lt"/>
                <a:ea typeface="+mn-ea"/>
                <a:cs typeface="+mn-cs"/>
              </a:rPr>
              <a:t>every</a:t>
            </a:r>
            <a:r>
              <a:rPr lang="de-DE" sz="1200" i="0" kern="1200" baseline="0" dirty="0" smtClean="0">
                <a:solidFill>
                  <a:schemeClr val="tx1"/>
                </a:solidFill>
                <a:latin typeface="+mn-lt"/>
                <a:ea typeface="+mn-ea"/>
                <a:cs typeface="+mn-cs"/>
              </a:rPr>
              <a:t> </a:t>
            </a:r>
            <a:r>
              <a:rPr lang="de-DE" sz="1200" i="0" kern="1200" baseline="0" dirty="0" err="1" smtClean="0">
                <a:solidFill>
                  <a:schemeClr val="tx1"/>
                </a:solidFill>
                <a:latin typeface="+mn-lt"/>
                <a:ea typeface="+mn-ea"/>
                <a:cs typeface="+mn-cs"/>
              </a:rPr>
              <a:t>organism</a:t>
            </a:r>
            <a:r>
              <a:rPr lang="de-DE" sz="1200" i="0" kern="1200" baseline="0" dirty="0" smtClean="0">
                <a:solidFill>
                  <a:schemeClr val="tx1"/>
                </a:solidFill>
                <a:latin typeface="+mn-lt"/>
                <a:ea typeface="+mn-ea"/>
                <a:cs typeface="+mn-cs"/>
              </a:rPr>
              <a:t>, </a:t>
            </a:r>
            <a:r>
              <a:rPr lang="de-DE" sz="1200" i="0" kern="1200" baseline="0" dirty="0" err="1" smtClean="0">
                <a:solidFill>
                  <a:schemeClr val="tx1"/>
                </a:solidFill>
                <a:latin typeface="+mn-lt"/>
                <a:ea typeface="+mn-ea"/>
                <a:cs typeface="+mn-cs"/>
              </a:rPr>
              <a:t>can</a:t>
            </a:r>
            <a:r>
              <a:rPr lang="de-DE" sz="1200" i="0" kern="1200" baseline="0" dirty="0" smtClean="0">
                <a:solidFill>
                  <a:schemeClr val="tx1"/>
                </a:solidFill>
                <a:latin typeface="+mn-lt"/>
                <a:ea typeface="+mn-ea"/>
                <a:cs typeface="+mn-cs"/>
              </a:rPr>
              <a:t> </a:t>
            </a:r>
            <a:r>
              <a:rPr lang="de-DE" sz="1200" i="0" kern="1200" baseline="0" dirty="0" err="1" smtClean="0">
                <a:solidFill>
                  <a:schemeClr val="tx1"/>
                </a:solidFill>
                <a:latin typeface="+mn-lt"/>
                <a:ea typeface="+mn-ea"/>
                <a:cs typeface="+mn-cs"/>
              </a:rPr>
              <a:t>be</a:t>
            </a:r>
            <a:r>
              <a:rPr lang="de-DE" sz="1200" i="0" kern="1200" baseline="0" dirty="0" smtClean="0">
                <a:solidFill>
                  <a:schemeClr val="tx1"/>
                </a:solidFill>
                <a:latin typeface="+mn-lt"/>
                <a:ea typeface="+mn-ea"/>
                <a:cs typeface="+mn-cs"/>
              </a:rPr>
              <a:t> </a:t>
            </a:r>
            <a:r>
              <a:rPr lang="de-DE" sz="1200" i="0" kern="1200" baseline="0" dirty="0" err="1" smtClean="0">
                <a:solidFill>
                  <a:schemeClr val="tx1"/>
                </a:solidFill>
                <a:latin typeface="+mn-lt"/>
                <a:ea typeface="+mn-ea"/>
                <a:cs typeface="+mn-cs"/>
              </a:rPr>
              <a:t>seen</a:t>
            </a:r>
            <a:r>
              <a:rPr lang="de-DE" sz="1200" i="0" kern="1200" baseline="0" dirty="0" smtClean="0">
                <a:solidFill>
                  <a:schemeClr val="tx1"/>
                </a:solidFill>
                <a:latin typeface="+mn-lt"/>
                <a:ea typeface="+mn-ea"/>
                <a:cs typeface="+mn-cs"/>
              </a:rPr>
              <a:t> </a:t>
            </a:r>
            <a:r>
              <a:rPr lang="de-DE" sz="1200" i="0" kern="1200" baseline="0" dirty="0" err="1" smtClean="0">
                <a:solidFill>
                  <a:schemeClr val="tx1"/>
                </a:solidFill>
                <a:latin typeface="+mn-lt"/>
                <a:ea typeface="+mn-ea"/>
                <a:cs typeface="+mn-cs"/>
              </a:rPr>
              <a:t>here</a:t>
            </a:r>
            <a:r>
              <a:rPr lang="de-DE" sz="1200" i="0" kern="1200" baseline="0" dirty="0" smtClean="0">
                <a:solidFill>
                  <a:schemeClr val="tx1"/>
                </a:solidFill>
                <a:latin typeface="+mn-lt"/>
                <a:ea typeface="+mn-ea"/>
                <a:cs typeface="+mn-cs"/>
              </a:rPr>
              <a:t> on </a:t>
            </a:r>
            <a:r>
              <a:rPr lang="de-DE" sz="1200" i="0" kern="1200" baseline="0" dirty="0" err="1" smtClean="0">
                <a:solidFill>
                  <a:schemeClr val="tx1"/>
                </a:solidFill>
                <a:latin typeface="+mn-lt"/>
                <a:ea typeface="+mn-ea"/>
                <a:cs typeface="+mn-cs"/>
              </a:rPr>
              <a:t>the</a:t>
            </a:r>
            <a:r>
              <a:rPr lang="de-DE" sz="1200" i="0" kern="1200" baseline="0" dirty="0" smtClean="0">
                <a:solidFill>
                  <a:schemeClr val="tx1"/>
                </a:solidFill>
                <a:latin typeface="+mn-lt"/>
                <a:ea typeface="+mn-ea"/>
                <a:cs typeface="+mn-cs"/>
              </a:rPr>
              <a:t> </a:t>
            </a:r>
            <a:r>
              <a:rPr lang="de-DE" sz="1200" i="0" kern="1200" baseline="0" dirty="0" err="1" smtClean="0">
                <a:solidFill>
                  <a:schemeClr val="tx1"/>
                </a:solidFill>
                <a:latin typeface="+mn-lt"/>
                <a:ea typeface="+mn-ea"/>
                <a:cs typeface="+mn-cs"/>
              </a:rPr>
              <a:t>molecular</a:t>
            </a:r>
            <a:r>
              <a:rPr lang="de-DE" sz="1200" i="0" kern="1200" baseline="0" dirty="0" smtClean="0">
                <a:solidFill>
                  <a:schemeClr val="tx1"/>
                </a:solidFill>
                <a:latin typeface="+mn-lt"/>
                <a:ea typeface="+mn-ea"/>
                <a:cs typeface="+mn-cs"/>
              </a:rPr>
              <a:t> </a:t>
            </a:r>
            <a:r>
              <a:rPr lang="de-DE" sz="1200" i="0" kern="1200" baseline="0" dirty="0" err="1" smtClean="0">
                <a:solidFill>
                  <a:schemeClr val="tx1"/>
                </a:solidFill>
                <a:latin typeface="+mn-lt"/>
                <a:ea typeface="+mn-ea"/>
                <a:cs typeface="+mn-cs"/>
              </a:rPr>
              <a:t>level</a:t>
            </a:r>
            <a:r>
              <a:rPr lang="de-DE" sz="1200" i="0" kern="1200" baseline="0" dirty="0" smtClean="0">
                <a:solidFill>
                  <a:schemeClr val="tx1"/>
                </a:solidFill>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de-DE" sz="1200" i="0" kern="1200" baseline="0" dirty="0" smtClean="0">
              <a:solidFill>
                <a:schemeClr val="tx1"/>
              </a:solidFill>
              <a:latin typeface="+mn-lt"/>
              <a:ea typeface="+mn-ea"/>
              <a:cs typeface="+mn-cs"/>
            </a:endParaRPr>
          </a:p>
          <a:p>
            <a:r>
              <a:rPr lang="de-DE" sz="1200" kern="1200" dirty="0" err="1" smtClean="0">
                <a:solidFill>
                  <a:schemeClr val="tx1"/>
                </a:solidFill>
                <a:effectLst/>
                <a:latin typeface="+mn-lt"/>
                <a:ea typeface="+mn-ea"/>
                <a:cs typeface="+mn-cs"/>
              </a:rPr>
              <a:t>There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are</a:t>
            </a:r>
            <a:r>
              <a:rPr lang="de-DE" sz="1200" kern="1200" dirty="0" smtClean="0">
                <a:solidFill>
                  <a:schemeClr val="tx1"/>
                </a:solidFill>
                <a:effectLst/>
                <a:latin typeface="+mn-lt"/>
                <a:ea typeface="+mn-ea"/>
                <a:cs typeface="+mn-cs"/>
              </a:rPr>
              <a:t> </a:t>
            </a:r>
            <a:r>
              <a:rPr lang="de-DE" sz="1200" b="1" kern="1200" dirty="0" smtClean="0">
                <a:solidFill>
                  <a:schemeClr val="tx1"/>
                </a:solidFill>
                <a:effectLst/>
                <a:latin typeface="+mn-lt"/>
                <a:ea typeface="+mn-ea"/>
                <a:cs typeface="+mn-cs"/>
              </a:rPr>
              <a:t>46 </a:t>
            </a:r>
            <a:r>
              <a:rPr lang="de-DE" sz="1200" b="1" kern="1200" dirty="0" err="1" smtClean="0">
                <a:solidFill>
                  <a:schemeClr val="tx1"/>
                </a:solidFill>
                <a:effectLst/>
                <a:latin typeface="+mn-lt"/>
                <a:ea typeface="+mn-ea"/>
                <a:cs typeface="+mn-cs"/>
              </a:rPr>
              <a:t>chromosomes</a:t>
            </a:r>
            <a:r>
              <a:rPr lang="de-DE" sz="1200" b="1" kern="120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in </a:t>
            </a:r>
            <a:r>
              <a:rPr lang="de-DE" sz="1200" kern="1200" dirty="0" err="1" smtClean="0">
                <a:solidFill>
                  <a:schemeClr val="tx1"/>
                </a:solidFill>
                <a:effectLst/>
                <a:latin typeface="+mn-lt"/>
                <a:ea typeface="+mn-ea"/>
                <a:cs typeface="+mn-cs"/>
              </a:rPr>
              <a:t>every</a:t>
            </a:r>
            <a:r>
              <a:rPr lang="de-DE" sz="1200" kern="1200" dirty="0" smtClean="0">
                <a:solidFill>
                  <a:schemeClr val="tx1"/>
                </a:solidFill>
                <a:effectLst/>
                <a:latin typeface="+mn-lt"/>
                <a:ea typeface="+mn-ea"/>
                <a:cs typeface="+mn-cs"/>
              </a:rPr>
              <a:t> human </a:t>
            </a:r>
            <a:r>
              <a:rPr lang="de-DE" sz="1200" kern="1200" dirty="0" err="1" smtClean="0">
                <a:solidFill>
                  <a:schemeClr val="tx1"/>
                </a:solidFill>
                <a:effectLst/>
                <a:latin typeface="+mn-lt"/>
                <a:ea typeface="+mn-ea"/>
                <a:cs typeface="+mn-cs"/>
              </a:rPr>
              <a:t>somatic</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cell</a:t>
            </a:r>
            <a:r>
              <a:rPr lang="de-DE" sz="1200" kern="1200" dirty="0" smtClean="0">
                <a:solidFill>
                  <a:schemeClr val="tx1"/>
                </a:solidFill>
                <a:effectLst/>
                <a:latin typeface="+mn-lt"/>
                <a:ea typeface="+mn-ea"/>
                <a:cs typeface="+mn-cs"/>
              </a:rPr>
              <a:t>. (</a:t>
            </a:r>
            <a:r>
              <a:rPr lang="de-DE" sz="1200" b="1" kern="1200" dirty="0" err="1" smtClean="0">
                <a:solidFill>
                  <a:schemeClr val="tx1"/>
                </a:solidFill>
                <a:effectLst/>
                <a:latin typeface="+mn-lt"/>
                <a:ea typeface="+mn-ea"/>
                <a:cs typeface="+mn-cs"/>
              </a:rPr>
              <a:t>exception</a:t>
            </a:r>
            <a:r>
              <a:rPr lang="de-DE" sz="1200" kern="1200" dirty="0" smtClean="0">
                <a:solidFill>
                  <a:schemeClr val="tx1"/>
                </a:solidFill>
                <a:effectLst/>
                <a:latin typeface="+mn-lt"/>
                <a:ea typeface="+mn-ea"/>
                <a:cs typeface="+mn-cs"/>
              </a:rPr>
              <a:t>: egg </a:t>
            </a:r>
            <a:r>
              <a:rPr lang="de-DE" sz="1200" kern="1200" dirty="0" err="1" smtClean="0">
                <a:solidFill>
                  <a:schemeClr val="tx1"/>
                </a:solidFill>
                <a:effectLst/>
                <a:latin typeface="+mn-lt"/>
                <a:ea typeface="+mn-ea"/>
                <a:cs typeface="+mn-cs"/>
              </a:rPr>
              <a:t>and</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sperm</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cells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germ</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cells</a:t>
            </a:r>
            <a:r>
              <a:rPr lang="de-DE" sz="1200" kern="1200" dirty="0" smtClean="0">
                <a:solidFill>
                  <a:schemeClr val="tx1"/>
                </a:solidFill>
                <a:effectLst/>
                <a:latin typeface="+mn-lt"/>
                <a:ea typeface="+mn-ea"/>
                <a:cs typeface="+mn-cs"/>
              </a:rPr>
              <a:t>!) </a:t>
            </a:r>
          </a:p>
          <a:p>
            <a:r>
              <a:rPr lang="de-DE" sz="1200" b="1" kern="1200" dirty="0" smtClean="0">
                <a:solidFill>
                  <a:schemeClr val="tx1"/>
                </a:solidFill>
                <a:effectLst/>
                <a:latin typeface="+mn-lt"/>
                <a:ea typeface="+mn-ea"/>
                <a:cs typeface="+mn-cs"/>
              </a:rPr>
              <a:t> </a:t>
            </a:r>
            <a:endParaRPr lang="de-DE"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22 </a:t>
            </a:r>
            <a:r>
              <a:rPr lang="de-DE" sz="1200" b="1" kern="1200" dirty="0" err="1" smtClean="0">
                <a:solidFill>
                  <a:schemeClr val="tx1"/>
                </a:solidFill>
                <a:effectLst/>
                <a:latin typeface="+mn-lt"/>
                <a:ea typeface="+mn-ea"/>
                <a:cs typeface="+mn-cs"/>
              </a:rPr>
              <a:t>autosome</a:t>
            </a:r>
            <a:r>
              <a:rPr lang="de-DE" sz="1200" b="1" kern="1200" dirty="0" smtClean="0">
                <a:solidFill>
                  <a:schemeClr val="tx1"/>
                </a:solidFill>
                <a:effectLst/>
                <a:latin typeface="+mn-lt"/>
                <a:ea typeface="+mn-ea"/>
                <a:cs typeface="+mn-cs"/>
              </a:rPr>
              <a:t> </a:t>
            </a:r>
            <a:r>
              <a:rPr lang="de-DE" sz="1200" b="1" kern="1200" dirty="0" err="1" smtClean="0">
                <a:solidFill>
                  <a:schemeClr val="tx1"/>
                </a:solidFill>
                <a:effectLst/>
                <a:latin typeface="+mn-lt"/>
                <a:ea typeface="+mn-ea"/>
                <a:cs typeface="+mn-cs"/>
              </a:rPr>
              <a:t>pairs</a:t>
            </a:r>
            <a:r>
              <a:rPr lang="de-DE" sz="1200" b="1" kern="1200" dirty="0" smtClean="0">
                <a:solidFill>
                  <a:schemeClr val="tx1"/>
                </a:solidFill>
                <a:effectLst/>
                <a:latin typeface="+mn-lt"/>
                <a:ea typeface="+mn-ea"/>
                <a:cs typeface="+mn-cs"/>
              </a:rPr>
              <a:t> (=44) </a:t>
            </a:r>
            <a:endParaRPr lang="de-DE" sz="1200" kern="1200" dirty="0" smtClean="0">
              <a:solidFill>
                <a:schemeClr val="tx1"/>
              </a:solidFill>
              <a:effectLst/>
              <a:latin typeface="+mn-lt"/>
              <a:ea typeface="+mn-ea"/>
              <a:cs typeface="+mn-cs"/>
            </a:endParaRPr>
          </a:p>
          <a:p>
            <a:r>
              <a:rPr lang="de-DE" sz="1200" b="1" kern="1200" dirty="0" smtClean="0">
                <a:solidFill>
                  <a:schemeClr val="tx1"/>
                </a:solidFill>
                <a:effectLst/>
                <a:latin typeface="+mn-lt"/>
                <a:ea typeface="+mn-ea"/>
                <a:cs typeface="+mn-cs"/>
              </a:rPr>
              <a:t>+ 2 </a:t>
            </a:r>
            <a:r>
              <a:rPr lang="de-DE" sz="1200" b="1" kern="1200" dirty="0" err="1" smtClean="0">
                <a:solidFill>
                  <a:schemeClr val="tx1"/>
                </a:solidFill>
                <a:effectLst/>
                <a:latin typeface="+mn-lt"/>
                <a:ea typeface="+mn-ea"/>
                <a:cs typeface="+mn-cs"/>
              </a:rPr>
              <a:t>sex</a:t>
            </a:r>
            <a:r>
              <a:rPr lang="de-DE" sz="1200" b="1" kern="1200" dirty="0" smtClean="0">
                <a:solidFill>
                  <a:schemeClr val="tx1"/>
                </a:solidFill>
                <a:effectLst/>
                <a:latin typeface="+mn-lt"/>
                <a:ea typeface="+mn-ea"/>
                <a:cs typeface="+mn-cs"/>
              </a:rPr>
              <a:t> </a:t>
            </a:r>
            <a:r>
              <a:rPr lang="de-DE" sz="1200" b="1" kern="1200" dirty="0" err="1" smtClean="0">
                <a:solidFill>
                  <a:schemeClr val="tx1"/>
                </a:solidFill>
                <a:effectLst/>
                <a:latin typeface="+mn-lt"/>
                <a:ea typeface="+mn-ea"/>
                <a:cs typeface="+mn-cs"/>
              </a:rPr>
              <a:t>chromosomes</a:t>
            </a:r>
            <a:r>
              <a:rPr lang="de-DE" sz="1200" b="1" kern="1200" dirty="0" smtClean="0">
                <a:solidFill>
                  <a:schemeClr val="tx1"/>
                </a:solidFill>
                <a:effectLst/>
                <a:latin typeface="+mn-lt"/>
                <a:ea typeface="+mn-ea"/>
                <a:cs typeface="+mn-cs"/>
              </a:rPr>
              <a:t>: in </a:t>
            </a:r>
            <a:r>
              <a:rPr lang="de-DE" sz="1200" b="1" kern="1200" dirty="0" err="1" smtClean="0">
                <a:solidFill>
                  <a:schemeClr val="tx1"/>
                </a:solidFill>
                <a:effectLst/>
                <a:latin typeface="+mn-lt"/>
                <a:ea typeface="+mn-ea"/>
                <a:cs typeface="+mn-cs"/>
              </a:rPr>
              <a:t>males</a:t>
            </a:r>
            <a:r>
              <a:rPr lang="de-DE" sz="1200" b="1" kern="1200" dirty="0" smtClean="0">
                <a:solidFill>
                  <a:schemeClr val="tx1"/>
                </a:solidFill>
                <a:effectLst/>
                <a:latin typeface="+mn-lt"/>
                <a:ea typeface="+mn-ea"/>
                <a:cs typeface="+mn-cs"/>
              </a:rPr>
              <a:t> (XY) / in </a:t>
            </a:r>
            <a:r>
              <a:rPr lang="de-DE" sz="1200" b="1" kern="1200" dirty="0" err="1" smtClean="0">
                <a:solidFill>
                  <a:schemeClr val="tx1"/>
                </a:solidFill>
                <a:effectLst/>
                <a:latin typeface="+mn-lt"/>
                <a:ea typeface="+mn-ea"/>
                <a:cs typeface="+mn-cs"/>
              </a:rPr>
              <a:t>females</a:t>
            </a:r>
            <a:r>
              <a:rPr lang="de-DE" sz="1200" b="1" kern="1200" dirty="0" smtClean="0">
                <a:solidFill>
                  <a:schemeClr val="tx1"/>
                </a:solidFill>
                <a:effectLst/>
                <a:latin typeface="+mn-lt"/>
                <a:ea typeface="+mn-ea"/>
                <a:cs typeface="+mn-cs"/>
              </a:rPr>
              <a:t> (XX)</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 </a:t>
            </a:r>
          </a:p>
          <a:p>
            <a:r>
              <a:rPr lang="de-DE" sz="1200" kern="1200" dirty="0" err="1" smtClean="0">
                <a:solidFill>
                  <a:schemeClr val="tx1"/>
                </a:solidFill>
                <a:effectLst/>
                <a:latin typeface="+mn-lt"/>
                <a:ea typeface="+mn-ea"/>
                <a:cs typeface="+mn-cs"/>
              </a:rPr>
              <a:t>From</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every</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autosome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we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get</a:t>
            </a:r>
            <a:r>
              <a:rPr lang="de-DE" sz="1200" kern="1200" dirty="0" smtClean="0">
                <a:solidFill>
                  <a:schemeClr val="tx1"/>
                </a:solidFill>
                <a:effectLst/>
                <a:latin typeface="+mn-lt"/>
                <a:ea typeface="+mn-ea"/>
                <a:cs typeface="+mn-cs"/>
              </a:rPr>
              <a:t> 1 </a:t>
            </a:r>
            <a:r>
              <a:rPr lang="de-DE" sz="1200" kern="1200" dirty="0" err="1" smtClean="0">
                <a:solidFill>
                  <a:schemeClr val="tx1"/>
                </a:solidFill>
                <a:effectLst/>
                <a:latin typeface="+mn-lt"/>
                <a:ea typeface="+mn-ea"/>
                <a:cs typeface="+mn-cs"/>
              </a:rPr>
              <a:t>from</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the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father</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and</a:t>
            </a:r>
            <a:r>
              <a:rPr lang="de-DE" sz="1200" kern="1200" dirty="0" smtClean="0">
                <a:solidFill>
                  <a:schemeClr val="tx1"/>
                </a:solidFill>
                <a:effectLst/>
                <a:latin typeface="+mn-lt"/>
                <a:ea typeface="+mn-ea"/>
                <a:cs typeface="+mn-cs"/>
              </a:rPr>
              <a:t> 1 </a:t>
            </a:r>
            <a:r>
              <a:rPr lang="de-DE" sz="1200" kern="1200" dirty="0" err="1" smtClean="0">
                <a:solidFill>
                  <a:schemeClr val="tx1"/>
                </a:solidFill>
                <a:effectLst/>
                <a:latin typeface="+mn-lt"/>
                <a:ea typeface="+mn-ea"/>
                <a:cs typeface="+mn-cs"/>
              </a:rPr>
              <a:t>from</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the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mother</a:t>
            </a:r>
            <a:r>
              <a:rPr lang="de-DE" sz="1200" kern="1200" dirty="0" smtClean="0">
                <a:solidFill>
                  <a:schemeClr val="tx1"/>
                </a:solidFill>
                <a:effectLst/>
                <a:latin typeface="+mn-lt"/>
                <a:ea typeface="+mn-ea"/>
                <a:cs typeface="+mn-cs"/>
              </a:rPr>
              <a:t>. Males </a:t>
            </a:r>
            <a:r>
              <a:rPr lang="de-DE" sz="1200" kern="1200" dirty="0" err="1" smtClean="0">
                <a:solidFill>
                  <a:schemeClr val="tx1"/>
                </a:solidFill>
                <a:effectLst/>
                <a:latin typeface="+mn-lt"/>
                <a:ea typeface="+mn-ea"/>
                <a:cs typeface="+mn-cs"/>
              </a:rPr>
              <a:t>and</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females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get</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one</a:t>
            </a:r>
            <a:r>
              <a:rPr lang="de-DE" sz="1200" kern="1200" dirty="0" smtClean="0">
                <a:solidFill>
                  <a:schemeClr val="tx1"/>
                </a:solidFill>
                <a:effectLst/>
                <a:latin typeface="+mn-lt"/>
                <a:ea typeface="+mn-ea"/>
                <a:cs typeface="+mn-cs"/>
              </a:rPr>
              <a:t> X </a:t>
            </a:r>
            <a:r>
              <a:rPr lang="de-DE" sz="1200" kern="1200" dirty="0" err="1" smtClean="0">
                <a:solidFill>
                  <a:schemeClr val="tx1"/>
                </a:solidFill>
                <a:effectLst/>
                <a:latin typeface="+mn-lt"/>
                <a:ea typeface="+mn-ea"/>
                <a:cs typeface="+mn-cs"/>
              </a:rPr>
              <a:t>from</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the</a:t>
            </a:r>
            <a:r>
              <a:rPr lang="de-DE" sz="1200" kern="1200" dirty="0" smtClean="0">
                <a:solidFill>
                  <a:schemeClr val="tx1"/>
                </a:solidFill>
                <a:effectLst/>
                <a:latin typeface="+mn-lt"/>
                <a:ea typeface="+mn-ea"/>
                <a:cs typeface="+mn-cs"/>
              </a:rPr>
              <a:t> egg </a:t>
            </a:r>
            <a:r>
              <a:rPr lang="de-DE" sz="1200" kern="1200" dirty="0" err="1" smtClean="0">
                <a:solidFill>
                  <a:schemeClr val="tx1"/>
                </a:solidFill>
                <a:effectLst/>
                <a:latin typeface="+mn-lt"/>
                <a:ea typeface="+mn-ea"/>
                <a:cs typeface="+mn-cs"/>
              </a:rPr>
              <a:t>cell</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of</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the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mother</a:t>
            </a:r>
            <a:r>
              <a:rPr lang="de-DE" sz="1200" kern="1200" dirty="0" smtClean="0">
                <a:solidFill>
                  <a:schemeClr val="tx1"/>
                </a:solidFill>
                <a:effectLst/>
                <a:latin typeface="+mn-lt"/>
                <a:ea typeface="+mn-ea"/>
                <a:cs typeface="+mn-cs"/>
              </a:rPr>
              <a:t>. The </a:t>
            </a:r>
            <a:r>
              <a:rPr lang="de-DE" sz="1200" kern="1200" dirty="0" err="1" smtClean="0">
                <a:solidFill>
                  <a:schemeClr val="tx1"/>
                </a:solidFill>
                <a:effectLst/>
                <a:latin typeface="+mn-lt"/>
                <a:ea typeface="+mn-ea"/>
                <a:cs typeface="+mn-cs"/>
              </a:rPr>
              <a:t>sperm</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cell</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from</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the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father</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carries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either</a:t>
            </a:r>
            <a:r>
              <a:rPr lang="de-DE" sz="1200" kern="1200" dirty="0" smtClean="0">
                <a:solidFill>
                  <a:schemeClr val="tx1"/>
                </a:solidFill>
                <a:effectLst/>
                <a:latin typeface="+mn-lt"/>
                <a:ea typeface="+mn-ea"/>
                <a:cs typeface="+mn-cs"/>
              </a:rPr>
              <a:t> a X- </a:t>
            </a:r>
            <a:r>
              <a:rPr lang="de-DE" sz="1200" kern="1200" dirty="0" err="1" smtClean="0">
                <a:solidFill>
                  <a:schemeClr val="tx1"/>
                </a:solidFill>
                <a:effectLst/>
                <a:latin typeface="+mn-lt"/>
                <a:ea typeface="+mn-ea"/>
                <a:cs typeface="+mn-cs"/>
              </a:rPr>
              <a:t>or</a:t>
            </a:r>
            <a:r>
              <a:rPr lang="de-DE" sz="1200" kern="1200" dirty="0" smtClean="0">
                <a:solidFill>
                  <a:schemeClr val="tx1"/>
                </a:solidFill>
                <a:effectLst/>
                <a:latin typeface="+mn-lt"/>
                <a:ea typeface="+mn-ea"/>
                <a:cs typeface="+mn-cs"/>
              </a:rPr>
              <a:t> a Y- </a:t>
            </a:r>
            <a:r>
              <a:rPr lang="de-DE" sz="1200" kern="1200" dirty="0" err="1" smtClean="0">
                <a:solidFill>
                  <a:schemeClr val="tx1"/>
                </a:solidFill>
                <a:effectLst/>
                <a:latin typeface="+mn-lt"/>
                <a:ea typeface="+mn-ea"/>
                <a:cs typeface="+mn-cs"/>
              </a:rPr>
              <a:t>chromosome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and</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therefore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determines</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the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biological</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sex</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of</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the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child</a:t>
            </a:r>
            <a:r>
              <a:rPr lang="de-DE" sz="1200" kern="1200" dirty="0" smtClean="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de-DE" sz="1200" i="0" kern="1200" baseline="0" dirty="0" smtClean="0">
              <a:solidFill>
                <a:schemeClr val="tx1"/>
              </a:solidFill>
              <a:latin typeface="+mn-lt"/>
              <a:ea typeface="+mn-ea"/>
              <a:cs typeface="+mn-cs"/>
            </a:endParaRPr>
          </a:p>
          <a:p>
            <a:endParaRPr lang="sv-SE" sz="1200" i="0" kern="1200" dirty="0" smtClean="0">
              <a:solidFill>
                <a:schemeClr val="tx1"/>
              </a:solidFill>
              <a:latin typeface="+mn-lt"/>
              <a:ea typeface="+mn-ea"/>
              <a:cs typeface="+mn-cs"/>
            </a:endParaRPr>
          </a:p>
          <a:p>
            <a:r>
              <a:rPr lang="sv-SE" sz="1200" i="0" kern="1200" dirty="0" smtClean="0">
                <a:solidFill>
                  <a:schemeClr val="tx1"/>
                </a:solidFill>
                <a:latin typeface="+mn-lt"/>
                <a:ea typeface="+mn-ea"/>
                <a:cs typeface="+mn-cs"/>
              </a:rPr>
              <a:t>The </a:t>
            </a:r>
            <a:r>
              <a:rPr lang="sv-SE" sz="1200" i="0" kern="1200" dirty="0" err="1" smtClean="0">
                <a:solidFill>
                  <a:schemeClr val="tx1"/>
                </a:solidFill>
                <a:latin typeface="+mn-lt"/>
                <a:ea typeface="+mn-ea"/>
                <a:cs typeface="+mn-cs"/>
              </a:rPr>
              <a:t>discovery</a:t>
            </a:r>
            <a:r>
              <a:rPr lang="sv-SE" sz="1200" i="0" kern="1200" dirty="0" smtClean="0">
                <a:solidFill>
                  <a:schemeClr val="tx1"/>
                </a:solidFill>
                <a:latin typeface="+mn-lt"/>
                <a:ea typeface="+mn-ea"/>
                <a:cs typeface="+mn-cs"/>
              </a:rPr>
              <a:t> </a:t>
            </a:r>
            <a:r>
              <a:rPr lang="sv-SE" sz="1200" i="0" kern="1200" dirty="0" err="1" smtClean="0">
                <a:solidFill>
                  <a:schemeClr val="tx1"/>
                </a:solidFill>
                <a:latin typeface="+mn-lt"/>
                <a:ea typeface="+mn-ea"/>
                <a:cs typeface="+mn-cs"/>
              </a:rPr>
              <a:t>of</a:t>
            </a:r>
            <a:r>
              <a:rPr lang="sv-SE" sz="1200" i="0" kern="1200" dirty="0" smtClean="0">
                <a:solidFill>
                  <a:schemeClr val="tx1"/>
                </a:solidFill>
                <a:latin typeface="+mn-lt"/>
                <a:ea typeface="+mn-ea"/>
                <a:cs typeface="+mn-cs"/>
              </a:rPr>
              <a:t> the </a:t>
            </a:r>
            <a:r>
              <a:rPr lang="sv-SE" sz="1200" i="0" kern="1200" dirty="0" err="1" smtClean="0">
                <a:solidFill>
                  <a:schemeClr val="tx1"/>
                </a:solidFill>
                <a:latin typeface="+mn-lt"/>
                <a:ea typeface="+mn-ea"/>
                <a:cs typeface="+mn-cs"/>
              </a:rPr>
              <a:t>Chromosomes</a:t>
            </a:r>
            <a:r>
              <a:rPr lang="sv-SE" sz="1200" i="0" kern="1200" dirty="0" smtClean="0">
                <a:solidFill>
                  <a:schemeClr val="tx1"/>
                </a:solidFill>
                <a:latin typeface="+mn-lt"/>
                <a:ea typeface="+mn-ea"/>
                <a:cs typeface="+mn-cs"/>
              </a:rPr>
              <a:t> and</a:t>
            </a:r>
            <a:r>
              <a:rPr lang="sv-SE" sz="1200" i="0" kern="1200" baseline="0" dirty="0" smtClean="0">
                <a:solidFill>
                  <a:schemeClr val="tx1"/>
                </a:solidFill>
                <a:latin typeface="+mn-lt"/>
                <a:ea typeface="+mn-ea"/>
                <a:cs typeface="+mn-cs"/>
              </a:rPr>
              <a:t> </a:t>
            </a:r>
            <a:r>
              <a:rPr lang="sv-SE" sz="1200" i="0" kern="1200" baseline="0" dirty="0" err="1" smtClean="0">
                <a:solidFill>
                  <a:schemeClr val="tx1"/>
                </a:solidFill>
                <a:latin typeface="+mn-lt"/>
                <a:ea typeface="+mn-ea"/>
                <a:cs typeface="+mn-cs"/>
              </a:rPr>
              <a:t>subsequent</a:t>
            </a:r>
            <a:r>
              <a:rPr lang="sv-SE" sz="1200" i="0" kern="1200" baseline="0" dirty="0" smtClean="0">
                <a:solidFill>
                  <a:schemeClr val="tx1"/>
                </a:solidFill>
                <a:latin typeface="+mn-lt"/>
                <a:ea typeface="+mn-ea"/>
                <a:cs typeface="+mn-cs"/>
              </a:rPr>
              <a:t> experiments </a:t>
            </a:r>
            <a:r>
              <a:rPr lang="sv-SE" sz="1200" i="0" kern="1200" baseline="0" dirty="0" err="1" smtClean="0">
                <a:solidFill>
                  <a:schemeClr val="tx1"/>
                </a:solidFill>
                <a:latin typeface="+mn-lt"/>
                <a:ea typeface="+mn-ea"/>
                <a:cs typeface="+mn-cs"/>
              </a:rPr>
              <a:t>revealed</a:t>
            </a:r>
            <a:r>
              <a:rPr lang="sv-SE" sz="1200" i="0" kern="1200" baseline="0" dirty="0" smtClean="0">
                <a:solidFill>
                  <a:schemeClr val="tx1"/>
                </a:solidFill>
                <a:latin typeface="+mn-lt"/>
                <a:ea typeface="+mn-ea"/>
                <a:cs typeface="+mn-cs"/>
              </a:rPr>
              <a:t> </a:t>
            </a:r>
            <a:r>
              <a:rPr lang="de-CH" sz="1200" i="0" kern="1200" baseline="0" dirty="0" err="1" smtClean="0">
                <a:solidFill>
                  <a:schemeClr val="tx1"/>
                </a:solidFill>
                <a:latin typeface="+mn-lt"/>
                <a:ea typeface="+mn-ea"/>
                <a:cs typeface="+mn-cs"/>
              </a:rPr>
              <a:t>that</a:t>
            </a:r>
            <a:r>
              <a:rPr lang="de-CH" sz="1200" i="0" kern="1200" baseline="0" dirty="0" smtClean="0">
                <a:solidFill>
                  <a:schemeClr val="tx1"/>
                </a:solidFill>
                <a:latin typeface="+mn-lt"/>
                <a:ea typeface="+mn-ea"/>
                <a:cs typeface="+mn-cs"/>
              </a:rPr>
              <a:t> </a:t>
            </a:r>
            <a:r>
              <a:rPr lang="de-CH" sz="1200" i="0" kern="1200" baseline="0" dirty="0" err="1" smtClean="0">
                <a:solidFill>
                  <a:schemeClr val="tx1"/>
                </a:solidFill>
                <a:latin typeface="+mn-lt"/>
                <a:ea typeface="+mn-ea"/>
                <a:cs typeface="+mn-cs"/>
              </a:rPr>
              <a:t>chromosomes</a:t>
            </a:r>
            <a:r>
              <a:rPr lang="de-CH" sz="1200" i="0" kern="1200" baseline="0" dirty="0" smtClean="0">
                <a:solidFill>
                  <a:schemeClr val="tx1"/>
                </a:solidFill>
                <a:latin typeface="+mn-lt"/>
                <a:ea typeface="+mn-ea"/>
                <a:cs typeface="+mn-cs"/>
              </a:rPr>
              <a:t> </a:t>
            </a:r>
            <a:r>
              <a:rPr lang="de-CH" sz="1200" i="0" kern="1200" baseline="0" dirty="0" err="1" smtClean="0">
                <a:solidFill>
                  <a:schemeClr val="tx1"/>
                </a:solidFill>
                <a:latin typeface="+mn-lt"/>
                <a:ea typeface="+mn-ea"/>
                <a:cs typeface="+mn-cs"/>
              </a:rPr>
              <a:t>are</a:t>
            </a:r>
            <a:r>
              <a:rPr lang="de-CH" sz="1200" i="0" kern="1200" baseline="0" dirty="0" smtClean="0">
                <a:solidFill>
                  <a:schemeClr val="tx1"/>
                </a:solidFill>
                <a:latin typeface="+mn-lt"/>
                <a:ea typeface="+mn-ea"/>
                <a:cs typeface="+mn-cs"/>
              </a:rPr>
              <a:t> </a:t>
            </a:r>
            <a:r>
              <a:rPr lang="de-CH" sz="1200" i="0" kern="1200" baseline="0" dirty="0" err="1" smtClean="0">
                <a:solidFill>
                  <a:schemeClr val="tx1"/>
                </a:solidFill>
                <a:latin typeface="+mn-lt"/>
                <a:ea typeface="+mn-ea"/>
                <a:cs typeface="+mn-cs"/>
              </a:rPr>
              <a:t>the</a:t>
            </a:r>
            <a:r>
              <a:rPr lang="de-CH" sz="1200" i="0" kern="1200" baseline="0" dirty="0" smtClean="0">
                <a:solidFill>
                  <a:schemeClr val="tx1"/>
                </a:solidFill>
                <a:latin typeface="+mn-lt"/>
                <a:ea typeface="+mn-ea"/>
                <a:cs typeface="+mn-cs"/>
              </a:rPr>
              <a:t> </a:t>
            </a:r>
            <a:r>
              <a:rPr lang="de-CH" sz="1200" i="0" kern="1200" baseline="0" dirty="0" err="1" smtClean="0">
                <a:solidFill>
                  <a:schemeClr val="tx1"/>
                </a:solidFill>
                <a:latin typeface="+mn-lt"/>
                <a:ea typeface="+mn-ea"/>
                <a:cs typeface="+mn-cs"/>
              </a:rPr>
              <a:t>carrier</a:t>
            </a:r>
            <a:r>
              <a:rPr lang="de-CH" sz="1200" i="0" kern="1200" baseline="0" dirty="0" smtClean="0">
                <a:solidFill>
                  <a:schemeClr val="tx1"/>
                </a:solidFill>
                <a:latin typeface="+mn-lt"/>
                <a:ea typeface="+mn-ea"/>
                <a:cs typeface="+mn-cs"/>
              </a:rPr>
              <a:t> </a:t>
            </a:r>
            <a:r>
              <a:rPr lang="de-CH" sz="1200" i="0" kern="1200" baseline="0" dirty="0" err="1" smtClean="0">
                <a:solidFill>
                  <a:schemeClr val="tx1"/>
                </a:solidFill>
                <a:latin typeface="+mn-lt"/>
                <a:ea typeface="+mn-ea"/>
                <a:cs typeface="+mn-cs"/>
              </a:rPr>
              <a:t>of</a:t>
            </a:r>
            <a:r>
              <a:rPr lang="de-CH" sz="1200" i="0" kern="1200" baseline="0" dirty="0" smtClean="0">
                <a:solidFill>
                  <a:schemeClr val="tx1"/>
                </a:solidFill>
                <a:latin typeface="+mn-lt"/>
                <a:ea typeface="+mn-ea"/>
                <a:cs typeface="+mn-cs"/>
              </a:rPr>
              <a:t> </a:t>
            </a:r>
            <a:r>
              <a:rPr lang="de-CH" sz="1200" i="0" kern="1200" baseline="0" dirty="0" err="1" smtClean="0">
                <a:solidFill>
                  <a:schemeClr val="tx1"/>
                </a:solidFill>
                <a:latin typeface="+mn-lt"/>
                <a:ea typeface="+mn-ea"/>
                <a:cs typeface="+mn-cs"/>
              </a:rPr>
              <a:t>the</a:t>
            </a:r>
            <a:r>
              <a:rPr lang="de-CH" sz="1200" i="0" kern="1200" baseline="0" dirty="0" smtClean="0">
                <a:solidFill>
                  <a:schemeClr val="tx1"/>
                </a:solidFill>
                <a:latin typeface="+mn-lt"/>
                <a:ea typeface="+mn-ea"/>
                <a:cs typeface="+mn-cs"/>
              </a:rPr>
              <a:t> </a:t>
            </a:r>
            <a:r>
              <a:rPr lang="de-CH" sz="1200" i="0" kern="1200" baseline="0" dirty="0" err="1" smtClean="0">
                <a:solidFill>
                  <a:schemeClr val="tx1"/>
                </a:solidFill>
                <a:latin typeface="+mn-lt"/>
                <a:ea typeface="+mn-ea"/>
                <a:cs typeface="+mn-cs"/>
              </a:rPr>
              <a:t>genetic</a:t>
            </a:r>
            <a:r>
              <a:rPr lang="de-CH" sz="1200" i="0" kern="1200" baseline="0" dirty="0" smtClean="0">
                <a:solidFill>
                  <a:schemeClr val="tx1"/>
                </a:solidFill>
                <a:latin typeface="+mn-lt"/>
                <a:ea typeface="+mn-ea"/>
                <a:cs typeface="+mn-cs"/>
              </a:rPr>
              <a:t> </a:t>
            </a:r>
            <a:r>
              <a:rPr lang="de-CH" sz="1200" i="0" kern="1200" baseline="0" dirty="0" err="1" smtClean="0">
                <a:solidFill>
                  <a:schemeClr val="tx1"/>
                </a:solidFill>
                <a:latin typeface="+mn-lt"/>
                <a:ea typeface="+mn-ea"/>
                <a:cs typeface="+mn-cs"/>
              </a:rPr>
              <a:t>information</a:t>
            </a:r>
            <a:r>
              <a:rPr lang="de-CH" sz="1200" i="0" kern="1200" baseline="0" dirty="0" smtClean="0">
                <a:solidFill>
                  <a:schemeClr val="tx1"/>
                </a:solidFill>
                <a:latin typeface="+mn-lt"/>
                <a:ea typeface="+mn-ea"/>
                <a:cs typeface="+mn-cs"/>
              </a:rPr>
              <a:t>!</a:t>
            </a:r>
            <a:endParaRPr lang="de-DE" i="0" dirty="0"/>
          </a:p>
        </p:txBody>
      </p:sp>
      <p:sp>
        <p:nvSpPr>
          <p:cNvPr id="4" name="Foliennummernplatzhalter 3"/>
          <p:cNvSpPr>
            <a:spLocks noGrp="1"/>
          </p:cNvSpPr>
          <p:nvPr>
            <p:ph type="sldNum" sz="quarter" idx="10"/>
          </p:nvPr>
        </p:nvSpPr>
        <p:spPr/>
        <p:txBody>
          <a:bodyPr/>
          <a:lstStyle/>
          <a:p>
            <a:fld id="{E0EE7F15-8F64-1048-89AC-0A7125656185}" type="slidenum">
              <a:rPr lang="de-DE" smtClean="0"/>
              <a:t>8</a:t>
            </a:fld>
            <a:endParaRPr lang="de-DE"/>
          </a:p>
        </p:txBody>
      </p:sp>
    </p:spTree>
    <p:extLst>
      <p:ext uri="{BB962C8B-B14F-4D97-AF65-F5344CB8AC3E}">
        <p14:creationId xmlns:p14="http://schemas.microsoft.com/office/powerpoint/2010/main" val="3978649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0EE7F15-8F64-1048-89AC-0A7125656185}" type="slidenum">
              <a:rPr lang="de-DE" smtClean="0"/>
              <a:t>9</a:t>
            </a:fld>
            <a:endParaRPr lang="de-DE"/>
          </a:p>
        </p:txBody>
      </p:sp>
    </p:spTree>
    <p:extLst>
      <p:ext uri="{BB962C8B-B14F-4D97-AF65-F5344CB8AC3E}">
        <p14:creationId xmlns:p14="http://schemas.microsoft.com/office/powerpoint/2010/main" val="1686492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Except</a:t>
            </a:r>
            <a:r>
              <a:rPr lang="de-DE" baseline="0" dirty="0" smtClean="0"/>
              <a:t> </a:t>
            </a:r>
            <a:r>
              <a:rPr lang="de-DE" baseline="0" dirty="0" err="1" smtClean="0"/>
              <a:t>the</a:t>
            </a:r>
            <a:r>
              <a:rPr lang="de-DE" baseline="0" dirty="0" smtClean="0"/>
              <a:t> </a:t>
            </a:r>
            <a:r>
              <a:rPr lang="de-DE" b="1" baseline="0" dirty="0" err="1" smtClean="0"/>
              <a:t>germ</a:t>
            </a:r>
            <a:r>
              <a:rPr lang="de-DE" b="1" baseline="0" dirty="0" smtClean="0"/>
              <a:t> </a:t>
            </a:r>
            <a:r>
              <a:rPr lang="de-DE" b="1" baseline="0" dirty="0" err="1" smtClean="0"/>
              <a:t>cells</a:t>
            </a:r>
            <a:r>
              <a:rPr lang="de-DE" b="1" baseline="0" dirty="0" smtClean="0"/>
              <a:t> </a:t>
            </a:r>
            <a:r>
              <a:rPr lang="de-DE" baseline="0" dirty="0" smtClean="0"/>
              <a:t>(=</a:t>
            </a:r>
            <a:r>
              <a:rPr lang="de-DE" baseline="0" dirty="0" err="1" smtClean="0"/>
              <a:t>the</a:t>
            </a:r>
            <a:r>
              <a:rPr lang="de-DE" baseline="0" dirty="0" smtClean="0"/>
              <a:t> </a:t>
            </a:r>
            <a:r>
              <a:rPr lang="de-DE" baseline="0" dirty="0" err="1" smtClean="0"/>
              <a:t>reproductive</a:t>
            </a:r>
            <a:r>
              <a:rPr lang="de-DE" baseline="0" dirty="0" smtClean="0"/>
              <a:t> </a:t>
            </a:r>
            <a:r>
              <a:rPr lang="de-DE" baseline="0" dirty="0" err="1" smtClean="0"/>
              <a:t>cells</a:t>
            </a:r>
            <a:r>
              <a:rPr lang="de-DE" baseline="0" dirty="0" smtClean="0"/>
              <a:t>), all </a:t>
            </a:r>
            <a:r>
              <a:rPr lang="de-DE" baseline="0" dirty="0" err="1" smtClean="0"/>
              <a:t>the</a:t>
            </a:r>
            <a:r>
              <a:rPr lang="de-DE" baseline="0" dirty="0" smtClean="0"/>
              <a:t> </a:t>
            </a:r>
            <a:r>
              <a:rPr lang="de-DE" baseline="0" dirty="0" err="1" smtClean="0"/>
              <a:t>cells</a:t>
            </a:r>
            <a:r>
              <a:rPr lang="de-DE" baseline="0" dirty="0" smtClean="0"/>
              <a:t> </a:t>
            </a:r>
            <a:r>
              <a:rPr lang="de-DE" baseline="0" dirty="0" err="1" smtClean="0"/>
              <a:t>of</a:t>
            </a:r>
            <a:r>
              <a:rPr lang="de-DE" baseline="0" dirty="0" smtClean="0"/>
              <a:t> an </a:t>
            </a:r>
            <a:r>
              <a:rPr lang="de-DE" baseline="0" dirty="0" err="1" smtClean="0"/>
              <a:t>organism</a:t>
            </a:r>
            <a:r>
              <a:rPr lang="de-DE" baseline="0" dirty="0" smtClean="0"/>
              <a:t> </a:t>
            </a:r>
            <a:r>
              <a:rPr lang="de-DE" baseline="0" dirty="0" err="1" smtClean="0"/>
              <a:t>contain</a:t>
            </a:r>
            <a:r>
              <a:rPr lang="de-DE" baseline="0" dirty="0" smtClean="0"/>
              <a:t> a </a:t>
            </a:r>
            <a:r>
              <a:rPr lang="de-DE" baseline="0" dirty="0" err="1" smtClean="0"/>
              <a:t>homologous</a:t>
            </a:r>
            <a:r>
              <a:rPr lang="de-DE" baseline="0" dirty="0" smtClean="0"/>
              <a:t> </a:t>
            </a:r>
            <a:r>
              <a:rPr lang="de-DE" baseline="0" dirty="0" err="1" smtClean="0"/>
              <a:t>chromosome</a:t>
            </a:r>
            <a:r>
              <a:rPr lang="de-DE" baseline="0" dirty="0" smtClean="0"/>
              <a:t> pair (2 alleles). </a:t>
            </a:r>
            <a:r>
              <a:rPr lang="de-DE" baseline="0" dirty="0" err="1" smtClean="0"/>
              <a:t>At</a:t>
            </a:r>
            <a:r>
              <a:rPr lang="de-DE" baseline="0" dirty="0" smtClean="0"/>
              <a:t> </a:t>
            </a:r>
            <a:r>
              <a:rPr lang="de-DE" baseline="0" dirty="0" err="1" smtClean="0"/>
              <a:t>fertilization</a:t>
            </a:r>
            <a:r>
              <a:rPr lang="de-DE" baseline="0" dirty="0" smtClean="0"/>
              <a:t> </a:t>
            </a:r>
            <a:r>
              <a:rPr lang="de-DE" baseline="0" dirty="0" err="1" smtClean="0"/>
              <a:t>the</a:t>
            </a:r>
            <a:r>
              <a:rPr lang="de-DE" baseline="0" dirty="0" smtClean="0"/>
              <a:t> male </a:t>
            </a:r>
            <a:r>
              <a:rPr lang="de-DE" baseline="0" dirty="0" err="1" smtClean="0"/>
              <a:t>and</a:t>
            </a:r>
            <a:r>
              <a:rPr lang="de-DE" baseline="0" dirty="0" smtClean="0"/>
              <a:t> </a:t>
            </a:r>
            <a:r>
              <a:rPr lang="de-DE" baseline="0" dirty="0" err="1" smtClean="0"/>
              <a:t>female</a:t>
            </a:r>
            <a:r>
              <a:rPr lang="de-DE" baseline="0" dirty="0" smtClean="0"/>
              <a:t> </a:t>
            </a:r>
            <a:r>
              <a:rPr lang="de-DE" baseline="0" dirty="0" err="1" smtClean="0"/>
              <a:t>germ</a:t>
            </a:r>
            <a:r>
              <a:rPr lang="de-DE" baseline="0" dirty="0" smtClean="0"/>
              <a:t> </a:t>
            </a:r>
            <a:r>
              <a:rPr lang="de-DE" baseline="0" dirty="0" err="1" smtClean="0"/>
              <a:t>cells</a:t>
            </a:r>
            <a:r>
              <a:rPr lang="de-DE" baseline="0" dirty="0" smtClean="0"/>
              <a:t> </a:t>
            </a:r>
            <a:r>
              <a:rPr lang="de-DE" baseline="0" dirty="0" err="1" smtClean="0"/>
              <a:t>fuse</a:t>
            </a:r>
            <a:r>
              <a:rPr lang="de-DE" baseline="0" dirty="0" smtClean="0"/>
              <a:t> </a:t>
            </a:r>
            <a:r>
              <a:rPr lang="de-DE" baseline="0" dirty="0" err="1" smtClean="0"/>
              <a:t>to</a:t>
            </a:r>
            <a:r>
              <a:rPr lang="de-DE" baseline="0" dirty="0" smtClean="0"/>
              <a:t> </a:t>
            </a:r>
            <a:r>
              <a:rPr lang="de-DE" baseline="0" dirty="0" err="1" smtClean="0"/>
              <a:t>build</a:t>
            </a:r>
            <a:r>
              <a:rPr lang="de-DE" baseline="0" dirty="0" smtClean="0"/>
              <a:t> </a:t>
            </a:r>
            <a:r>
              <a:rPr lang="de-DE" baseline="0" dirty="0" err="1" smtClean="0"/>
              <a:t>one</a:t>
            </a:r>
            <a:r>
              <a:rPr lang="de-DE" baseline="0" dirty="0" smtClean="0"/>
              <a:t> </a:t>
            </a:r>
            <a:r>
              <a:rPr lang="de-DE" baseline="0" dirty="0" err="1" smtClean="0"/>
              <a:t>cell</a:t>
            </a:r>
            <a:r>
              <a:rPr lang="de-DE" baseline="0" dirty="0" smtClean="0"/>
              <a:t>. </a:t>
            </a:r>
            <a:r>
              <a:rPr lang="de-DE" baseline="0" dirty="0" err="1" smtClean="0"/>
              <a:t>During</a:t>
            </a:r>
            <a:r>
              <a:rPr lang="de-DE" baseline="0" dirty="0" smtClean="0"/>
              <a:t> </a:t>
            </a:r>
            <a:r>
              <a:rPr lang="de-DE" baseline="0" dirty="0" err="1" smtClean="0"/>
              <a:t>this</a:t>
            </a:r>
            <a:r>
              <a:rPr lang="de-DE" baseline="0" dirty="0" smtClean="0"/>
              <a:t> </a:t>
            </a:r>
            <a:r>
              <a:rPr lang="de-DE" baseline="0" dirty="0" err="1" smtClean="0"/>
              <a:t>process</a:t>
            </a:r>
            <a:r>
              <a:rPr lang="de-DE" baseline="0" dirty="0" smtClean="0"/>
              <a:t> </a:t>
            </a:r>
            <a:r>
              <a:rPr lang="de-DE" baseline="0" dirty="0" err="1" smtClean="0"/>
              <a:t>the</a:t>
            </a:r>
            <a:r>
              <a:rPr lang="de-DE" baseline="0" dirty="0" smtClean="0"/>
              <a:t> </a:t>
            </a:r>
            <a:r>
              <a:rPr lang="de-DE" baseline="0" dirty="0" err="1" smtClean="0"/>
              <a:t>Chromosomes</a:t>
            </a:r>
            <a:r>
              <a:rPr lang="de-DE" baseline="0" dirty="0" smtClean="0"/>
              <a:t> (</a:t>
            </a:r>
            <a:r>
              <a:rPr lang="de-DE" baseline="0" dirty="0" err="1" smtClean="0"/>
              <a:t>and</a:t>
            </a:r>
            <a:r>
              <a:rPr lang="de-DE" baseline="0" dirty="0" smtClean="0"/>
              <a:t> </a:t>
            </a:r>
            <a:r>
              <a:rPr lang="de-DE" baseline="0" dirty="0" err="1" smtClean="0"/>
              <a:t>the</a:t>
            </a:r>
            <a:r>
              <a:rPr lang="de-DE" baseline="0" dirty="0" smtClean="0"/>
              <a:t> alleles) </a:t>
            </a:r>
            <a:r>
              <a:rPr lang="de-DE" baseline="0" dirty="0" err="1" smtClean="0"/>
              <a:t>from</a:t>
            </a:r>
            <a:r>
              <a:rPr lang="de-DE" baseline="0" dirty="0" smtClean="0"/>
              <a:t> </a:t>
            </a:r>
            <a:r>
              <a:rPr lang="de-DE" baseline="0" dirty="0" err="1" smtClean="0"/>
              <a:t>the</a:t>
            </a:r>
            <a:r>
              <a:rPr lang="de-DE" baseline="0" dirty="0" smtClean="0"/>
              <a:t> </a:t>
            </a:r>
            <a:r>
              <a:rPr lang="de-DE" baseline="0" dirty="0" err="1" smtClean="0"/>
              <a:t>father</a:t>
            </a:r>
            <a:r>
              <a:rPr lang="de-DE" baseline="0" dirty="0" smtClean="0"/>
              <a:t> </a:t>
            </a:r>
            <a:r>
              <a:rPr lang="de-DE" baseline="0" dirty="0" err="1" smtClean="0"/>
              <a:t>and</a:t>
            </a:r>
            <a:r>
              <a:rPr lang="de-DE" baseline="0" dirty="0" smtClean="0"/>
              <a:t> </a:t>
            </a:r>
            <a:r>
              <a:rPr lang="de-DE" baseline="0" dirty="0" err="1" smtClean="0"/>
              <a:t>the</a:t>
            </a:r>
            <a:r>
              <a:rPr lang="de-DE" baseline="0" dirty="0" smtClean="0"/>
              <a:t> </a:t>
            </a:r>
            <a:r>
              <a:rPr lang="de-DE" baseline="0" dirty="0" err="1" smtClean="0"/>
              <a:t>mother</a:t>
            </a:r>
            <a:r>
              <a:rPr lang="de-DE" baseline="0" dirty="0" smtClean="0"/>
              <a:t> </a:t>
            </a:r>
            <a:r>
              <a:rPr lang="de-DE" baseline="0" dirty="0" err="1" smtClean="0"/>
              <a:t>come</a:t>
            </a:r>
            <a:r>
              <a:rPr lang="de-DE" baseline="0" dirty="0" smtClean="0"/>
              <a:t> </a:t>
            </a:r>
            <a:r>
              <a:rPr lang="de-DE" baseline="0" dirty="0" err="1" smtClean="0"/>
              <a:t>together</a:t>
            </a:r>
            <a:r>
              <a:rPr lang="de-DE" baseline="0" dirty="0" smtClean="0"/>
              <a:t>. </a:t>
            </a:r>
            <a:r>
              <a:rPr lang="de-DE" baseline="0" dirty="0" err="1" smtClean="0"/>
              <a:t>Starting</a:t>
            </a:r>
            <a:r>
              <a:rPr lang="de-DE" baseline="0" dirty="0" smtClean="0"/>
              <a:t> </a:t>
            </a:r>
            <a:r>
              <a:rPr lang="de-DE" baseline="0" dirty="0" err="1" smtClean="0"/>
              <a:t>from</a:t>
            </a:r>
            <a:r>
              <a:rPr lang="de-DE" baseline="0" dirty="0" smtClean="0"/>
              <a:t> </a:t>
            </a:r>
            <a:r>
              <a:rPr lang="de-DE" baseline="0" dirty="0" err="1" smtClean="0"/>
              <a:t>this</a:t>
            </a:r>
            <a:r>
              <a:rPr lang="de-DE" baseline="0" dirty="0" smtClean="0"/>
              <a:t> </a:t>
            </a:r>
            <a:r>
              <a:rPr lang="de-DE" baseline="0" dirty="0" err="1" smtClean="0"/>
              <a:t>single</a:t>
            </a:r>
            <a:r>
              <a:rPr lang="de-DE" baseline="0" dirty="0" smtClean="0"/>
              <a:t> </a:t>
            </a:r>
            <a:r>
              <a:rPr lang="de-DE" baseline="0" dirty="0" err="1" smtClean="0"/>
              <a:t>cell</a:t>
            </a:r>
            <a:r>
              <a:rPr lang="de-DE" baseline="0" dirty="0" smtClean="0"/>
              <a:t> a </a:t>
            </a:r>
            <a:r>
              <a:rPr lang="de-DE" baseline="0" dirty="0" err="1" smtClean="0"/>
              <a:t>whole</a:t>
            </a:r>
            <a:r>
              <a:rPr lang="de-DE" baseline="0" dirty="0" smtClean="0"/>
              <a:t> </a:t>
            </a:r>
            <a:r>
              <a:rPr lang="de-DE" baseline="0" dirty="0" err="1" smtClean="0"/>
              <a:t>organism</a:t>
            </a:r>
            <a:r>
              <a:rPr lang="de-DE" baseline="0" dirty="0" smtClean="0"/>
              <a:t> </a:t>
            </a:r>
            <a:r>
              <a:rPr lang="de-DE" baseline="0" dirty="0" err="1" smtClean="0"/>
              <a:t>is</a:t>
            </a:r>
            <a:r>
              <a:rPr lang="de-DE" baseline="0" dirty="0" smtClean="0"/>
              <a:t> </a:t>
            </a:r>
            <a:r>
              <a:rPr lang="de-DE" baseline="0" dirty="0" err="1" smtClean="0"/>
              <a:t>built</a:t>
            </a:r>
            <a:r>
              <a:rPr lang="de-DE" baseline="0" dirty="0" smtClean="0"/>
              <a:t>! The </a:t>
            </a:r>
            <a:r>
              <a:rPr lang="de-DE" baseline="0" dirty="0" err="1" smtClean="0"/>
              <a:t>information</a:t>
            </a:r>
            <a:r>
              <a:rPr lang="de-DE" baseline="0" dirty="0" smtClean="0"/>
              <a:t> </a:t>
            </a:r>
            <a:r>
              <a:rPr lang="de-DE" baseline="0" dirty="0" err="1" smtClean="0"/>
              <a:t>to</a:t>
            </a:r>
            <a:r>
              <a:rPr lang="de-DE" baseline="0" dirty="0" smtClean="0"/>
              <a:t> </a:t>
            </a:r>
            <a:r>
              <a:rPr lang="de-DE" baseline="0" dirty="0" err="1" smtClean="0"/>
              <a:t>build</a:t>
            </a:r>
            <a:r>
              <a:rPr lang="de-DE" baseline="0" dirty="0" smtClean="0"/>
              <a:t> </a:t>
            </a:r>
            <a:r>
              <a:rPr lang="de-DE" baseline="0" dirty="0" err="1" smtClean="0"/>
              <a:t>this</a:t>
            </a:r>
            <a:r>
              <a:rPr lang="de-DE" baseline="0" dirty="0" smtClean="0"/>
              <a:t> </a:t>
            </a:r>
            <a:r>
              <a:rPr lang="de-DE" baseline="0" dirty="0" err="1" smtClean="0"/>
              <a:t>organism</a:t>
            </a:r>
            <a:r>
              <a:rPr lang="de-DE" baseline="0" dirty="0" smtClean="0"/>
              <a:t> </a:t>
            </a:r>
            <a:r>
              <a:rPr lang="de-DE" baseline="0" dirty="0" err="1" smtClean="0"/>
              <a:t>is</a:t>
            </a:r>
            <a:r>
              <a:rPr lang="de-DE" baseline="0" dirty="0" smtClean="0"/>
              <a:t> </a:t>
            </a:r>
            <a:r>
              <a:rPr lang="de-DE" baseline="0" dirty="0" err="1" smtClean="0"/>
              <a:t>stored</a:t>
            </a:r>
            <a:r>
              <a:rPr lang="de-DE" baseline="0" dirty="0" smtClean="0"/>
              <a:t> in </a:t>
            </a:r>
            <a:r>
              <a:rPr lang="de-DE" baseline="0" dirty="0" err="1" smtClean="0"/>
              <a:t>the</a:t>
            </a:r>
            <a:r>
              <a:rPr lang="de-DE" baseline="0" dirty="0" smtClean="0"/>
              <a:t> </a:t>
            </a:r>
            <a:r>
              <a:rPr lang="de-DE" b="1" baseline="0" dirty="0" err="1" smtClean="0"/>
              <a:t>nucleus</a:t>
            </a:r>
            <a:r>
              <a:rPr lang="de-DE" b="1" baseline="0" dirty="0" smtClean="0"/>
              <a:t> </a:t>
            </a:r>
            <a:r>
              <a:rPr lang="de-DE" b="1" baseline="0" dirty="0" err="1" smtClean="0"/>
              <a:t>of</a:t>
            </a:r>
            <a:r>
              <a:rPr lang="de-DE" b="1" baseline="0" dirty="0" smtClean="0"/>
              <a:t> a </a:t>
            </a:r>
            <a:r>
              <a:rPr lang="de-DE" b="1" baseline="0" dirty="0" err="1" smtClean="0"/>
              <a:t>single</a:t>
            </a:r>
            <a:r>
              <a:rPr lang="de-DE" b="1" baseline="0" dirty="0" smtClean="0"/>
              <a:t> </a:t>
            </a:r>
            <a:r>
              <a:rPr lang="de-DE" b="1" baseline="0" dirty="0" err="1" smtClean="0"/>
              <a:t>cell</a:t>
            </a:r>
            <a:r>
              <a:rPr lang="de-DE" b="1" baseline="0" dirty="0" smtClean="0"/>
              <a:t>!</a:t>
            </a:r>
          </a:p>
          <a:p>
            <a:endParaRPr lang="de-DE" baseline="0" dirty="0" smtClean="0"/>
          </a:p>
          <a:p>
            <a:endParaRPr lang="de-DE" dirty="0"/>
          </a:p>
        </p:txBody>
      </p:sp>
      <p:sp>
        <p:nvSpPr>
          <p:cNvPr id="4" name="Foliennummernplatzhalter 3"/>
          <p:cNvSpPr>
            <a:spLocks noGrp="1"/>
          </p:cNvSpPr>
          <p:nvPr>
            <p:ph type="sldNum" sz="quarter" idx="10"/>
          </p:nvPr>
        </p:nvSpPr>
        <p:spPr/>
        <p:txBody>
          <a:bodyPr/>
          <a:lstStyle/>
          <a:p>
            <a:fld id="{E0EE7F15-8F64-1048-89AC-0A7125656185}" type="slidenum">
              <a:rPr lang="de-DE" smtClean="0"/>
              <a:t>10</a:t>
            </a:fld>
            <a:endParaRPr lang="de-DE"/>
          </a:p>
        </p:txBody>
      </p:sp>
    </p:spTree>
    <p:extLst>
      <p:ext uri="{BB962C8B-B14F-4D97-AF65-F5344CB8AC3E}">
        <p14:creationId xmlns:p14="http://schemas.microsoft.com/office/powerpoint/2010/main" val="3405762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As mentioned</a:t>
            </a:r>
            <a:r>
              <a:rPr lang="en-US" baseline="0" dirty="0" smtClean="0"/>
              <a:t> before, all of our body consist of cells.</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order to grow, an organism has to increase its cell number.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This is achieved by cell division!</a:t>
            </a:r>
            <a:endParaRPr lang="en-US" dirty="0" smtClean="0"/>
          </a:p>
        </p:txBody>
      </p:sp>
      <p:sp>
        <p:nvSpPr>
          <p:cNvPr id="4" name="Foliennummernplatzhalter 3"/>
          <p:cNvSpPr>
            <a:spLocks noGrp="1"/>
          </p:cNvSpPr>
          <p:nvPr>
            <p:ph type="sldNum" sz="quarter" idx="10"/>
          </p:nvPr>
        </p:nvSpPr>
        <p:spPr/>
        <p:txBody>
          <a:bodyPr/>
          <a:lstStyle/>
          <a:p>
            <a:fld id="{E0EE7F15-8F64-1048-89AC-0A7125656185}" type="slidenum">
              <a:rPr lang="de-DE" smtClean="0"/>
              <a:t>11</a:t>
            </a:fld>
            <a:endParaRPr lang="de-DE"/>
          </a:p>
        </p:txBody>
      </p:sp>
    </p:spTree>
    <p:extLst>
      <p:ext uri="{BB962C8B-B14F-4D97-AF65-F5344CB8AC3E}">
        <p14:creationId xmlns:p14="http://schemas.microsoft.com/office/powerpoint/2010/main" val="3960589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CH" smtClean="0"/>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smtClean="0"/>
              <a:t>Master-Untertitelformat bearbeiten</a:t>
            </a:r>
            <a:endParaRPr lang="de-DE"/>
          </a:p>
        </p:txBody>
      </p:sp>
      <p:sp>
        <p:nvSpPr>
          <p:cNvPr id="4" name="Datumsplatzhalter 3"/>
          <p:cNvSpPr>
            <a:spLocks noGrp="1"/>
          </p:cNvSpPr>
          <p:nvPr>
            <p:ph type="dt" sz="half" idx="10"/>
          </p:nvPr>
        </p:nvSpPr>
        <p:spPr/>
        <p:txBody>
          <a:bodyPr/>
          <a:lstStyle/>
          <a:p>
            <a:fld id="{5413B028-EB2A-E643-B068-A0418B974000}" type="datetimeFigureOut">
              <a:rPr lang="de-DE" smtClean="0"/>
              <a:t>13.04.12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C07A90F-750E-704E-9950-6C0FE9768AB2}" type="slidenum">
              <a:rPr lang="de-DE" smtClean="0"/>
              <a:t>‹Nr.›</a:t>
            </a:fld>
            <a:endParaRPr lang="de-DE"/>
          </a:p>
        </p:txBody>
      </p:sp>
    </p:spTree>
    <p:extLst>
      <p:ext uri="{BB962C8B-B14F-4D97-AF65-F5344CB8AC3E}">
        <p14:creationId xmlns:p14="http://schemas.microsoft.com/office/powerpoint/2010/main" val="3661713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10"/>
          </p:nvPr>
        </p:nvSpPr>
        <p:spPr/>
        <p:txBody>
          <a:bodyPr/>
          <a:lstStyle/>
          <a:p>
            <a:fld id="{5413B028-EB2A-E643-B068-A0418B974000}" type="datetimeFigureOut">
              <a:rPr lang="de-DE" smtClean="0"/>
              <a:t>13.04.12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C07A90F-750E-704E-9950-6C0FE9768AB2}" type="slidenum">
              <a:rPr lang="de-DE" smtClean="0"/>
              <a:t>‹Nr.›</a:t>
            </a:fld>
            <a:endParaRPr lang="de-DE"/>
          </a:p>
        </p:txBody>
      </p:sp>
    </p:spTree>
    <p:extLst>
      <p:ext uri="{BB962C8B-B14F-4D97-AF65-F5344CB8AC3E}">
        <p14:creationId xmlns:p14="http://schemas.microsoft.com/office/powerpoint/2010/main" val="187148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CH" smtClean="0"/>
              <a:t>Mastertitelformat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10"/>
          </p:nvPr>
        </p:nvSpPr>
        <p:spPr/>
        <p:txBody>
          <a:bodyPr/>
          <a:lstStyle/>
          <a:p>
            <a:fld id="{5413B028-EB2A-E643-B068-A0418B974000}" type="datetimeFigureOut">
              <a:rPr lang="de-DE" smtClean="0"/>
              <a:t>13.04.12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C07A90F-750E-704E-9950-6C0FE9768AB2}" type="slidenum">
              <a:rPr lang="de-DE" smtClean="0"/>
              <a:t>‹Nr.›</a:t>
            </a:fld>
            <a:endParaRPr lang="de-DE"/>
          </a:p>
        </p:txBody>
      </p:sp>
    </p:spTree>
    <p:extLst>
      <p:ext uri="{BB962C8B-B14F-4D97-AF65-F5344CB8AC3E}">
        <p14:creationId xmlns:p14="http://schemas.microsoft.com/office/powerpoint/2010/main" val="1560246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Inhaltsplatzhalter 2"/>
          <p:cNvSpPr>
            <a:spLocks noGrp="1"/>
          </p:cNvSpPr>
          <p:nvPr>
            <p:ph idx="1"/>
          </p:nvPr>
        </p:nvSpPr>
        <p:spPr/>
        <p:txBody>
          <a:body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10"/>
          </p:nvPr>
        </p:nvSpPr>
        <p:spPr/>
        <p:txBody>
          <a:bodyPr/>
          <a:lstStyle/>
          <a:p>
            <a:fld id="{5413B028-EB2A-E643-B068-A0418B974000}" type="datetimeFigureOut">
              <a:rPr lang="de-DE" smtClean="0"/>
              <a:t>13.04.12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C07A90F-750E-704E-9950-6C0FE9768AB2}" type="slidenum">
              <a:rPr lang="de-DE" smtClean="0"/>
              <a:t>‹Nr.›</a:t>
            </a:fld>
            <a:endParaRPr lang="de-DE"/>
          </a:p>
        </p:txBody>
      </p:sp>
    </p:spTree>
    <p:extLst>
      <p:ext uri="{BB962C8B-B14F-4D97-AF65-F5344CB8AC3E}">
        <p14:creationId xmlns:p14="http://schemas.microsoft.com/office/powerpoint/2010/main" val="2851918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CH"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CH" smtClean="0"/>
              <a:t>Mastertextformat bearbeiten</a:t>
            </a:r>
          </a:p>
        </p:txBody>
      </p:sp>
      <p:sp>
        <p:nvSpPr>
          <p:cNvPr id="4" name="Datumsplatzhalter 3"/>
          <p:cNvSpPr>
            <a:spLocks noGrp="1"/>
          </p:cNvSpPr>
          <p:nvPr>
            <p:ph type="dt" sz="half" idx="10"/>
          </p:nvPr>
        </p:nvSpPr>
        <p:spPr/>
        <p:txBody>
          <a:bodyPr/>
          <a:lstStyle/>
          <a:p>
            <a:fld id="{5413B028-EB2A-E643-B068-A0418B974000}" type="datetimeFigureOut">
              <a:rPr lang="de-DE" smtClean="0"/>
              <a:t>13.04.12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C07A90F-750E-704E-9950-6C0FE9768AB2}" type="slidenum">
              <a:rPr lang="de-DE" smtClean="0"/>
              <a:t>‹Nr.›</a:t>
            </a:fld>
            <a:endParaRPr lang="de-DE"/>
          </a:p>
        </p:txBody>
      </p:sp>
    </p:spTree>
    <p:extLst>
      <p:ext uri="{BB962C8B-B14F-4D97-AF65-F5344CB8AC3E}">
        <p14:creationId xmlns:p14="http://schemas.microsoft.com/office/powerpoint/2010/main" val="88468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5" name="Datumsplatzhalter 4"/>
          <p:cNvSpPr>
            <a:spLocks noGrp="1"/>
          </p:cNvSpPr>
          <p:nvPr>
            <p:ph type="dt" sz="half" idx="10"/>
          </p:nvPr>
        </p:nvSpPr>
        <p:spPr/>
        <p:txBody>
          <a:bodyPr/>
          <a:lstStyle/>
          <a:p>
            <a:fld id="{5413B028-EB2A-E643-B068-A0418B974000}" type="datetimeFigureOut">
              <a:rPr lang="de-DE" smtClean="0"/>
              <a:t>13.04.12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C07A90F-750E-704E-9950-6C0FE9768AB2}" type="slidenum">
              <a:rPr lang="de-DE" smtClean="0"/>
              <a:t>‹Nr.›</a:t>
            </a:fld>
            <a:endParaRPr lang="de-DE"/>
          </a:p>
        </p:txBody>
      </p:sp>
    </p:spTree>
    <p:extLst>
      <p:ext uri="{BB962C8B-B14F-4D97-AF65-F5344CB8AC3E}">
        <p14:creationId xmlns:p14="http://schemas.microsoft.com/office/powerpoint/2010/main" val="44072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CH"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7" name="Datumsplatzhalter 6"/>
          <p:cNvSpPr>
            <a:spLocks noGrp="1"/>
          </p:cNvSpPr>
          <p:nvPr>
            <p:ph type="dt" sz="half" idx="10"/>
          </p:nvPr>
        </p:nvSpPr>
        <p:spPr/>
        <p:txBody>
          <a:bodyPr/>
          <a:lstStyle/>
          <a:p>
            <a:fld id="{5413B028-EB2A-E643-B068-A0418B974000}" type="datetimeFigureOut">
              <a:rPr lang="de-DE" smtClean="0"/>
              <a:t>13.04.12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DC07A90F-750E-704E-9950-6C0FE9768AB2}" type="slidenum">
              <a:rPr lang="de-DE" smtClean="0"/>
              <a:t>‹Nr.›</a:t>
            </a:fld>
            <a:endParaRPr lang="de-DE"/>
          </a:p>
        </p:txBody>
      </p:sp>
    </p:spTree>
    <p:extLst>
      <p:ext uri="{BB962C8B-B14F-4D97-AF65-F5344CB8AC3E}">
        <p14:creationId xmlns:p14="http://schemas.microsoft.com/office/powerpoint/2010/main" val="2801131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Mastertitelformat bearbeiten</a:t>
            </a:r>
            <a:endParaRPr lang="de-DE"/>
          </a:p>
        </p:txBody>
      </p:sp>
      <p:sp>
        <p:nvSpPr>
          <p:cNvPr id="3" name="Datumsplatzhalter 2"/>
          <p:cNvSpPr>
            <a:spLocks noGrp="1"/>
          </p:cNvSpPr>
          <p:nvPr>
            <p:ph type="dt" sz="half" idx="10"/>
          </p:nvPr>
        </p:nvSpPr>
        <p:spPr/>
        <p:txBody>
          <a:bodyPr/>
          <a:lstStyle/>
          <a:p>
            <a:fld id="{5413B028-EB2A-E643-B068-A0418B974000}" type="datetimeFigureOut">
              <a:rPr lang="de-DE" smtClean="0"/>
              <a:t>13.04.12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DC07A90F-750E-704E-9950-6C0FE9768AB2}" type="slidenum">
              <a:rPr lang="de-DE" smtClean="0"/>
              <a:t>‹Nr.›</a:t>
            </a:fld>
            <a:endParaRPr lang="de-DE"/>
          </a:p>
        </p:txBody>
      </p:sp>
    </p:spTree>
    <p:extLst>
      <p:ext uri="{BB962C8B-B14F-4D97-AF65-F5344CB8AC3E}">
        <p14:creationId xmlns:p14="http://schemas.microsoft.com/office/powerpoint/2010/main" val="4160346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413B028-EB2A-E643-B068-A0418B974000}" type="datetimeFigureOut">
              <a:rPr lang="de-DE" smtClean="0"/>
              <a:t>13.04.12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C07A90F-750E-704E-9950-6C0FE9768AB2}" type="slidenum">
              <a:rPr lang="de-DE" smtClean="0"/>
              <a:t>‹Nr.›</a:t>
            </a:fld>
            <a:endParaRPr lang="de-DE"/>
          </a:p>
        </p:txBody>
      </p:sp>
    </p:spTree>
    <p:extLst>
      <p:ext uri="{BB962C8B-B14F-4D97-AF65-F5344CB8AC3E}">
        <p14:creationId xmlns:p14="http://schemas.microsoft.com/office/powerpoint/2010/main" val="3893528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CH"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Mastertextformat bearbeiten</a:t>
            </a:r>
          </a:p>
        </p:txBody>
      </p:sp>
      <p:sp>
        <p:nvSpPr>
          <p:cNvPr id="5" name="Datumsplatzhalter 4"/>
          <p:cNvSpPr>
            <a:spLocks noGrp="1"/>
          </p:cNvSpPr>
          <p:nvPr>
            <p:ph type="dt" sz="half" idx="10"/>
          </p:nvPr>
        </p:nvSpPr>
        <p:spPr/>
        <p:txBody>
          <a:bodyPr/>
          <a:lstStyle/>
          <a:p>
            <a:fld id="{5413B028-EB2A-E643-B068-A0418B974000}" type="datetimeFigureOut">
              <a:rPr lang="de-DE" smtClean="0"/>
              <a:t>13.04.12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C07A90F-750E-704E-9950-6C0FE9768AB2}" type="slidenum">
              <a:rPr lang="de-DE" smtClean="0"/>
              <a:t>‹Nr.›</a:t>
            </a:fld>
            <a:endParaRPr lang="de-DE"/>
          </a:p>
        </p:txBody>
      </p:sp>
    </p:spTree>
    <p:extLst>
      <p:ext uri="{BB962C8B-B14F-4D97-AF65-F5344CB8AC3E}">
        <p14:creationId xmlns:p14="http://schemas.microsoft.com/office/powerpoint/2010/main" val="3432566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CH"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Mastertextformat bearbeiten</a:t>
            </a:r>
          </a:p>
        </p:txBody>
      </p:sp>
      <p:sp>
        <p:nvSpPr>
          <p:cNvPr id="5" name="Datumsplatzhalter 4"/>
          <p:cNvSpPr>
            <a:spLocks noGrp="1"/>
          </p:cNvSpPr>
          <p:nvPr>
            <p:ph type="dt" sz="half" idx="10"/>
          </p:nvPr>
        </p:nvSpPr>
        <p:spPr/>
        <p:txBody>
          <a:bodyPr/>
          <a:lstStyle/>
          <a:p>
            <a:fld id="{5413B028-EB2A-E643-B068-A0418B974000}" type="datetimeFigureOut">
              <a:rPr lang="de-DE" smtClean="0"/>
              <a:t>13.04.12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DC07A90F-750E-704E-9950-6C0FE9768AB2}" type="slidenum">
              <a:rPr lang="de-DE" smtClean="0"/>
              <a:t>‹Nr.›</a:t>
            </a:fld>
            <a:endParaRPr lang="de-DE"/>
          </a:p>
        </p:txBody>
      </p:sp>
    </p:spTree>
    <p:extLst>
      <p:ext uri="{BB962C8B-B14F-4D97-AF65-F5344CB8AC3E}">
        <p14:creationId xmlns:p14="http://schemas.microsoft.com/office/powerpoint/2010/main" val="16193609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CH" smtClean="0"/>
              <a:t>Mastertitelformat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13B028-EB2A-E643-B068-A0418B974000}" type="datetimeFigureOut">
              <a:rPr lang="de-DE" smtClean="0"/>
              <a:t>13.04.12</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07A90F-750E-704E-9950-6C0FE9768AB2}" type="slidenum">
              <a:rPr lang="de-DE" smtClean="0"/>
              <a:t>‹Nr.›</a:t>
            </a:fld>
            <a:endParaRPr lang="de-DE"/>
          </a:p>
        </p:txBody>
      </p:sp>
    </p:spTree>
    <p:extLst>
      <p:ext uri="{BB962C8B-B14F-4D97-AF65-F5344CB8AC3E}">
        <p14:creationId xmlns:p14="http://schemas.microsoft.com/office/powerpoint/2010/main" val="386185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audio" Target="../media/audio1.bin"/><Relationship Id="rId4" Type="http://schemas.openxmlformats.org/officeDocument/2006/relationships/image" Target="../media/image15.emf"/><Relationship Id="rId5" Type="http://schemas.openxmlformats.org/officeDocument/2006/relationships/image" Target="../media/image16.png"/><Relationship Id="rId6" Type="http://schemas.openxmlformats.org/officeDocument/2006/relationships/image" Target="../media/image17.emf"/><Relationship Id="rId7" Type="http://schemas.openxmlformats.org/officeDocument/2006/relationships/image" Target="../media/image18.emf"/><Relationship Id="rId8"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gif"/><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647972" y="-37278"/>
            <a:ext cx="6308338" cy="461665"/>
          </a:xfrm>
          <a:prstGeom prst="rect">
            <a:avLst/>
          </a:prstGeom>
          <a:noFill/>
        </p:spPr>
        <p:txBody>
          <a:bodyPr wrap="none" rtlCol="0">
            <a:spAutoFit/>
          </a:bodyPr>
          <a:lstStyle/>
          <a:p>
            <a:r>
              <a:rPr lang="de-DE" sz="2400" dirty="0" err="1" smtClean="0"/>
              <a:t>Inheritance</a:t>
            </a:r>
            <a:r>
              <a:rPr lang="de-DE" sz="2400" dirty="0" smtClean="0"/>
              <a:t> </a:t>
            </a:r>
            <a:r>
              <a:rPr lang="de-DE" sz="2400" dirty="0" err="1" smtClean="0"/>
              <a:t>of</a:t>
            </a:r>
            <a:r>
              <a:rPr lang="de-DE" sz="2400" dirty="0" smtClean="0"/>
              <a:t> </a:t>
            </a:r>
            <a:r>
              <a:rPr lang="de-DE" sz="2400" b="1" dirty="0" err="1" smtClean="0"/>
              <a:t>two</a:t>
            </a:r>
            <a:r>
              <a:rPr lang="de-DE" sz="2400" dirty="0" smtClean="0"/>
              <a:t> </a:t>
            </a:r>
            <a:r>
              <a:rPr lang="de-DE" sz="2400" dirty="0" err="1"/>
              <a:t>T</a:t>
            </a:r>
            <a:r>
              <a:rPr lang="de-DE" sz="2400" dirty="0" err="1" smtClean="0"/>
              <a:t>raits</a:t>
            </a:r>
            <a:r>
              <a:rPr lang="de-DE" sz="2400" dirty="0" smtClean="0"/>
              <a:t>: </a:t>
            </a:r>
            <a:r>
              <a:rPr lang="de-DE" sz="2400" b="1" dirty="0" err="1" smtClean="0"/>
              <a:t>Colour</a:t>
            </a:r>
            <a:r>
              <a:rPr lang="de-DE" sz="2400" dirty="0" smtClean="0"/>
              <a:t> </a:t>
            </a:r>
            <a:r>
              <a:rPr lang="de-DE" sz="2400" dirty="0" err="1" smtClean="0"/>
              <a:t>and</a:t>
            </a:r>
            <a:r>
              <a:rPr lang="de-DE" sz="2400" dirty="0" smtClean="0"/>
              <a:t> </a:t>
            </a:r>
            <a:r>
              <a:rPr lang="de-DE" sz="2400" b="1" dirty="0" smtClean="0"/>
              <a:t>Shape</a:t>
            </a:r>
            <a:endParaRPr lang="de-DE" sz="2400" b="1" dirty="0"/>
          </a:p>
        </p:txBody>
      </p:sp>
      <p:pic>
        <p:nvPicPr>
          <p:cNvPr id="3" name="Bild 2" descr="Unbenannt-1.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295" y="443040"/>
            <a:ext cx="6375400" cy="6400800"/>
          </a:xfrm>
          <a:prstGeom prst="rect">
            <a:avLst/>
          </a:prstGeom>
        </p:spPr>
      </p:pic>
    </p:spTree>
    <p:extLst>
      <p:ext uri="{BB962C8B-B14F-4D97-AF65-F5344CB8AC3E}">
        <p14:creationId xmlns:p14="http://schemas.microsoft.com/office/powerpoint/2010/main" val="384601279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311521" y="557089"/>
            <a:ext cx="6546584" cy="584776"/>
          </a:xfrm>
          <a:prstGeom prst="rect">
            <a:avLst/>
          </a:prstGeom>
        </p:spPr>
        <p:txBody>
          <a:bodyPr wrap="none">
            <a:spAutoFit/>
          </a:bodyPr>
          <a:lstStyle/>
          <a:p>
            <a:r>
              <a:rPr lang="de-DE" sz="3200" b="1" dirty="0" err="1"/>
              <a:t>Observations</a:t>
            </a:r>
            <a:r>
              <a:rPr lang="de-DE" sz="3200" b="1" dirty="0"/>
              <a:t> on </a:t>
            </a:r>
            <a:r>
              <a:rPr lang="de-DE" sz="3200" b="1" dirty="0" err="1"/>
              <a:t>Chromosomes</a:t>
            </a:r>
            <a:r>
              <a:rPr lang="de-DE" sz="3200" b="1" dirty="0"/>
              <a:t>:</a:t>
            </a:r>
          </a:p>
        </p:txBody>
      </p:sp>
      <p:sp>
        <p:nvSpPr>
          <p:cNvPr id="3" name="Textfeld 2"/>
          <p:cNvSpPr txBox="1"/>
          <p:nvPr/>
        </p:nvSpPr>
        <p:spPr>
          <a:xfrm flipH="1">
            <a:off x="-49798" y="1368303"/>
            <a:ext cx="9318293" cy="1384995"/>
          </a:xfrm>
          <a:prstGeom prst="rect">
            <a:avLst/>
          </a:prstGeom>
          <a:noFill/>
        </p:spPr>
        <p:txBody>
          <a:bodyPr wrap="square" rtlCol="0">
            <a:spAutoFit/>
          </a:bodyPr>
          <a:lstStyle/>
          <a:p>
            <a:r>
              <a:rPr lang="de-DE" sz="2800" dirty="0" smtClean="0"/>
              <a:t>The male     </a:t>
            </a:r>
            <a:r>
              <a:rPr lang="de-DE" sz="2800" dirty="0" err="1" smtClean="0"/>
              <a:t>and</a:t>
            </a:r>
            <a:r>
              <a:rPr lang="de-DE" sz="2800" dirty="0" smtClean="0"/>
              <a:t> </a:t>
            </a:r>
            <a:r>
              <a:rPr lang="de-DE" sz="2800" dirty="0" err="1" smtClean="0"/>
              <a:t>female</a:t>
            </a:r>
            <a:r>
              <a:rPr lang="de-DE" sz="2800" dirty="0" smtClean="0"/>
              <a:t>     </a:t>
            </a:r>
            <a:r>
              <a:rPr lang="de-DE" sz="2800" dirty="0" err="1" smtClean="0"/>
              <a:t>germ</a:t>
            </a:r>
            <a:r>
              <a:rPr lang="de-DE" sz="2800" dirty="0" smtClean="0"/>
              <a:t> </a:t>
            </a:r>
            <a:r>
              <a:rPr lang="de-DE" sz="2800" dirty="0" err="1" smtClean="0"/>
              <a:t>cells</a:t>
            </a:r>
            <a:r>
              <a:rPr lang="de-DE" sz="2800" dirty="0" smtClean="0"/>
              <a:t> (=</a:t>
            </a:r>
            <a:r>
              <a:rPr lang="de-DE" sz="2800" dirty="0" err="1" smtClean="0"/>
              <a:t>gametes</a:t>
            </a:r>
            <a:r>
              <a:rPr lang="de-DE" sz="2800" dirty="0" smtClean="0"/>
              <a:t>) </a:t>
            </a:r>
            <a:r>
              <a:rPr lang="de-DE" sz="2800" dirty="0" err="1" smtClean="0"/>
              <a:t>contain</a:t>
            </a:r>
            <a:endParaRPr lang="de-DE" sz="2800" dirty="0" smtClean="0"/>
          </a:p>
          <a:p>
            <a:endParaRPr lang="de-DE" sz="2800" dirty="0"/>
          </a:p>
          <a:p>
            <a:r>
              <a:rPr lang="de-DE" sz="2800" dirty="0"/>
              <a:t> </a:t>
            </a:r>
            <a:r>
              <a:rPr lang="de-DE" sz="2800" dirty="0" smtClean="0"/>
              <a:t>half </a:t>
            </a:r>
            <a:r>
              <a:rPr lang="de-DE" sz="2800" dirty="0" err="1" smtClean="0"/>
              <a:t>the</a:t>
            </a:r>
            <a:r>
              <a:rPr lang="de-DE" sz="2800" dirty="0"/>
              <a:t> </a:t>
            </a:r>
            <a:r>
              <a:rPr lang="de-DE" sz="2800" dirty="0" err="1" smtClean="0"/>
              <a:t>number</a:t>
            </a:r>
            <a:r>
              <a:rPr lang="de-DE" sz="2800" dirty="0" smtClean="0"/>
              <a:t> </a:t>
            </a:r>
            <a:r>
              <a:rPr lang="de-DE" sz="2800" dirty="0" err="1" smtClean="0"/>
              <a:t>of</a:t>
            </a:r>
            <a:r>
              <a:rPr lang="de-DE" sz="2800" dirty="0" smtClean="0"/>
              <a:t> </a:t>
            </a:r>
            <a:r>
              <a:rPr lang="de-DE" sz="2800" dirty="0" err="1" smtClean="0"/>
              <a:t>the</a:t>
            </a:r>
            <a:r>
              <a:rPr lang="de-DE" sz="2800" dirty="0" smtClean="0"/>
              <a:t> </a:t>
            </a:r>
            <a:r>
              <a:rPr lang="de-DE" sz="2800" dirty="0" err="1" smtClean="0"/>
              <a:t>chromosomes</a:t>
            </a:r>
            <a:r>
              <a:rPr lang="de-DE" sz="2800" dirty="0" smtClean="0"/>
              <a:t> </a:t>
            </a:r>
            <a:r>
              <a:rPr lang="de-DE" sz="2800" dirty="0" err="1" smtClean="0"/>
              <a:t>of</a:t>
            </a:r>
            <a:r>
              <a:rPr lang="de-DE" sz="2800" dirty="0" smtClean="0"/>
              <a:t> </a:t>
            </a:r>
            <a:r>
              <a:rPr lang="de-DE" sz="2800" dirty="0" err="1" smtClean="0"/>
              <a:t>the</a:t>
            </a:r>
            <a:r>
              <a:rPr lang="de-DE" sz="2800" dirty="0" smtClean="0"/>
              <a:t> </a:t>
            </a:r>
            <a:r>
              <a:rPr lang="de-DE" sz="2800" dirty="0" err="1" smtClean="0"/>
              <a:t>body</a:t>
            </a:r>
            <a:r>
              <a:rPr lang="de-DE" sz="2800" dirty="0" smtClean="0"/>
              <a:t> </a:t>
            </a:r>
            <a:r>
              <a:rPr lang="de-DE" sz="2800" dirty="0" err="1" smtClean="0"/>
              <a:t>cells</a:t>
            </a:r>
            <a:r>
              <a:rPr lang="de-DE" sz="2800" dirty="0" smtClean="0"/>
              <a:t>.</a:t>
            </a:r>
            <a:endParaRPr lang="de-DE" sz="2800" dirty="0"/>
          </a:p>
        </p:txBody>
      </p:sp>
      <p:sp>
        <p:nvSpPr>
          <p:cNvPr id="4" name="Textfeld 3"/>
          <p:cNvSpPr txBox="1"/>
          <p:nvPr/>
        </p:nvSpPr>
        <p:spPr>
          <a:xfrm>
            <a:off x="2648857" y="3828143"/>
            <a:ext cx="184666" cy="369332"/>
          </a:xfrm>
          <a:prstGeom prst="rect">
            <a:avLst/>
          </a:prstGeom>
          <a:noFill/>
        </p:spPr>
        <p:txBody>
          <a:bodyPr wrap="none" rtlCol="0">
            <a:spAutoFit/>
          </a:bodyPr>
          <a:lstStyle/>
          <a:p>
            <a:endParaRPr lang="de-DE" dirty="0"/>
          </a:p>
        </p:txBody>
      </p:sp>
      <p:sp>
        <p:nvSpPr>
          <p:cNvPr id="5" name="Textfeld 4"/>
          <p:cNvSpPr txBox="1"/>
          <p:nvPr/>
        </p:nvSpPr>
        <p:spPr>
          <a:xfrm>
            <a:off x="2975429" y="3628571"/>
            <a:ext cx="184666" cy="369332"/>
          </a:xfrm>
          <a:prstGeom prst="rect">
            <a:avLst/>
          </a:prstGeom>
          <a:noFill/>
        </p:spPr>
        <p:txBody>
          <a:bodyPr wrap="none" rtlCol="0">
            <a:spAutoFit/>
          </a:bodyPr>
          <a:lstStyle/>
          <a:p>
            <a:endParaRPr lang="de-DE" dirty="0"/>
          </a:p>
        </p:txBody>
      </p:sp>
      <p:pic>
        <p:nvPicPr>
          <p:cNvPr id="6" name="Picture 2" descr="2.jpg                                                          000474A6Macintosh HD                   BD75B5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3282" y="2672628"/>
            <a:ext cx="4280875" cy="459243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7142" y="3997903"/>
            <a:ext cx="4540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746" y="1341436"/>
            <a:ext cx="4889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797394" y="1511526"/>
            <a:ext cx="4540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0"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4918" y="3972999"/>
            <a:ext cx="4889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76493007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717925" y="42291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de-CH"/>
          </a:p>
        </p:txBody>
      </p:sp>
      <p:sp>
        <p:nvSpPr>
          <p:cNvPr id="3" name="Rectangle 3"/>
          <p:cNvSpPr>
            <a:spLocks noChangeArrowheads="1"/>
          </p:cNvSpPr>
          <p:nvPr/>
        </p:nvSpPr>
        <p:spPr bwMode="auto">
          <a:xfrm>
            <a:off x="2362200" y="304800"/>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de-CH" sz="3600" b="1"/>
          </a:p>
        </p:txBody>
      </p:sp>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8304" y="1539825"/>
            <a:ext cx="205105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1072" y="1524000"/>
            <a:ext cx="2390775"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4767" y="1447800"/>
            <a:ext cx="1881187"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 name="Rectangle 7"/>
          <p:cNvSpPr>
            <a:spLocks noChangeArrowheads="1"/>
          </p:cNvSpPr>
          <p:nvPr/>
        </p:nvSpPr>
        <p:spPr bwMode="auto">
          <a:xfrm>
            <a:off x="5272088" y="914400"/>
            <a:ext cx="10525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de-CH"/>
          </a:p>
        </p:txBody>
      </p:sp>
      <p:sp>
        <p:nvSpPr>
          <p:cNvPr id="8" name="Rectangle 8"/>
          <p:cNvSpPr>
            <a:spLocks noChangeArrowheads="1"/>
          </p:cNvSpPr>
          <p:nvPr/>
        </p:nvSpPr>
        <p:spPr bwMode="auto">
          <a:xfrm>
            <a:off x="3662282" y="350375"/>
            <a:ext cx="180026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DE" sz="3600" b="1" dirty="0"/>
              <a:t>Growth</a:t>
            </a:r>
          </a:p>
        </p:txBody>
      </p:sp>
      <p:sp>
        <p:nvSpPr>
          <p:cNvPr id="9" name="Rectangle 9"/>
          <p:cNvSpPr>
            <a:spLocks noChangeArrowheads="1"/>
          </p:cNvSpPr>
          <p:nvPr/>
        </p:nvSpPr>
        <p:spPr bwMode="auto">
          <a:xfrm>
            <a:off x="2427288" y="469741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de-CH"/>
          </a:p>
        </p:txBody>
      </p:sp>
      <p:pic>
        <p:nvPicPr>
          <p:cNvPr id="1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4495800"/>
            <a:ext cx="2819400" cy="220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1" name="Rectangle 11"/>
          <p:cNvSpPr>
            <a:spLocks noChangeArrowheads="1"/>
          </p:cNvSpPr>
          <p:nvPr/>
        </p:nvSpPr>
        <p:spPr bwMode="auto">
          <a:xfrm>
            <a:off x="3454389" y="2289175"/>
            <a:ext cx="635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DE" sz="3600" b="1" dirty="0">
                <a:sym typeface="Symbol" charset="0"/>
              </a:rPr>
              <a:t></a:t>
            </a:r>
            <a:endParaRPr lang="de-DE" sz="3600" b="1" dirty="0"/>
          </a:p>
        </p:txBody>
      </p:sp>
      <p:sp>
        <p:nvSpPr>
          <p:cNvPr id="12" name="Rectangle 12"/>
          <p:cNvSpPr>
            <a:spLocks noChangeArrowheads="1"/>
          </p:cNvSpPr>
          <p:nvPr/>
        </p:nvSpPr>
        <p:spPr bwMode="auto">
          <a:xfrm>
            <a:off x="6519384" y="2362200"/>
            <a:ext cx="635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DE" sz="3600" b="1" dirty="0">
                <a:sym typeface="Symbol" charset="0"/>
              </a:rPr>
              <a:t></a:t>
            </a:r>
            <a:endParaRPr lang="de-DE" sz="3600" b="1" dirty="0"/>
          </a:p>
          <a:p>
            <a:endParaRPr lang="de-DE" dirty="0"/>
          </a:p>
        </p:txBody>
      </p:sp>
      <p:pic>
        <p:nvPicPr>
          <p:cNvPr id="14" name="Bild 13" descr="animal cell.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408" y="2431583"/>
            <a:ext cx="758643" cy="627777"/>
          </a:xfrm>
          <a:prstGeom prst="rect">
            <a:avLst/>
          </a:prstGeom>
        </p:spPr>
      </p:pic>
      <p:sp>
        <p:nvSpPr>
          <p:cNvPr id="15" name="Rectangle 11"/>
          <p:cNvSpPr>
            <a:spLocks noChangeArrowheads="1"/>
          </p:cNvSpPr>
          <p:nvPr/>
        </p:nvSpPr>
        <p:spPr bwMode="auto">
          <a:xfrm>
            <a:off x="777051" y="2374373"/>
            <a:ext cx="635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DE" sz="3600" b="1" dirty="0">
                <a:sym typeface="Symbol" charset="0"/>
              </a:rPr>
              <a:t></a:t>
            </a:r>
            <a:endParaRPr lang="de-DE" sz="3600" b="1" dirty="0"/>
          </a:p>
        </p:txBody>
      </p:sp>
    </p:spTree>
    <p:extLst>
      <p:ext uri="{BB962C8B-B14F-4D97-AF65-F5344CB8AC3E}">
        <p14:creationId xmlns:p14="http://schemas.microsoft.com/office/powerpoint/2010/main" val="23619939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Zische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35662" y="622606"/>
            <a:ext cx="2396209" cy="584776"/>
          </a:xfrm>
          <a:prstGeom prst="rect">
            <a:avLst/>
          </a:prstGeom>
          <a:noFill/>
        </p:spPr>
        <p:txBody>
          <a:bodyPr wrap="none" rtlCol="0">
            <a:spAutoFit/>
          </a:bodyPr>
          <a:lstStyle/>
          <a:p>
            <a:r>
              <a:rPr lang="de-DE" sz="3200" b="1" dirty="0" err="1" smtClean="0"/>
              <a:t>Cell</a:t>
            </a:r>
            <a:r>
              <a:rPr lang="de-DE" sz="3200" b="1" dirty="0" smtClean="0"/>
              <a:t> </a:t>
            </a:r>
            <a:r>
              <a:rPr lang="de-DE" sz="3200" b="1" dirty="0" err="1" smtClean="0"/>
              <a:t>divion</a:t>
            </a:r>
            <a:r>
              <a:rPr lang="de-DE" sz="3200" b="1" dirty="0" smtClean="0"/>
              <a:t>:</a:t>
            </a:r>
            <a:endParaRPr lang="de-DE" sz="3200" b="1" dirty="0"/>
          </a:p>
        </p:txBody>
      </p:sp>
      <p:pic>
        <p:nvPicPr>
          <p:cNvPr id="3" name="Bild 2" descr="mitosis5_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1479" y="-1"/>
            <a:ext cx="4514088" cy="6771131"/>
          </a:xfrm>
          <a:prstGeom prst="rect">
            <a:avLst/>
          </a:prstGeom>
        </p:spPr>
      </p:pic>
      <p:sp>
        <p:nvSpPr>
          <p:cNvPr id="4" name="Textfeld 3"/>
          <p:cNvSpPr txBox="1"/>
          <p:nvPr/>
        </p:nvSpPr>
        <p:spPr>
          <a:xfrm>
            <a:off x="547382" y="2057947"/>
            <a:ext cx="4707476" cy="4524316"/>
          </a:xfrm>
          <a:prstGeom prst="rect">
            <a:avLst/>
          </a:prstGeom>
          <a:noFill/>
        </p:spPr>
        <p:txBody>
          <a:bodyPr wrap="square" rtlCol="0">
            <a:spAutoFit/>
          </a:bodyPr>
          <a:lstStyle/>
          <a:p>
            <a:endParaRPr lang="de-DE" dirty="0"/>
          </a:p>
          <a:p>
            <a:r>
              <a:rPr lang="de-DE" sz="2800" b="1" dirty="0" err="1" smtClean="0"/>
              <a:t>Mitosis</a:t>
            </a:r>
            <a:r>
              <a:rPr lang="de-DE" sz="2800" b="1" dirty="0" smtClean="0"/>
              <a:t> </a:t>
            </a:r>
          </a:p>
          <a:p>
            <a:r>
              <a:rPr lang="de-DE" sz="2800" b="1" dirty="0" smtClean="0"/>
              <a:t>(=</a:t>
            </a:r>
            <a:r>
              <a:rPr lang="de-DE" sz="2800" b="1" dirty="0" err="1" smtClean="0"/>
              <a:t>nuclear</a:t>
            </a:r>
            <a:r>
              <a:rPr lang="de-DE" sz="2800" b="1" dirty="0" smtClean="0"/>
              <a:t> </a:t>
            </a:r>
            <a:r>
              <a:rPr lang="de-DE" sz="2800" b="1" dirty="0" err="1" smtClean="0"/>
              <a:t>division</a:t>
            </a:r>
            <a:r>
              <a:rPr lang="de-DE" sz="2800" b="1" dirty="0" smtClean="0"/>
              <a:t>)</a:t>
            </a:r>
          </a:p>
          <a:p>
            <a:endParaRPr lang="de-DE" dirty="0"/>
          </a:p>
          <a:p>
            <a:r>
              <a:rPr lang="de-DE" dirty="0" smtClean="0"/>
              <a:t>			 </a:t>
            </a:r>
          </a:p>
          <a:p>
            <a:endParaRPr lang="de-DE" dirty="0"/>
          </a:p>
          <a:p>
            <a:endParaRPr lang="de-DE" dirty="0" smtClean="0"/>
          </a:p>
          <a:p>
            <a:r>
              <a:rPr lang="de-DE" sz="3200" dirty="0" smtClean="0"/>
              <a:t>         +</a:t>
            </a:r>
          </a:p>
          <a:p>
            <a:endParaRPr lang="de-DE" dirty="0"/>
          </a:p>
          <a:p>
            <a:endParaRPr lang="de-DE" dirty="0" smtClean="0"/>
          </a:p>
          <a:p>
            <a:endParaRPr lang="de-DE" dirty="0"/>
          </a:p>
          <a:p>
            <a:r>
              <a:rPr lang="de-DE" sz="2800" b="1" dirty="0" err="1" smtClean="0"/>
              <a:t>Cytokinesis</a:t>
            </a:r>
            <a:r>
              <a:rPr lang="de-DE" sz="2800" b="1" dirty="0" smtClean="0"/>
              <a:t> </a:t>
            </a:r>
          </a:p>
          <a:p>
            <a:r>
              <a:rPr lang="de-DE" sz="2800" b="1" dirty="0" smtClean="0"/>
              <a:t>(=</a:t>
            </a:r>
            <a:r>
              <a:rPr lang="de-DE" sz="2800" b="1" dirty="0" err="1" smtClean="0"/>
              <a:t>cytoplasmic</a:t>
            </a:r>
            <a:r>
              <a:rPr lang="de-DE" sz="2800" b="1" dirty="0" smtClean="0"/>
              <a:t> </a:t>
            </a:r>
            <a:r>
              <a:rPr lang="de-DE" sz="2800" b="1" dirty="0" err="1"/>
              <a:t>division</a:t>
            </a:r>
            <a:r>
              <a:rPr lang="de-DE" sz="2800" b="1" dirty="0"/>
              <a:t>)</a:t>
            </a:r>
          </a:p>
        </p:txBody>
      </p:sp>
    </p:spTree>
    <p:extLst>
      <p:ext uri="{BB962C8B-B14F-4D97-AF65-F5344CB8AC3E}">
        <p14:creationId xmlns:p14="http://schemas.microsoft.com/office/powerpoint/2010/main" val="2091406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2"/>
          <a:stretch>
            <a:fillRect/>
          </a:stretch>
        </p:blipFill>
        <p:spPr>
          <a:xfrm>
            <a:off x="1075765" y="-68600"/>
            <a:ext cx="6902824" cy="6936011"/>
          </a:xfrm>
          <a:prstGeom prst="rect">
            <a:avLst/>
          </a:prstGeom>
        </p:spPr>
      </p:pic>
    </p:spTree>
    <p:extLst>
      <p:ext uri="{BB962C8B-B14F-4D97-AF65-F5344CB8AC3E}">
        <p14:creationId xmlns:p14="http://schemas.microsoft.com/office/powerpoint/2010/main" val="189189495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320142" y="518048"/>
            <a:ext cx="2104571" cy="461665"/>
          </a:xfrm>
          <a:prstGeom prst="rect">
            <a:avLst/>
          </a:prstGeom>
          <a:noFill/>
        </p:spPr>
        <p:txBody>
          <a:bodyPr wrap="square" rtlCol="0">
            <a:spAutoFit/>
          </a:bodyPr>
          <a:lstStyle/>
          <a:p>
            <a:r>
              <a:rPr lang="de-DE" sz="2400" b="1" dirty="0" err="1" smtClean="0"/>
              <a:t>Exercise</a:t>
            </a:r>
            <a:r>
              <a:rPr lang="de-DE" sz="2400" b="1" dirty="0" smtClean="0"/>
              <a:t> 1</a:t>
            </a:r>
            <a:endParaRPr lang="de-DE" sz="2400" b="1" dirty="0"/>
          </a:p>
        </p:txBody>
      </p:sp>
      <p:sp>
        <p:nvSpPr>
          <p:cNvPr id="3" name="Rechteck 2"/>
          <p:cNvSpPr/>
          <p:nvPr/>
        </p:nvSpPr>
        <p:spPr>
          <a:xfrm>
            <a:off x="503591" y="1166842"/>
            <a:ext cx="8845677" cy="4893647"/>
          </a:xfrm>
          <a:prstGeom prst="rect">
            <a:avLst/>
          </a:prstGeom>
        </p:spPr>
        <p:txBody>
          <a:bodyPr wrap="square">
            <a:spAutoFit/>
          </a:bodyPr>
          <a:lstStyle/>
          <a:p>
            <a:r>
              <a:rPr lang="en-US" sz="2400" b="1" dirty="0" smtClean="0"/>
              <a:t>Rabbits</a:t>
            </a:r>
            <a:r>
              <a:rPr lang="en-US" sz="2400" b="1" dirty="0"/>
              <a:t>:</a:t>
            </a:r>
            <a:r>
              <a:rPr lang="en-US" sz="2400" b="1" dirty="0" smtClean="0"/>
              <a:t> </a:t>
            </a:r>
            <a:r>
              <a:rPr lang="en-US" sz="2400" dirty="0"/>
              <a:t>grey </a:t>
            </a:r>
            <a:r>
              <a:rPr lang="en-US" sz="2400" dirty="0" smtClean="0"/>
              <a:t>hair (G) </a:t>
            </a:r>
            <a:r>
              <a:rPr lang="en-US" sz="2400" dirty="0"/>
              <a:t>is dominant to white </a:t>
            </a:r>
            <a:r>
              <a:rPr lang="en-US" sz="2400" dirty="0" smtClean="0"/>
              <a:t>hair (g). </a:t>
            </a:r>
          </a:p>
          <a:p>
            <a:r>
              <a:rPr lang="en-US" sz="2400" dirty="0"/>
              <a:t>	</a:t>
            </a:r>
            <a:r>
              <a:rPr lang="en-US" sz="2400" dirty="0" smtClean="0"/>
              <a:t>	    black eyes (B) </a:t>
            </a:r>
            <a:r>
              <a:rPr lang="en-US" sz="2400" dirty="0"/>
              <a:t>are dominant to red </a:t>
            </a:r>
            <a:r>
              <a:rPr lang="en-US" sz="2400" dirty="0" smtClean="0"/>
              <a:t>(b) eyes</a:t>
            </a:r>
            <a:r>
              <a:rPr lang="en-US" sz="2400" dirty="0"/>
              <a:t>.</a:t>
            </a:r>
          </a:p>
          <a:p>
            <a:endParaRPr lang="tr-TR" sz="2400" dirty="0" smtClean="0"/>
          </a:p>
          <a:p>
            <a:r>
              <a:rPr lang="tr-TR" sz="2400" dirty="0" smtClean="0"/>
              <a:t>GG =							BB= 					</a:t>
            </a:r>
            <a:endParaRPr lang="es-ES_tradnl" sz="2400" dirty="0"/>
          </a:p>
          <a:p>
            <a:r>
              <a:rPr lang="tr-TR" sz="2400" dirty="0" err="1" smtClean="0"/>
              <a:t>Gg</a:t>
            </a:r>
            <a:r>
              <a:rPr lang="tr-TR" sz="2400" dirty="0" smtClean="0"/>
              <a:t> =							</a:t>
            </a:r>
            <a:r>
              <a:rPr lang="es-ES_tradnl" sz="2400" dirty="0" err="1"/>
              <a:t>Bb</a:t>
            </a:r>
            <a:r>
              <a:rPr lang="es-ES_tradnl" sz="2400" dirty="0"/>
              <a:t> </a:t>
            </a:r>
            <a:r>
              <a:rPr lang="es-ES_tradnl" sz="2400" dirty="0" smtClean="0"/>
              <a:t>=</a:t>
            </a:r>
            <a:endParaRPr lang="tr-TR" sz="2400" dirty="0"/>
          </a:p>
          <a:p>
            <a:r>
              <a:rPr lang="en-US" sz="2400" dirty="0" err="1"/>
              <a:t>gg</a:t>
            </a:r>
            <a:r>
              <a:rPr lang="en-US" sz="2400" dirty="0"/>
              <a:t> = 	</a:t>
            </a:r>
            <a:r>
              <a:rPr lang="en-US" sz="2400" dirty="0" smtClean="0"/>
              <a:t>						</a:t>
            </a:r>
            <a:r>
              <a:rPr lang="hu-HU" sz="2400" dirty="0"/>
              <a:t>bb = </a:t>
            </a:r>
            <a:endParaRPr lang="en-US" sz="2400" dirty="0" smtClean="0"/>
          </a:p>
          <a:p>
            <a:r>
              <a:rPr lang="en-US" sz="2400" dirty="0" smtClean="0"/>
              <a:t> </a:t>
            </a:r>
          </a:p>
          <a:p>
            <a:r>
              <a:rPr lang="en-US" sz="2400" dirty="0" smtClean="0"/>
              <a:t>What </a:t>
            </a:r>
            <a:r>
              <a:rPr lang="en-US" sz="2400" dirty="0"/>
              <a:t>are the phenotypes (descriptions) of rabbits that have the following genotypes:</a:t>
            </a:r>
          </a:p>
          <a:p>
            <a:r>
              <a:rPr lang="hu-HU" sz="2400" dirty="0"/>
              <a:t>Ggbb ____________________ </a:t>
            </a:r>
            <a:endParaRPr lang="hu-HU" sz="2400" dirty="0" smtClean="0"/>
          </a:p>
          <a:p>
            <a:r>
              <a:rPr lang="hu-HU" sz="2400" dirty="0" smtClean="0"/>
              <a:t>ggBB ____________________ </a:t>
            </a:r>
            <a:r>
              <a:rPr lang="hu-HU" sz="2400" dirty="0"/>
              <a:t>ggbb ____________________ </a:t>
            </a:r>
            <a:endParaRPr lang="hu-HU" sz="2400" dirty="0" smtClean="0"/>
          </a:p>
          <a:p>
            <a:r>
              <a:rPr lang="hu-HU" sz="2400" dirty="0" smtClean="0"/>
              <a:t>GgBb ___________________</a:t>
            </a:r>
            <a:endParaRPr lang="hu-HU" sz="2400" dirty="0"/>
          </a:p>
        </p:txBody>
      </p:sp>
    </p:spTree>
    <p:extLst>
      <p:ext uri="{BB962C8B-B14F-4D97-AF65-F5344CB8AC3E}">
        <p14:creationId xmlns:p14="http://schemas.microsoft.com/office/powerpoint/2010/main" val="241788776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371860" y="415969"/>
            <a:ext cx="1961620" cy="800219"/>
          </a:xfrm>
          <a:prstGeom prst="rect">
            <a:avLst/>
          </a:prstGeom>
          <a:noFill/>
        </p:spPr>
        <p:txBody>
          <a:bodyPr wrap="none" rtlCol="0">
            <a:spAutoFit/>
          </a:bodyPr>
          <a:lstStyle/>
          <a:p>
            <a:r>
              <a:rPr lang="de-DE" sz="2800" b="1" dirty="0" err="1" smtClean="0"/>
              <a:t>Exercise</a:t>
            </a:r>
            <a:r>
              <a:rPr lang="de-DE" sz="2800" b="1" dirty="0" smtClean="0"/>
              <a:t> 2</a:t>
            </a:r>
          </a:p>
          <a:p>
            <a:endParaRPr lang="de-DE" dirty="0"/>
          </a:p>
        </p:txBody>
      </p:sp>
      <p:sp>
        <p:nvSpPr>
          <p:cNvPr id="4" name="Rechteck 3"/>
          <p:cNvSpPr/>
          <p:nvPr/>
        </p:nvSpPr>
        <p:spPr>
          <a:xfrm>
            <a:off x="2000009" y="1478063"/>
            <a:ext cx="1142661" cy="523220"/>
          </a:xfrm>
          <a:prstGeom prst="rect">
            <a:avLst/>
          </a:prstGeom>
        </p:spPr>
        <p:txBody>
          <a:bodyPr wrap="none">
            <a:spAutoFit/>
          </a:bodyPr>
          <a:lstStyle/>
          <a:p>
            <a:r>
              <a:rPr lang="en-US" sz="2800" dirty="0" err="1"/>
              <a:t>GGbb</a:t>
            </a:r>
            <a:endParaRPr lang="de-DE" sz="2800" dirty="0"/>
          </a:p>
        </p:txBody>
      </p:sp>
      <p:sp>
        <p:nvSpPr>
          <p:cNvPr id="5" name="Rechteck 4"/>
          <p:cNvSpPr/>
          <p:nvPr/>
        </p:nvSpPr>
        <p:spPr>
          <a:xfrm>
            <a:off x="5126182" y="1478063"/>
            <a:ext cx="1016000" cy="523220"/>
          </a:xfrm>
          <a:prstGeom prst="rect">
            <a:avLst/>
          </a:prstGeom>
        </p:spPr>
        <p:txBody>
          <a:bodyPr wrap="square">
            <a:spAutoFit/>
          </a:bodyPr>
          <a:lstStyle/>
          <a:p>
            <a:r>
              <a:rPr lang="en-US" sz="2800" dirty="0" err="1"/>
              <a:t>ggBb</a:t>
            </a:r>
            <a:r>
              <a:rPr lang="en-US" sz="2800" dirty="0"/>
              <a:t> </a:t>
            </a:r>
            <a:endParaRPr lang="de-DE" sz="2800" dirty="0"/>
          </a:p>
        </p:txBody>
      </p:sp>
      <p:pic>
        <p:nvPicPr>
          <p:cNvPr id="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0805" y="1478995"/>
            <a:ext cx="5842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d 6" descr="punnet_GGbb_ggBb.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8338" y="2758524"/>
            <a:ext cx="3473333" cy="3143047"/>
          </a:xfrm>
          <a:prstGeom prst="rect">
            <a:avLst/>
          </a:prstGeom>
        </p:spPr>
      </p:pic>
      <p:pic>
        <p:nvPicPr>
          <p:cNvPr id="8" name="Bild 7" descr="11949849671589982655male_symbol_dan_gerhards_01.svg.me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4776" y="1347545"/>
            <a:ext cx="694395" cy="699071"/>
          </a:xfrm>
          <a:prstGeom prst="rect">
            <a:avLst/>
          </a:prstGeom>
        </p:spPr>
      </p:pic>
      <p:pic>
        <p:nvPicPr>
          <p:cNvPr id="9" name="Bild 8" descr="WOMA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65402" y="1341544"/>
            <a:ext cx="545211" cy="927485"/>
          </a:xfrm>
          <a:prstGeom prst="rect">
            <a:avLst/>
          </a:prstGeom>
        </p:spPr>
      </p:pic>
    </p:spTree>
    <p:extLst>
      <p:ext uri="{BB962C8B-B14F-4D97-AF65-F5344CB8AC3E}">
        <p14:creationId xmlns:p14="http://schemas.microsoft.com/office/powerpoint/2010/main" val="22638382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794000" y="248285"/>
            <a:ext cx="4635499" cy="523220"/>
          </a:xfrm>
          <a:prstGeom prst="rect">
            <a:avLst/>
          </a:prstGeom>
          <a:noFill/>
        </p:spPr>
        <p:txBody>
          <a:bodyPr wrap="square" rtlCol="0">
            <a:spAutoFit/>
          </a:bodyPr>
          <a:lstStyle/>
          <a:p>
            <a:r>
              <a:rPr lang="de-DE" sz="2800" b="1" dirty="0" smtClean="0"/>
              <a:t>The </a:t>
            </a:r>
            <a:r>
              <a:rPr lang="de-DE" sz="2800" b="1" dirty="0" err="1" smtClean="0"/>
              <a:t>Cell</a:t>
            </a:r>
            <a:r>
              <a:rPr lang="de-DE" sz="2800" b="1" dirty="0" smtClean="0"/>
              <a:t>: </a:t>
            </a:r>
            <a:r>
              <a:rPr lang="de-DE" sz="2000" dirty="0" smtClean="0"/>
              <a:t>10</a:t>
            </a:r>
            <a:r>
              <a:rPr lang="de-DE" sz="2000" dirty="0" smtClean="0">
                <a:sym typeface="Symbol"/>
              </a:rPr>
              <a:t>m- 100</a:t>
            </a:r>
            <a:r>
              <a:rPr lang="de-DE" sz="2000" dirty="0">
                <a:sym typeface="Symbol"/>
              </a:rPr>
              <a:t>m</a:t>
            </a:r>
            <a:r>
              <a:rPr lang="de-DE" sz="2000" dirty="0" smtClean="0"/>
              <a:t> </a:t>
            </a:r>
            <a:endParaRPr lang="de-DE" sz="2000" dirty="0"/>
          </a:p>
        </p:txBody>
      </p:sp>
      <p:pic>
        <p:nvPicPr>
          <p:cNvPr id="3" name="Bild 2" descr="animal cel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965" y="1079500"/>
            <a:ext cx="6062236" cy="5016500"/>
          </a:xfrm>
          <a:prstGeom prst="rect">
            <a:avLst/>
          </a:prstGeom>
        </p:spPr>
      </p:pic>
    </p:spTree>
    <p:extLst>
      <p:ext uri="{BB962C8B-B14F-4D97-AF65-F5344CB8AC3E}">
        <p14:creationId xmlns:p14="http://schemas.microsoft.com/office/powerpoint/2010/main" val="420989509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mensions sc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5312" y="123760"/>
            <a:ext cx="4736913" cy="682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p:cNvSpPr txBox="1"/>
          <p:nvPr/>
        </p:nvSpPr>
        <p:spPr>
          <a:xfrm>
            <a:off x="825500" y="533400"/>
            <a:ext cx="2339453" cy="523220"/>
          </a:xfrm>
          <a:prstGeom prst="rect">
            <a:avLst/>
          </a:prstGeom>
          <a:noFill/>
        </p:spPr>
        <p:txBody>
          <a:bodyPr wrap="none" rtlCol="0">
            <a:spAutoFit/>
          </a:bodyPr>
          <a:lstStyle/>
          <a:p>
            <a:r>
              <a:rPr lang="de-DE" sz="2800" b="1" dirty="0" err="1" smtClean="0"/>
              <a:t>Dimensions</a:t>
            </a:r>
            <a:r>
              <a:rPr lang="de-DE" sz="2800" b="1" dirty="0" smtClean="0"/>
              <a:t>:</a:t>
            </a:r>
            <a:endParaRPr lang="de-DE" sz="2800" b="1" dirty="0"/>
          </a:p>
        </p:txBody>
      </p:sp>
      <p:sp>
        <p:nvSpPr>
          <p:cNvPr id="8" name="Textfeld 7"/>
          <p:cNvSpPr txBox="1"/>
          <p:nvPr/>
        </p:nvSpPr>
        <p:spPr>
          <a:xfrm>
            <a:off x="3125730" y="3472406"/>
            <a:ext cx="1131216" cy="733663"/>
          </a:xfrm>
          <a:prstGeom prst="rightArrow">
            <a:avLst/>
          </a:prstGeom>
          <a:noFill/>
        </p:spPr>
        <p:txBody>
          <a:bodyPr wrap="square" rtlCol="0">
            <a:spAutoFit/>
          </a:bodyPr>
          <a:lstStyle/>
          <a:p>
            <a:endParaRPr lang="de-DE" dirty="0"/>
          </a:p>
        </p:txBody>
      </p:sp>
      <p:sp>
        <p:nvSpPr>
          <p:cNvPr id="9" name="Pfeil nach rechts 8"/>
          <p:cNvSpPr/>
          <p:nvPr/>
        </p:nvSpPr>
        <p:spPr>
          <a:xfrm>
            <a:off x="2708496" y="3105574"/>
            <a:ext cx="1359913" cy="73366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000000"/>
              </a:solidFill>
            </a:endParaRPr>
          </a:p>
        </p:txBody>
      </p:sp>
      <p:sp>
        <p:nvSpPr>
          <p:cNvPr id="10" name="Textfeld 9"/>
          <p:cNvSpPr txBox="1"/>
          <p:nvPr/>
        </p:nvSpPr>
        <p:spPr>
          <a:xfrm>
            <a:off x="1923143" y="3262477"/>
            <a:ext cx="749123" cy="461665"/>
          </a:xfrm>
          <a:prstGeom prst="rect">
            <a:avLst/>
          </a:prstGeom>
          <a:noFill/>
        </p:spPr>
        <p:txBody>
          <a:bodyPr wrap="none" rtlCol="0">
            <a:spAutoFit/>
          </a:bodyPr>
          <a:lstStyle/>
          <a:p>
            <a:r>
              <a:rPr lang="de-DE" sz="2400" b="1" dirty="0" err="1" smtClean="0"/>
              <a:t>Cell</a:t>
            </a:r>
            <a:endParaRPr lang="de-DE" sz="2400" b="1" dirty="0"/>
          </a:p>
        </p:txBody>
      </p:sp>
    </p:spTree>
    <p:extLst>
      <p:ext uri="{BB962C8B-B14F-4D97-AF65-F5344CB8AC3E}">
        <p14:creationId xmlns:p14="http://schemas.microsoft.com/office/powerpoint/2010/main" val="257521937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96333" y="419615"/>
            <a:ext cx="8540545" cy="523220"/>
          </a:xfrm>
          <a:prstGeom prst="rect">
            <a:avLst/>
          </a:prstGeom>
        </p:spPr>
        <p:txBody>
          <a:bodyPr wrap="square">
            <a:spAutoFit/>
          </a:bodyPr>
          <a:lstStyle/>
          <a:p>
            <a:r>
              <a:rPr lang="de-DE" sz="2800" b="1" dirty="0" smtClean="0"/>
              <a:t>						</a:t>
            </a:r>
            <a:r>
              <a:rPr lang="de-DE" sz="2800" b="1" dirty="0" err="1" smtClean="0"/>
              <a:t>Chromosomes</a:t>
            </a:r>
            <a:r>
              <a:rPr lang="de-DE" sz="2800" b="1" dirty="0" smtClean="0"/>
              <a:t>:</a:t>
            </a:r>
          </a:p>
        </p:txBody>
      </p:sp>
      <p:sp>
        <p:nvSpPr>
          <p:cNvPr id="4" name="Rechteck 3"/>
          <p:cNvSpPr/>
          <p:nvPr/>
        </p:nvSpPr>
        <p:spPr>
          <a:xfrm>
            <a:off x="1227143" y="1048652"/>
            <a:ext cx="7927240" cy="523220"/>
          </a:xfrm>
          <a:prstGeom prst="rect">
            <a:avLst/>
          </a:prstGeom>
        </p:spPr>
        <p:txBody>
          <a:bodyPr wrap="square">
            <a:spAutoFit/>
          </a:bodyPr>
          <a:lstStyle/>
          <a:p>
            <a:pPr lvl="0"/>
            <a:r>
              <a:rPr lang="de-DE" sz="2800" dirty="0">
                <a:solidFill>
                  <a:prstClr val="black"/>
                </a:solidFill>
              </a:rPr>
              <a:t>C</a:t>
            </a:r>
            <a:r>
              <a:rPr lang="de-DE" sz="2800" dirty="0" smtClean="0">
                <a:solidFill>
                  <a:prstClr val="black"/>
                </a:solidFill>
              </a:rPr>
              <a:t>arrier </a:t>
            </a:r>
            <a:r>
              <a:rPr lang="de-DE" sz="2800" dirty="0" err="1">
                <a:solidFill>
                  <a:prstClr val="black"/>
                </a:solidFill>
              </a:rPr>
              <a:t>of</a:t>
            </a:r>
            <a:r>
              <a:rPr lang="de-DE" sz="2800" dirty="0">
                <a:solidFill>
                  <a:prstClr val="black"/>
                </a:solidFill>
              </a:rPr>
              <a:t> </a:t>
            </a:r>
            <a:r>
              <a:rPr lang="de-DE" sz="2800" dirty="0" err="1">
                <a:solidFill>
                  <a:prstClr val="black"/>
                </a:solidFill>
              </a:rPr>
              <a:t>the</a:t>
            </a:r>
            <a:r>
              <a:rPr lang="de-DE" sz="2800" dirty="0">
                <a:solidFill>
                  <a:prstClr val="black"/>
                </a:solidFill>
              </a:rPr>
              <a:t> </a:t>
            </a:r>
            <a:r>
              <a:rPr lang="de-DE" sz="2800" dirty="0" err="1">
                <a:solidFill>
                  <a:prstClr val="black"/>
                </a:solidFill>
              </a:rPr>
              <a:t>Genetic</a:t>
            </a:r>
            <a:r>
              <a:rPr lang="de-DE" sz="2800" dirty="0">
                <a:solidFill>
                  <a:prstClr val="black"/>
                </a:solidFill>
              </a:rPr>
              <a:t> Information (=Genes)  </a:t>
            </a:r>
          </a:p>
        </p:txBody>
      </p:sp>
      <p:pic>
        <p:nvPicPr>
          <p:cNvPr id="5" name="Bild 4" descr="chromosome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7143" y="1752233"/>
            <a:ext cx="6985000" cy="4343767"/>
          </a:xfrm>
          <a:prstGeom prst="rect">
            <a:avLst/>
          </a:prstGeom>
        </p:spPr>
      </p:pic>
    </p:spTree>
    <p:extLst>
      <p:ext uri="{BB962C8B-B14F-4D97-AF65-F5344CB8AC3E}">
        <p14:creationId xmlns:p14="http://schemas.microsoft.com/office/powerpoint/2010/main" val="102393986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939077"/>
            <a:ext cx="3233394" cy="499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399" y="1057871"/>
            <a:ext cx="3229879" cy="501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6"/>
          <p:cNvSpPr>
            <a:spLocks noChangeArrowheads="1"/>
          </p:cNvSpPr>
          <p:nvPr/>
        </p:nvSpPr>
        <p:spPr bwMode="auto">
          <a:xfrm>
            <a:off x="1642834" y="6121399"/>
            <a:ext cx="9829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DE" sz="2800" b="1" dirty="0">
                <a:solidFill>
                  <a:srgbClr val="000000"/>
                </a:solidFill>
              </a:rPr>
              <a:t>Male</a:t>
            </a:r>
          </a:p>
        </p:txBody>
      </p:sp>
      <p:sp>
        <p:nvSpPr>
          <p:cNvPr id="5" name="Rectangle 7"/>
          <p:cNvSpPr>
            <a:spLocks noChangeArrowheads="1"/>
          </p:cNvSpPr>
          <p:nvPr/>
        </p:nvSpPr>
        <p:spPr bwMode="auto">
          <a:xfrm>
            <a:off x="5914155" y="6160173"/>
            <a:ext cx="142213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DE" sz="2800" b="1" dirty="0" err="1">
                <a:solidFill>
                  <a:srgbClr val="000000"/>
                </a:solidFill>
              </a:rPr>
              <a:t>Female</a:t>
            </a:r>
            <a:endParaRPr lang="de-DE" sz="2800" b="1" dirty="0">
              <a:solidFill>
                <a:srgbClr val="000000"/>
              </a:solidFill>
            </a:endParaRPr>
          </a:p>
        </p:txBody>
      </p:sp>
      <p:sp>
        <p:nvSpPr>
          <p:cNvPr id="6" name="Rectangle 8"/>
          <p:cNvSpPr>
            <a:spLocks noChangeArrowheads="1"/>
          </p:cNvSpPr>
          <p:nvPr/>
        </p:nvSpPr>
        <p:spPr bwMode="auto">
          <a:xfrm>
            <a:off x="2044700" y="31750"/>
            <a:ext cx="5976716"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de-DE" sz="3200" b="1" dirty="0"/>
              <a:t>The 46 </a:t>
            </a:r>
            <a:r>
              <a:rPr lang="de-DE" sz="3200" b="1" dirty="0" smtClean="0"/>
              <a:t>Human </a:t>
            </a:r>
            <a:r>
              <a:rPr lang="de-DE" sz="3200" b="1" dirty="0" err="1"/>
              <a:t>Chromosomes</a:t>
            </a:r>
            <a:endParaRPr lang="de-DE" sz="3200" b="1" dirty="0"/>
          </a:p>
        </p:txBody>
      </p:sp>
    </p:spTree>
    <p:extLst>
      <p:ext uri="{BB962C8B-B14F-4D97-AF65-F5344CB8AC3E}">
        <p14:creationId xmlns:p14="http://schemas.microsoft.com/office/powerpoint/2010/main" val="40422014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454659" y="453571"/>
            <a:ext cx="6546584" cy="584776"/>
          </a:xfrm>
          <a:prstGeom prst="rect">
            <a:avLst/>
          </a:prstGeom>
          <a:noFill/>
        </p:spPr>
        <p:txBody>
          <a:bodyPr wrap="none" rtlCol="0">
            <a:spAutoFit/>
          </a:bodyPr>
          <a:lstStyle/>
          <a:p>
            <a:r>
              <a:rPr lang="de-DE" sz="3200" b="1" dirty="0" err="1" smtClean="0"/>
              <a:t>Observations</a:t>
            </a:r>
            <a:r>
              <a:rPr lang="de-DE" sz="3200" b="1" dirty="0" smtClean="0"/>
              <a:t> on </a:t>
            </a:r>
            <a:r>
              <a:rPr lang="de-DE" sz="3200" b="1" dirty="0" err="1" smtClean="0"/>
              <a:t>Chromosomes</a:t>
            </a:r>
            <a:r>
              <a:rPr lang="de-DE" sz="3200" b="1" dirty="0" smtClean="0"/>
              <a:t>:</a:t>
            </a:r>
            <a:endParaRPr lang="de-DE" sz="3200" b="1" dirty="0"/>
          </a:p>
        </p:txBody>
      </p:sp>
      <p:sp>
        <p:nvSpPr>
          <p:cNvPr id="3" name="Textfeld 2"/>
          <p:cNvSpPr txBox="1"/>
          <p:nvPr/>
        </p:nvSpPr>
        <p:spPr>
          <a:xfrm>
            <a:off x="743857" y="1560286"/>
            <a:ext cx="8293406" cy="1200328"/>
          </a:xfrm>
          <a:prstGeom prst="rect">
            <a:avLst/>
          </a:prstGeom>
          <a:noFill/>
        </p:spPr>
        <p:txBody>
          <a:bodyPr wrap="none" rtlCol="0">
            <a:spAutoFit/>
          </a:bodyPr>
          <a:lstStyle/>
          <a:p>
            <a:r>
              <a:rPr lang="de-DE" sz="2400" dirty="0" err="1" smtClean="0"/>
              <a:t>Each</a:t>
            </a:r>
            <a:r>
              <a:rPr lang="de-DE" sz="2400" dirty="0" smtClean="0"/>
              <a:t> </a:t>
            </a:r>
            <a:r>
              <a:rPr lang="de-DE" sz="2400" dirty="0" err="1" smtClean="0"/>
              <a:t>organism</a:t>
            </a:r>
            <a:r>
              <a:rPr lang="de-DE" sz="2400" dirty="0" smtClean="0"/>
              <a:t> </a:t>
            </a:r>
            <a:r>
              <a:rPr lang="de-DE" sz="2400" dirty="0" err="1" smtClean="0"/>
              <a:t>posses</a:t>
            </a:r>
            <a:r>
              <a:rPr lang="de-DE" sz="2400" dirty="0" smtClean="0"/>
              <a:t> a </a:t>
            </a:r>
            <a:r>
              <a:rPr lang="de-DE" sz="2400" dirty="0" err="1" smtClean="0"/>
              <a:t>constant</a:t>
            </a:r>
            <a:r>
              <a:rPr lang="de-DE" sz="2400" dirty="0" smtClean="0"/>
              <a:t> </a:t>
            </a:r>
            <a:r>
              <a:rPr lang="de-DE" sz="2400" dirty="0" err="1" smtClean="0"/>
              <a:t>number</a:t>
            </a:r>
            <a:r>
              <a:rPr lang="de-DE" sz="2400" dirty="0" smtClean="0"/>
              <a:t> </a:t>
            </a:r>
            <a:r>
              <a:rPr lang="de-DE" sz="2400" dirty="0" err="1" smtClean="0"/>
              <a:t>of</a:t>
            </a:r>
            <a:r>
              <a:rPr lang="de-DE" sz="2400" dirty="0" smtClean="0"/>
              <a:t> </a:t>
            </a:r>
            <a:r>
              <a:rPr lang="de-DE" sz="2400" dirty="0" err="1" smtClean="0"/>
              <a:t>chromosomes</a:t>
            </a:r>
            <a:endParaRPr lang="de-DE" sz="2400" dirty="0"/>
          </a:p>
          <a:p>
            <a:endParaRPr lang="de-DE" sz="2400" dirty="0" smtClean="0"/>
          </a:p>
          <a:p>
            <a:r>
              <a:rPr lang="de-DE" sz="2400" dirty="0"/>
              <a:t>i</a:t>
            </a:r>
            <a:r>
              <a:rPr lang="de-DE" sz="2400" dirty="0" smtClean="0"/>
              <a:t>n </a:t>
            </a:r>
            <a:r>
              <a:rPr lang="de-DE" sz="2400" b="1" dirty="0" smtClean="0"/>
              <a:t>all</a:t>
            </a:r>
            <a:r>
              <a:rPr lang="de-DE" sz="2400" dirty="0" smtClean="0"/>
              <a:t> </a:t>
            </a:r>
            <a:r>
              <a:rPr lang="de-DE" sz="2400" dirty="0" err="1" smtClean="0"/>
              <a:t>its</a:t>
            </a:r>
            <a:r>
              <a:rPr lang="de-DE" sz="2400" dirty="0"/>
              <a:t> </a:t>
            </a:r>
            <a:r>
              <a:rPr lang="de-DE" sz="2400" dirty="0" err="1" smtClean="0"/>
              <a:t>body</a:t>
            </a:r>
            <a:r>
              <a:rPr lang="de-DE" sz="2400" dirty="0" smtClean="0"/>
              <a:t> </a:t>
            </a:r>
            <a:r>
              <a:rPr lang="de-DE" sz="2400" dirty="0" err="1" smtClean="0"/>
              <a:t>cells</a:t>
            </a:r>
            <a:r>
              <a:rPr lang="de-DE" sz="2400" dirty="0" smtClean="0"/>
              <a:t>: </a:t>
            </a:r>
            <a:endParaRPr lang="de-DE" sz="2400" dirty="0"/>
          </a:p>
        </p:txBody>
      </p:sp>
      <p:sp>
        <p:nvSpPr>
          <p:cNvPr id="4" name="Textfeld 3"/>
          <p:cNvSpPr txBox="1"/>
          <p:nvPr/>
        </p:nvSpPr>
        <p:spPr>
          <a:xfrm>
            <a:off x="943429" y="3537857"/>
            <a:ext cx="2532552" cy="2031325"/>
          </a:xfrm>
          <a:prstGeom prst="rect">
            <a:avLst/>
          </a:prstGeom>
          <a:noFill/>
        </p:spPr>
        <p:txBody>
          <a:bodyPr wrap="none" rtlCol="0">
            <a:spAutoFit/>
          </a:bodyPr>
          <a:lstStyle/>
          <a:p>
            <a:r>
              <a:rPr lang="de-DE" dirty="0" err="1"/>
              <a:t>Fruitfly</a:t>
            </a:r>
            <a:r>
              <a:rPr lang="de-DE" dirty="0"/>
              <a:t>:    </a:t>
            </a:r>
            <a:r>
              <a:rPr lang="de-DE" dirty="0" smtClean="0"/>
              <a:t> 8 (4 </a:t>
            </a:r>
            <a:r>
              <a:rPr lang="de-DE" dirty="0" err="1" smtClean="0"/>
              <a:t>pairs</a:t>
            </a:r>
            <a:r>
              <a:rPr lang="de-DE" dirty="0" smtClean="0"/>
              <a:t>)</a:t>
            </a:r>
          </a:p>
          <a:p>
            <a:endParaRPr lang="de-DE" dirty="0"/>
          </a:p>
          <a:p>
            <a:r>
              <a:rPr lang="de-DE" dirty="0" smtClean="0"/>
              <a:t>Human:   </a:t>
            </a:r>
            <a:r>
              <a:rPr lang="de-DE" b="1" dirty="0" smtClean="0"/>
              <a:t>46 (23 </a:t>
            </a:r>
            <a:r>
              <a:rPr lang="de-DE" b="1" dirty="0" err="1" smtClean="0"/>
              <a:t>pairs</a:t>
            </a:r>
            <a:r>
              <a:rPr lang="de-DE" b="1" dirty="0" smtClean="0"/>
              <a:t>)</a:t>
            </a:r>
          </a:p>
          <a:p>
            <a:endParaRPr lang="de-DE" dirty="0"/>
          </a:p>
          <a:p>
            <a:r>
              <a:rPr lang="de-DE" dirty="0" smtClean="0"/>
              <a:t>Dog:        78 (</a:t>
            </a:r>
            <a:r>
              <a:rPr lang="de-DE" dirty="0" err="1" smtClean="0"/>
              <a:t>pairs</a:t>
            </a:r>
            <a:r>
              <a:rPr lang="de-DE" dirty="0" smtClean="0"/>
              <a:t>)</a:t>
            </a:r>
          </a:p>
          <a:p>
            <a:endParaRPr lang="de-DE" dirty="0"/>
          </a:p>
          <a:p>
            <a:endParaRPr lang="de-DE" dirty="0"/>
          </a:p>
        </p:txBody>
      </p:sp>
      <p:sp>
        <p:nvSpPr>
          <p:cNvPr id="5" name="Textfeld 4"/>
          <p:cNvSpPr txBox="1"/>
          <p:nvPr/>
        </p:nvSpPr>
        <p:spPr>
          <a:xfrm>
            <a:off x="5152571" y="3574143"/>
            <a:ext cx="2275908" cy="1477328"/>
          </a:xfrm>
          <a:prstGeom prst="rect">
            <a:avLst/>
          </a:prstGeom>
          <a:noFill/>
        </p:spPr>
        <p:txBody>
          <a:bodyPr wrap="none" rtlCol="0">
            <a:spAutoFit/>
          </a:bodyPr>
          <a:lstStyle/>
          <a:p>
            <a:r>
              <a:rPr lang="de-DE" dirty="0" err="1" smtClean="0"/>
              <a:t>Pea</a:t>
            </a:r>
            <a:r>
              <a:rPr lang="de-DE" dirty="0" smtClean="0"/>
              <a:t>:       14 (7 </a:t>
            </a:r>
            <a:r>
              <a:rPr lang="de-DE" dirty="0" err="1" smtClean="0"/>
              <a:t>pairs</a:t>
            </a:r>
            <a:r>
              <a:rPr lang="de-DE" dirty="0" smtClean="0"/>
              <a:t>)</a:t>
            </a:r>
          </a:p>
          <a:p>
            <a:endParaRPr lang="de-DE" dirty="0"/>
          </a:p>
          <a:p>
            <a:r>
              <a:rPr lang="de-DE" dirty="0" err="1" smtClean="0"/>
              <a:t>Wheat</a:t>
            </a:r>
            <a:r>
              <a:rPr lang="de-DE" dirty="0" smtClean="0"/>
              <a:t>:   42</a:t>
            </a:r>
          </a:p>
          <a:p>
            <a:endParaRPr lang="de-DE" dirty="0"/>
          </a:p>
          <a:p>
            <a:r>
              <a:rPr lang="de-DE" dirty="0" err="1" smtClean="0"/>
              <a:t>Potato</a:t>
            </a:r>
            <a:r>
              <a:rPr lang="de-DE" dirty="0" smtClean="0"/>
              <a:t>:   48</a:t>
            </a:r>
            <a:endParaRPr lang="de-DE" dirty="0"/>
          </a:p>
        </p:txBody>
      </p:sp>
    </p:spTree>
    <p:extLst>
      <p:ext uri="{BB962C8B-B14F-4D97-AF65-F5344CB8AC3E}">
        <p14:creationId xmlns:p14="http://schemas.microsoft.com/office/powerpoint/2010/main" val="406291132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599</Words>
  <Application>Microsoft Macintosh PowerPoint</Application>
  <PresentationFormat>Bildschirmpräsentation (4:3)</PresentationFormat>
  <Paragraphs>115</Paragraphs>
  <Slides>12</Slides>
  <Notes>10</Notes>
  <HiddenSlides>0</HiddenSlides>
  <MMClips>0</MMClips>
  <ScaleCrop>false</ScaleCrop>
  <HeadingPairs>
    <vt:vector size="4" baseType="variant">
      <vt:variant>
        <vt:lpstr>Design</vt:lpstr>
      </vt:variant>
      <vt:variant>
        <vt:i4>1</vt:i4>
      </vt:variant>
      <vt:variant>
        <vt:lpstr>Folientitel</vt:lpstr>
      </vt:variant>
      <vt:variant>
        <vt:i4>12</vt:i4>
      </vt:variant>
    </vt:vector>
  </HeadingPairs>
  <TitlesOfParts>
    <vt:vector size="13" baseType="lpstr">
      <vt:lpstr>Office-Design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Philipp Wüstemann</dc:creator>
  <cp:lastModifiedBy>Philipp Wüstemann</cp:lastModifiedBy>
  <cp:revision>110</cp:revision>
  <dcterms:created xsi:type="dcterms:W3CDTF">2012-04-05T10:10:07Z</dcterms:created>
  <dcterms:modified xsi:type="dcterms:W3CDTF">2012-04-13T05:52:52Z</dcterms:modified>
</cp:coreProperties>
</file>