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9" r:id="rId2"/>
    <p:sldId id="260" r:id="rId3"/>
    <p:sldId id="262" r:id="rId4"/>
    <p:sldId id="266" r:id="rId5"/>
    <p:sldId id="267" r:id="rId6"/>
    <p:sldId id="268" r:id="rId7"/>
    <p:sldId id="269" r:id="rId8"/>
    <p:sldId id="270" r:id="rId9"/>
    <p:sldId id="275" r:id="rId10"/>
    <p:sldId id="277" r:id="rId11"/>
    <p:sldId id="278" r:id="rId12"/>
    <p:sldId id="279" r:id="rId13"/>
    <p:sldId id="280" r:id="rId14"/>
    <p:sldId id="281" r:id="rId15"/>
    <p:sldId id="276" r:id="rId16"/>
    <p:sldId id="282" r:id="rId17"/>
    <p:sldId id="271" r:id="rId18"/>
    <p:sldId id="274" r:id="rId19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BB634-358E-B943-BACC-C01A7A8CB58A}" type="datetimeFigureOut">
              <a:rPr lang="de-DE" smtClean="0"/>
              <a:t>07.04.12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E7F15-8F64-1048-89AC-0A71256561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700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Mendel experimented with varieties of </a:t>
            </a:r>
            <a:r>
              <a:rPr lang="en-US" b="1" dirty="0" smtClean="0"/>
              <a:t>garden peas </a:t>
            </a:r>
            <a:r>
              <a:rPr lang="en-US" dirty="0" smtClean="0"/>
              <a:t>(</a:t>
            </a:r>
            <a:r>
              <a:rPr lang="en-US" dirty="0" err="1" smtClean="0"/>
              <a:t>Pisum</a:t>
            </a:r>
            <a:r>
              <a:rPr lang="en-US" dirty="0" smtClean="0"/>
              <a:t> </a:t>
            </a:r>
            <a:r>
              <a:rPr lang="en-US" dirty="0" err="1" smtClean="0"/>
              <a:t>sativum</a:t>
            </a:r>
            <a:r>
              <a:rPr lang="en-US" dirty="0" smtClean="0"/>
              <a:t>). He found varieties with </a:t>
            </a:r>
            <a:r>
              <a:rPr lang="en-US" b="1" dirty="0" smtClean="0"/>
              <a:t>clearly</a:t>
            </a:r>
            <a:r>
              <a:rPr lang="en-US" b="1" baseline="0" dirty="0" smtClean="0"/>
              <a:t> distinguishable</a:t>
            </a:r>
            <a:r>
              <a:rPr lang="en-US" b="1" dirty="0" smtClean="0"/>
              <a:t> features </a:t>
            </a:r>
            <a:r>
              <a:rPr lang="en-US" dirty="0" smtClean="0"/>
              <a:t>such as </a:t>
            </a:r>
            <a:r>
              <a:rPr lang="en-US" b="1" dirty="0" smtClean="0"/>
              <a:t>flower </a:t>
            </a:r>
            <a:r>
              <a:rPr lang="en-US" b="1" dirty="0" err="1" smtClean="0"/>
              <a:t>colour</a:t>
            </a:r>
            <a:r>
              <a:rPr lang="en-US" dirty="0" smtClean="0"/>
              <a:t> (white versus purple), </a:t>
            </a:r>
            <a:r>
              <a:rPr lang="en-US" b="1" dirty="0" smtClean="0"/>
              <a:t>seed </a:t>
            </a:r>
            <a:r>
              <a:rPr lang="en-US" b="1" dirty="0" err="1" smtClean="0"/>
              <a:t>colour</a:t>
            </a:r>
            <a:r>
              <a:rPr lang="en-US" b="1" dirty="0" smtClean="0"/>
              <a:t> </a:t>
            </a:r>
            <a:r>
              <a:rPr lang="en-US" dirty="0" smtClean="0"/>
              <a:t>(green versus yellow) and </a:t>
            </a:r>
            <a:r>
              <a:rPr lang="en-US" b="1" dirty="0" smtClean="0"/>
              <a:t>form of seed </a:t>
            </a:r>
            <a:r>
              <a:rPr lang="en-US" dirty="0" smtClean="0"/>
              <a:t>(round versus wrinkled), and grew each variety for two years to make sure that it was pure--that it bred true. He chose pea plants because the flower is normally self-fertilized, but can be cross-fertilized experimentally if the stamens are removed before they ripen.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0E740-28EE-8F4C-A3C5-8B2E2045131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5095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Ein reinerbig schwarzes Schaf paart sich mit einem reinerbig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weissen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Schaf und die 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F</a:t>
            </a:r>
            <a:r>
              <a:rPr lang="de-DE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-Generation wird „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se“ weitergekreuzt. In der F</a:t>
            </a:r>
            <a:r>
              <a:rPr lang="de-DE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 die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grosse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Mehrheit schwarz, nämlich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121 Schafe. Der Rest besitzt ein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weisses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Fell.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a) Welche Fellfarbe und welchen Genotyp hatte die F</a:t>
            </a:r>
            <a:r>
              <a:rPr lang="de-DE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-Generation? Begründen Sie mit Hilfe der 	</a:t>
            </a:r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Mendelschen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Regel (welcher?).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b) Wie viele (ca.)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weisse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Schafe erwarten Sie in der F</a:t>
            </a:r>
            <a:r>
              <a:rPr lang="de-DE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Generation? Begründen Sie mit Hilfe	</a:t>
            </a:r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der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Mendelschen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Regel (welcher?).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c) Wie viele (ca.) schwarze Schafe sind heterozygot?				</a:t>
            </a:r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d) Wie können Sie herausfinden, ob ein schwarzes Schaf heterozygot ist? (präzise Begründung)	</a:t>
            </a:r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E7F15-8F64-1048-89AC-0A7125656185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134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Movie Mendel 2.19– 3:26</a:t>
            </a:r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0E740-28EE-8F4C-A3C5-8B2E2045131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6124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Pea plants usually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fertilze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themselves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male sexual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organs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transfer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pollen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female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sexual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same plant.</a:t>
            </a:r>
          </a:p>
          <a:p>
            <a:endParaRPr lang="de-DE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 typical experiment Mendel cross-fertilized the flowers of plants with purple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white petals. Cutting the male sexual organs of a pea plant before it could fertilize its female organs. Then he transferred the pollen of another plant on the female organ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fertilize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it.</a:t>
            </a:r>
          </a:p>
          <a:p>
            <a:endParaRPr lang="de-DE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Movie! 4:14- 6:30      </a:t>
            </a:r>
            <a:r>
              <a:rPr lang="de-D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</a:t>
            </a:r>
            <a:r>
              <a:rPr lang="de-D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</a:t>
            </a:r>
            <a:r>
              <a:rPr lang="de-D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de-D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offspring</a:t>
            </a:r>
            <a:r>
              <a:rPr lang="de-D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de-D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</a:t>
            </a:r>
            <a:r>
              <a:rPr lang="de-D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parents</a:t>
            </a:r>
            <a:r>
              <a:rPr lang="de-D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look</a:t>
            </a:r>
            <a:r>
              <a:rPr lang="de-D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like</a:t>
            </a:r>
            <a:r>
              <a:rPr lang="de-D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r>
              <a:rPr lang="de-D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Possible</a:t>
            </a:r>
            <a:r>
              <a:rPr lang="de-D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</a:t>
            </a:r>
            <a:r>
              <a:rPr lang="de-D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0E740-28EE-8F4C-A3C5-8B2E2045131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5094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 smtClean="0"/>
          </a:p>
          <a:p>
            <a:r>
              <a:rPr lang="de-DE" b="0" dirty="0" err="1" smtClean="0"/>
              <a:t>Fill</a:t>
            </a:r>
            <a:r>
              <a:rPr lang="de-DE" b="0" baseline="0" dirty="0" smtClean="0"/>
              <a:t> in on </a:t>
            </a:r>
            <a:r>
              <a:rPr lang="de-DE" b="0" baseline="0" dirty="0" err="1" smtClean="0"/>
              <a:t>your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own</a:t>
            </a:r>
            <a:r>
              <a:rPr lang="de-DE" b="0" baseline="0" dirty="0" smtClean="0"/>
              <a:t>!</a:t>
            </a:r>
            <a:endParaRPr lang="de-DE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0E740-28EE-8F4C-A3C5-8B2E2045131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401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cross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two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homozygous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trait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„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Colour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“)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particular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trait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„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Colour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“), all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offspring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same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phenotype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Namely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dominant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phenotype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Dominant/ </a:t>
            </a:r>
            <a:r>
              <a:rPr lang="de-DE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recessive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</a:t>
            </a:r>
            <a:r>
              <a:rPr lang="de-DE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homozygous</a:t>
            </a:r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de-DE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heterozygous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		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Mendel‘s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Factor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“= 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	       </a:t>
            </a:r>
            <a:r>
              <a:rPr lang="de-DE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Phenotype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 </a:t>
            </a:r>
            <a:r>
              <a:rPr lang="de-DE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Genotype</a:t>
            </a:r>
            <a:endParaRPr lang="de-D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6D453-E0DB-3A49-9EB2-843A3316361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297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cross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among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F1- Generation,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offspring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will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split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into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two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(75%)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dominant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phenotype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(25%)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recessive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phenotype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document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Nr. 3 „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Traits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“: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dominanr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recessive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6D453-E0DB-3A49-9EB2-843A3316361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1102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Terms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Genotype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heterozygous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homozygous</a:t>
            </a: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6D453-E0DB-3A49-9EB2-843A33163615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3937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Terms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Phenotype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E7F15-8F64-1048-89AC-0A712565618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424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farmer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owns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field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pea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plants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purple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flowers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Sowing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seeds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flowers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135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plants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46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white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flowers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scheme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cross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allele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dominant? 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genotype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parent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plants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genotype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135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plants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flowers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E7F15-8F64-1048-89AC-0A7125656185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3893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07.04.12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71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07.04.12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4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07.04.12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24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07.04.12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191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07.04.12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68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07.04.12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72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07.04.12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13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07.04.12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34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07.04.12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352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07.04.12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56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07.04.12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93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3B028-EB2A-E643-B068-A0418B974000}" type="datetimeFigureOut">
              <a:rPr lang="de-DE" smtClean="0"/>
              <a:t>07.04.12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8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emf"/><Relationship Id="rId3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4" Type="http://schemas.openxmlformats.org/officeDocument/2006/relationships/image" Target="../media/image10.png"/><Relationship Id="rId5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3.png"/><Relationship Id="rId9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1.jpg                                                          000474A6Macintosh HD                   BD75B5D4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150" y="1600200"/>
            <a:ext cx="255905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709863" y="223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pic>
        <p:nvPicPr>
          <p:cNvPr id="17412" name="Picture 4" descr="Untitled-3.jpg                                                 000474A6Macintosh HD                   BD75B5D4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57200"/>
            <a:ext cx="5741988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11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36850" y="444821"/>
            <a:ext cx="7747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For each </a:t>
            </a:r>
            <a:r>
              <a:rPr lang="en-US" sz="2800" b="1" dirty="0"/>
              <a:t>P</a:t>
            </a:r>
            <a:r>
              <a:rPr lang="en-US" sz="2800" b="1" dirty="0" smtClean="0"/>
              <a:t>henotype</a:t>
            </a:r>
            <a:r>
              <a:rPr lang="en-US" sz="2800" dirty="0" smtClean="0"/>
              <a:t> </a:t>
            </a:r>
            <a:r>
              <a:rPr lang="en-US" sz="2800" dirty="0"/>
              <a:t>below, list the </a:t>
            </a:r>
            <a:r>
              <a:rPr lang="en-US" sz="2800" b="1" dirty="0"/>
              <a:t>G</a:t>
            </a:r>
            <a:r>
              <a:rPr lang="en-US" sz="2800" b="1" dirty="0" smtClean="0"/>
              <a:t>enotypes</a:t>
            </a:r>
            <a:r>
              <a:rPr lang="en-US" sz="2800" dirty="0" smtClean="0"/>
              <a:t> </a:t>
            </a: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736850" y="1564003"/>
            <a:ext cx="5973192" cy="4113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/>
              <a:t>Straight</a:t>
            </a:r>
            <a:r>
              <a:rPr lang="en-US" sz="2800" baseline="30000" dirty="0"/>
              <a:t> hair is </a:t>
            </a:r>
            <a:r>
              <a:rPr lang="en-US" sz="2800" b="1" baseline="30000" dirty="0"/>
              <a:t>dominant</a:t>
            </a:r>
            <a:r>
              <a:rPr lang="en-US" sz="2800" baseline="30000" dirty="0"/>
              <a:t> </a:t>
            </a:r>
            <a:r>
              <a:rPr lang="en-US" sz="2800" baseline="30000" dirty="0" smtClean="0"/>
              <a:t>over </a:t>
            </a:r>
            <a:r>
              <a:rPr lang="en-US" sz="2800" baseline="30000" dirty="0"/>
              <a:t>curly</a:t>
            </a:r>
            <a:r>
              <a:rPr lang="en-US" sz="2800" baseline="30000" dirty="0" smtClean="0"/>
              <a:t>.</a:t>
            </a:r>
          </a:p>
          <a:p>
            <a:endParaRPr lang="en-US" sz="2800" i="1" baseline="30000" dirty="0"/>
          </a:p>
          <a:p>
            <a:r>
              <a:rPr lang="en-US" sz="2800" baseline="30000" dirty="0" smtClean="0"/>
              <a:t>_________ straight</a:t>
            </a:r>
          </a:p>
          <a:p>
            <a:endParaRPr lang="en-US" sz="2800" baseline="30000" dirty="0"/>
          </a:p>
          <a:p>
            <a:r>
              <a:rPr lang="en-US" sz="2800" baseline="30000" dirty="0" smtClean="0"/>
              <a:t>_________ curly</a:t>
            </a:r>
          </a:p>
          <a:p>
            <a:endParaRPr lang="en-US" sz="2800" baseline="30000" dirty="0"/>
          </a:p>
          <a:p>
            <a:endParaRPr lang="en-US" sz="2800" baseline="30000" dirty="0"/>
          </a:p>
          <a:p>
            <a:endParaRPr lang="nl-NL" sz="2800" baseline="30000" dirty="0" smtClean="0"/>
          </a:p>
          <a:p>
            <a:endParaRPr lang="nl-NL" sz="2800" baseline="30000" dirty="0"/>
          </a:p>
          <a:p>
            <a:r>
              <a:rPr lang="nl-NL" sz="2800" b="1" baseline="30000" dirty="0" smtClean="0"/>
              <a:t>Long</a:t>
            </a:r>
            <a:r>
              <a:rPr lang="nl-NL" sz="2800" baseline="30000" dirty="0" smtClean="0"/>
              <a:t> </a:t>
            </a:r>
            <a:r>
              <a:rPr lang="nl-NL" sz="2800" baseline="30000" dirty="0"/>
              <a:t>hair is </a:t>
            </a:r>
            <a:r>
              <a:rPr lang="nl-NL" sz="2800" b="1" baseline="30000" dirty="0"/>
              <a:t>dominant</a:t>
            </a:r>
            <a:r>
              <a:rPr lang="nl-NL" sz="2800" baseline="30000" dirty="0"/>
              <a:t> over short hair</a:t>
            </a:r>
            <a:r>
              <a:rPr lang="nl-NL" sz="2800" baseline="30000" dirty="0" smtClean="0"/>
              <a:t>.</a:t>
            </a:r>
          </a:p>
          <a:p>
            <a:endParaRPr lang="nl-NL" sz="2800" baseline="30000" dirty="0"/>
          </a:p>
          <a:p>
            <a:r>
              <a:rPr lang="en-US" sz="2800" baseline="30000" dirty="0" smtClean="0"/>
              <a:t>_________ </a:t>
            </a:r>
            <a:r>
              <a:rPr lang="en-US" sz="2800" baseline="30000" dirty="0"/>
              <a:t>long </a:t>
            </a:r>
            <a:r>
              <a:rPr lang="en-US" sz="2800" baseline="30000" dirty="0" smtClean="0"/>
              <a:t>hair</a:t>
            </a:r>
          </a:p>
          <a:p>
            <a:endParaRPr lang="en-US" sz="2800" baseline="30000" dirty="0"/>
          </a:p>
          <a:p>
            <a:r>
              <a:rPr lang="en-US" sz="2800" baseline="30000" dirty="0" smtClean="0"/>
              <a:t>_________ </a:t>
            </a:r>
            <a:r>
              <a:rPr lang="en-US" sz="2800" baseline="30000" dirty="0"/>
              <a:t>short hair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115196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PunnettSquarePlainLG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995" y="1147108"/>
            <a:ext cx="1561869" cy="1390593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219487" y="338009"/>
            <a:ext cx="8790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Set </a:t>
            </a:r>
            <a:r>
              <a:rPr lang="en-US" sz="2400" dirty="0"/>
              <a:t>up the </a:t>
            </a:r>
            <a:r>
              <a:rPr lang="en-US" sz="2400" dirty="0" err="1"/>
              <a:t>Punnet</a:t>
            </a:r>
            <a:r>
              <a:rPr lang="en-US" sz="2400" dirty="0"/>
              <a:t> squares for each of the crosses listed below. </a:t>
            </a:r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358757" y="1147108"/>
            <a:ext cx="5018058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Round</a:t>
            </a:r>
            <a:r>
              <a:rPr lang="en-US" dirty="0"/>
              <a:t> seeds are </a:t>
            </a:r>
            <a:r>
              <a:rPr lang="en-US" b="1" dirty="0"/>
              <a:t>dominant</a:t>
            </a:r>
            <a:r>
              <a:rPr lang="en-US" dirty="0"/>
              <a:t> to wrinkled </a:t>
            </a:r>
            <a:r>
              <a:rPr lang="en-US" dirty="0" smtClean="0"/>
              <a:t>seeds</a:t>
            </a:r>
            <a:r>
              <a:rPr lang="en-US" i="1" dirty="0" smtClean="0"/>
              <a:t>.</a:t>
            </a:r>
          </a:p>
          <a:p>
            <a:endParaRPr lang="en-US" b="1" dirty="0" smtClean="0"/>
          </a:p>
          <a:p>
            <a:r>
              <a:rPr lang="en-US" b="1" dirty="0" smtClean="0"/>
              <a:t>RR </a:t>
            </a:r>
            <a:r>
              <a:rPr lang="en-US" b="1" dirty="0"/>
              <a:t>x </a:t>
            </a:r>
            <a:r>
              <a:rPr lang="en-US" b="1" dirty="0" err="1"/>
              <a:t>rr</a:t>
            </a:r>
            <a:r>
              <a:rPr lang="en-US" b="1" dirty="0"/>
              <a:t> 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percentage of the offspring will be round? 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07033" y="2653659"/>
            <a:ext cx="8789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__________________________________________________________________</a:t>
            </a:r>
            <a:endParaRPr lang="de-DE" dirty="0"/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07033" y="3299990"/>
            <a:ext cx="46329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Rr</a:t>
            </a:r>
            <a:r>
              <a:rPr lang="en-US" b="1" dirty="0"/>
              <a:t> x </a:t>
            </a:r>
            <a:r>
              <a:rPr lang="en-US" b="1" dirty="0" err="1"/>
              <a:t>rr</a:t>
            </a:r>
            <a:r>
              <a:rPr lang="en-US" b="1" dirty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percent of the offspring will be round? </a:t>
            </a:r>
          </a:p>
          <a:p>
            <a:endParaRPr lang="de-DE" dirty="0"/>
          </a:p>
        </p:txBody>
      </p:sp>
      <p:pic>
        <p:nvPicPr>
          <p:cNvPr id="7" name="Bild 6" descr="PunnettSquarePlainLG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428" y="3299990"/>
            <a:ext cx="1561869" cy="1390593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461747" y="5454830"/>
            <a:ext cx="46329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Rr</a:t>
            </a:r>
            <a:r>
              <a:rPr lang="en-US" b="1" dirty="0"/>
              <a:t> x </a:t>
            </a:r>
            <a:r>
              <a:rPr lang="en-US" b="1" dirty="0" err="1"/>
              <a:t>Rr</a:t>
            </a:r>
            <a:r>
              <a:rPr lang="en-US" b="1" dirty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percent of the offspring will be round? </a:t>
            </a:r>
          </a:p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29185" y="4694539"/>
            <a:ext cx="8789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__________________________________________________________________</a:t>
            </a:r>
            <a:endParaRPr lang="de-DE" dirty="0"/>
          </a:p>
          <a:p>
            <a:endParaRPr lang="de-DE" dirty="0"/>
          </a:p>
        </p:txBody>
      </p:sp>
      <p:pic>
        <p:nvPicPr>
          <p:cNvPr id="10" name="Bild 9" descr="PunnettSquarePlainLG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198" y="5340870"/>
            <a:ext cx="1561869" cy="139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885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455733"/>
            <a:ext cx="9144000" cy="3539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aseline="30000" dirty="0" smtClean="0"/>
          </a:p>
          <a:p>
            <a:endParaRPr lang="en-US" sz="2800" baseline="30000" dirty="0"/>
          </a:p>
          <a:p>
            <a:r>
              <a:rPr lang="en-US" sz="2800" baseline="30000" dirty="0" smtClean="0"/>
              <a:t>A </a:t>
            </a:r>
            <a:r>
              <a:rPr lang="en-US" sz="2800" b="1" baseline="30000" dirty="0" smtClean="0"/>
              <a:t>homozygous</a:t>
            </a:r>
            <a:r>
              <a:rPr lang="en-US" sz="2800" baseline="30000" dirty="0" smtClean="0"/>
              <a:t> </a:t>
            </a:r>
            <a:r>
              <a:rPr lang="en-US" sz="2800" b="1" baseline="30000" dirty="0" smtClean="0"/>
              <a:t>yellow</a:t>
            </a:r>
            <a:r>
              <a:rPr lang="en-US" sz="2800" baseline="30000" dirty="0" smtClean="0"/>
              <a:t> seeded plant is crossed with a </a:t>
            </a:r>
            <a:r>
              <a:rPr lang="en-US" sz="2800" b="1" baseline="30000" dirty="0"/>
              <a:t>homozygous</a:t>
            </a:r>
            <a:r>
              <a:rPr lang="en-US" sz="2800" baseline="30000" dirty="0" smtClean="0"/>
              <a:t> </a:t>
            </a:r>
            <a:r>
              <a:rPr lang="en-US" sz="2800" b="1" baseline="30000" dirty="0" smtClean="0"/>
              <a:t>green </a:t>
            </a:r>
            <a:r>
              <a:rPr lang="en-US" sz="2800" baseline="30000" dirty="0" smtClean="0"/>
              <a:t>seeded plant.</a:t>
            </a:r>
          </a:p>
          <a:p>
            <a:endParaRPr lang="en-US" sz="2800" baseline="30000" dirty="0" smtClean="0"/>
          </a:p>
          <a:p>
            <a:endParaRPr lang="en-US" sz="2800" baseline="30000" dirty="0"/>
          </a:p>
          <a:p>
            <a:endParaRPr lang="en-US" sz="2800" baseline="30000" dirty="0" smtClean="0"/>
          </a:p>
          <a:p>
            <a:endParaRPr lang="en-US" sz="2800" baseline="30000" dirty="0" smtClean="0"/>
          </a:p>
          <a:p>
            <a:r>
              <a:rPr lang="en-US" sz="2800" baseline="30000" dirty="0" smtClean="0"/>
              <a:t>What are the </a:t>
            </a:r>
            <a:r>
              <a:rPr lang="en-US" sz="2800" b="1" baseline="30000" dirty="0" smtClean="0"/>
              <a:t>genotypes</a:t>
            </a:r>
            <a:r>
              <a:rPr lang="en-US" sz="2800" baseline="30000" dirty="0" smtClean="0"/>
              <a:t> of the parents?           __________ x __________ </a:t>
            </a:r>
          </a:p>
          <a:p>
            <a:endParaRPr lang="en-US" sz="2800" baseline="30000" dirty="0" smtClean="0"/>
          </a:p>
          <a:p>
            <a:endParaRPr lang="en-US" sz="2800" baseline="30000" dirty="0" smtClean="0"/>
          </a:p>
          <a:p>
            <a:r>
              <a:rPr lang="en-US" sz="2800" baseline="30000" dirty="0" smtClean="0"/>
              <a:t>What percentage of the offspring will also be homozygous?  _______________</a:t>
            </a:r>
            <a:endParaRPr lang="de-DE" sz="2800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687" y="475742"/>
            <a:ext cx="5207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132" y="475742"/>
            <a:ext cx="5207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3591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image.ax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16256" cy="1610837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110645" y="-1"/>
            <a:ext cx="51066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1. </a:t>
            </a:r>
            <a:r>
              <a:rPr lang="de-DE" sz="3200" b="1" dirty="0" err="1" smtClean="0"/>
              <a:t>Throwing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One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coin</a:t>
            </a:r>
            <a:r>
              <a:rPr lang="de-DE" sz="3200" b="1" dirty="0" smtClean="0"/>
              <a:t>: </a:t>
            </a:r>
          </a:p>
          <a:p>
            <a:endParaRPr lang="de-DE" sz="2400" b="1" dirty="0"/>
          </a:p>
          <a:p>
            <a:r>
              <a:rPr lang="de-DE" sz="2400" b="1" dirty="0" smtClean="0"/>
              <a:t> Heads </a:t>
            </a:r>
            <a:r>
              <a:rPr lang="de-DE" sz="2400" b="1" dirty="0" err="1" smtClean="0"/>
              <a:t>or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Tails</a:t>
            </a:r>
            <a:r>
              <a:rPr lang="de-DE" sz="2400" b="1" dirty="0" smtClean="0"/>
              <a:t>?   ___% : ___ %</a:t>
            </a:r>
            <a:endParaRPr lang="de-DE" sz="24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3110645" y="2248373"/>
            <a:ext cx="47137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2. </a:t>
            </a:r>
            <a:r>
              <a:rPr lang="de-DE" sz="3200" b="1" dirty="0" err="1" smtClean="0"/>
              <a:t>Throwing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Two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coins</a:t>
            </a:r>
            <a:r>
              <a:rPr lang="de-DE" sz="3200" b="1" dirty="0" smtClean="0"/>
              <a:t>:</a:t>
            </a:r>
          </a:p>
          <a:p>
            <a:endParaRPr lang="de-DE" sz="3200" b="1" dirty="0"/>
          </a:p>
          <a:p>
            <a:endParaRPr lang="de-DE" sz="32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336987" y="3446817"/>
            <a:ext cx="7540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a) </a:t>
            </a:r>
            <a:r>
              <a:rPr lang="de-DE" sz="2400" b="1" dirty="0" err="1" smtClean="0"/>
              <a:t>Which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results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are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possible</a:t>
            </a:r>
            <a:r>
              <a:rPr lang="de-DE" sz="2400" b="1" dirty="0" smtClean="0"/>
              <a:t>? ____    ____    ____ </a:t>
            </a:r>
            <a:endParaRPr lang="de-DE" sz="24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336987" y="4975856"/>
            <a:ext cx="76494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 </a:t>
            </a:r>
            <a:r>
              <a:rPr lang="de-DE" sz="2400" b="1" dirty="0"/>
              <a:t> b) </a:t>
            </a:r>
            <a:r>
              <a:rPr lang="de-DE" sz="2400" b="1" dirty="0" err="1" smtClean="0"/>
              <a:t>To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what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precentage</a:t>
            </a:r>
            <a:r>
              <a:rPr lang="de-DE" sz="2400" b="1" dirty="0" smtClean="0"/>
              <a:t>?           ____  :  ____  :  </a:t>
            </a:r>
            <a:r>
              <a:rPr lang="de-DE" sz="2400" b="1" dirty="0"/>
              <a:t>____ </a:t>
            </a:r>
          </a:p>
          <a:p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910282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PunnettSquarePlainLG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148" y="2024224"/>
            <a:ext cx="4002003" cy="3563140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1984857" y="203816"/>
            <a:ext cx="5537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smtClean="0"/>
              <a:t>2 </a:t>
            </a:r>
            <a:r>
              <a:rPr lang="de-DE" sz="3600" b="1" dirty="0" err="1" smtClean="0"/>
              <a:t>Coins</a:t>
            </a:r>
            <a:r>
              <a:rPr lang="de-DE" sz="3600" b="1" dirty="0" smtClean="0"/>
              <a:t>: Heads </a:t>
            </a:r>
            <a:r>
              <a:rPr lang="de-DE" sz="3600" b="1" dirty="0" err="1" smtClean="0"/>
              <a:t>or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Tails</a:t>
            </a:r>
            <a:r>
              <a:rPr lang="de-DE" sz="3600" b="1" dirty="0" smtClean="0"/>
              <a:t>?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1292186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844" y="656392"/>
            <a:ext cx="13208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198" y="656392"/>
            <a:ext cx="13208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660" y="1050138"/>
            <a:ext cx="584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860" y="1964538"/>
            <a:ext cx="50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444" y="2726538"/>
            <a:ext cx="13208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1978701" y="3983838"/>
            <a:ext cx="1268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135</a:t>
            </a:r>
            <a:endParaRPr lang="de-DE" sz="3600" dirty="0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829" y="2788761"/>
            <a:ext cx="1107952" cy="119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5292918" y="3948060"/>
            <a:ext cx="1268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46</a:t>
            </a:r>
            <a:endParaRPr lang="de-DE" sz="3600" dirty="0"/>
          </a:p>
        </p:txBody>
      </p:sp>
      <p:sp>
        <p:nvSpPr>
          <p:cNvPr id="11" name="Rechteck 10"/>
          <p:cNvSpPr/>
          <p:nvPr/>
        </p:nvSpPr>
        <p:spPr>
          <a:xfrm>
            <a:off x="26005" y="4795897"/>
            <a:ext cx="898970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 smtClean="0"/>
              <a:t>a) </a:t>
            </a:r>
            <a:r>
              <a:rPr lang="de-DE" sz="3200" dirty="0" err="1"/>
              <a:t>What</a:t>
            </a:r>
            <a:r>
              <a:rPr lang="de-DE" sz="3200" dirty="0"/>
              <a:t> </a:t>
            </a:r>
            <a:r>
              <a:rPr lang="de-DE" sz="3200" dirty="0" err="1"/>
              <a:t>is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genotype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red</a:t>
            </a:r>
            <a:r>
              <a:rPr lang="de-DE" sz="3200" dirty="0"/>
              <a:t> </a:t>
            </a:r>
            <a:r>
              <a:rPr lang="de-DE" sz="3200" dirty="0" err="1"/>
              <a:t>parent</a:t>
            </a:r>
            <a:r>
              <a:rPr lang="de-DE" sz="3200" dirty="0"/>
              <a:t> </a:t>
            </a:r>
            <a:r>
              <a:rPr lang="de-DE" sz="3200" dirty="0" err="1"/>
              <a:t>plants</a:t>
            </a:r>
            <a:r>
              <a:rPr lang="de-DE" sz="3200" dirty="0"/>
              <a:t>?</a:t>
            </a:r>
          </a:p>
          <a:p>
            <a:r>
              <a:rPr lang="de-DE" sz="3200" dirty="0"/>
              <a:t> </a:t>
            </a:r>
          </a:p>
          <a:p>
            <a:r>
              <a:rPr lang="de-DE" sz="3200" dirty="0" smtClean="0"/>
              <a:t>b) </a:t>
            </a:r>
            <a:r>
              <a:rPr lang="de-DE" sz="3200" dirty="0" err="1"/>
              <a:t>What</a:t>
            </a:r>
            <a:r>
              <a:rPr lang="de-DE" sz="3200" dirty="0"/>
              <a:t> </a:t>
            </a:r>
            <a:r>
              <a:rPr lang="de-DE" sz="3200" dirty="0" err="1"/>
              <a:t>is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genotype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135 </a:t>
            </a:r>
            <a:r>
              <a:rPr lang="de-DE" sz="3200" dirty="0" err="1"/>
              <a:t>plants</a:t>
            </a:r>
            <a:r>
              <a:rPr lang="de-DE" sz="3200" dirty="0"/>
              <a:t> </a:t>
            </a:r>
            <a:r>
              <a:rPr lang="de-DE" sz="3200" dirty="0" err="1" smtClean="0"/>
              <a:t>with</a:t>
            </a:r>
            <a:endParaRPr lang="de-DE" sz="3200" dirty="0" smtClean="0"/>
          </a:p>
          <a:p>
            <a:r>
              <a:rPr lang="de-DE" sz="3200" dirty="0"/>
              <a:t> </a:t>
            </a:r>
            <a:r>
              <a:rPr lang="de-DE" sz="3200" dirty="0" smtClean="0"/>
              <a:t>  </a:t>
            </a:r>
            <a:r>
              <a:rPr lang="de-DE" sz="3200" dirty="0" err="1"/>
              <a:t>red</a:t>
            </a:r>
            <a:r>
              <a:rPr lang="de-DE" sz="3200" dirty="0"/>
              <a:t> </a:t>
            </a:r>
            <a:r>
              <a:rPr lang="de-DE" sz="3200" dirty="0" err="1"/>
              <a:t>flowers</a:t>
            </a:r>
            <a:r>
              <a:rPr lang="de-DE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77114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DSCN550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446" y="477630"/>
            <a:ext cx="1165510" cy="1434084"/>
          </a:xfrm>
          <a:prstGeom prst="rect">
            <a:avLst/>
          </a:prstGeom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398" y="1194672"/>
            <a:ext cx="584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466596" y="93306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P:</a:t>
            </a:r>
            <a:endParaRPr lang="de-DE" sz="2800" b="1" dirty="0"/>
          </a:p>
        </p:txBody>
      </p:sp>
      <p:sp>
        <p:nvSpPr>
          <p:cNvPr id="6" name="Rechteck 5"/>
          <p:cNvSpPr/>
          <p:nvPr/>
        </p:nvSpPr>
        <p:spPr>
          <a:xfrm>
            <a:off x="466596" y="2707451"/>
            <a:ext cx="4458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/>
              <a:t>F1:						?</a:t>
            </a:r>
            <a:endParaRPr lang="de-DE" sz="2800" b="1" dirty="0"/>
          </a:p>
        </p:txBody>
      </p:sp>
      <p:pic>
        <p:nvPicPr>
          <p:cNvPr id="7" name="Bild 6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188" y="419060"/>
            <a:ext cx="2079025" cy="152356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466596" y="4170013"/>
            <a:ext cx="4147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F2:</a:t>
            </a:r>
            <a:endParaRPr lang="de-DE" sz="2800" dirty="0"/>
          </a:p>
        </p:txBody>
      </p:sp>
      <p:pic>
        <p:nvPicPr>
          <p:cNvPr id="10" name="Bild 9" descr="DSCN550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987" y="3965135"/>
            <a:ext cx="656900" cy="808273"/>
          </a:xfrm>
          <a:prstGeom prst="rect">
            <a:avLst/>
          </a:prstGeom>
        </p:spPr>
      </p:pic>
      <p:pic>
        <p:nvPicPr>
          <p:cNvPr id="11" name="Bild 10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401" y="3931453"/>
            <a:ext cx="1169624" cy="857129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5625083" y="5235016"/>
            <a:ext cx="2229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ym typeface="Symbol"/>
              </a:rPr>
              <a:t></a:t>
            </a:r>
            <a:r>
              <a:rPr lang="de-DE" sz="2800" dirty="0" smtClean="0">
                <a:sym typeface="Symbol"/>
              </a:rPr>
              <a:t></a:t>
            </a:r>
            <a:r>
              <a:rPr lang="de-DE" sz="2800" dirty="0">
                <a:sym typeface="Symbol"/>
              </a:rPr>
              <a:t> </a:t>
            </a:r>
            <a:r>
              <a:rPr lang="de-DE" sz="2800" b="1" dirty="0" smtClean="0"/>
              <a:t>121</a:t>
            </a:r>
            <a:endParaRPr lang="de-DE" sz="28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2248269" y="5330241"/>
            <a:ext cx="404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?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724587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47972" y="-37278"/>
            <a:ext cx="6308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Inheritance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b="1" dirty="0" err="1" smtClean="0"/>
              <a:t>two</a:t>
            </a:r>
            <a:r>
              <a:rPr lang="de-DE" sz="2400" dirty="0" smtClean="0"/>
              <a:t> </a:t>
            </a:r>
            <a:r>
              <a:rPr lang="de-DE" sz="2400" dirty="0" err="1"/>
              <a:t>T</a:t>
            </a:r>
            <a:r>
              <a:rPr lang="de-DE" sz="2400" dirty="0" err="1" smtClean="0"/>
              <a:t>raits</a:t>
            </a:r>
            <a:r>
              <a:rPr lang="de-DE" sz="2400" dirty="0" smtClean="0"/>
              <a:t>: </a:t>
            </a:r>
            <a:r>
              <a:rPr lang="de-DE" sz="2400" b="1" dirty="0" err="1" smtClean="0"/>
              <a:t>Colour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b="1" dirty="0" smtClean="0"/>
              <a:t>Shape</a:t>
            </a:r>
            <a:endParaRPr lang="de-DE" sz="2400" b="1" dirty="0"/>
          </a:p>
        </p:txBody>
      </p:sp>
      <p:pic>
        <p:nvPicPr>
          <p:cNvPr id="3" name="Bild 2" descr="Unbenannt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712" y="723900"/>
            <a:ext cx="5956300" cy="61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012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765" y="-68600"/>
            <a:ext cx="6902824" cy="693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89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385810" y="523560"/>
            <a:ext cx="4315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err="1" smtClean="0"/>
              <a:t>Structure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a </a:t>
            </a:r>
            <a:r>
              <a:rPr lang="de-DE" sz="3600" dirty="0" err="1" smtClean="0"/>
              <a:t>flower</a:t>
            </a:r>
            <a:endParaRPr lang="de-DE" sz="3600" dirty="0"/>
          </a:p>
        </p:txBody>
      </p:sp>
      <p:pic>
        <p:nvPicPr>
          <p:cNvPr id="5" name="Bild 4" descr="423px-Mature_flower_diagr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" y="1741535"/>
            <a:ext cx="9143999" cy="469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19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2.jpg                                                          000474A6Macintosh HD                   BD75B5D4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493" y="707372"/>
            <a:ext cx="5540375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862880" y="54864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5400" b="1" dirty="0"/>
              <a:t>?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667618" y="122596"/>
            <a:ext cx="342213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3200" b="1" dirty="0" err="1"/>
              <a:t>Crosspollination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4042796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19200"/>
            <a:ext cx="4191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35052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2828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00200"/>
            <a:ext cx="464820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43400"/>
            <a:ext cx="9398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3400"/>
            <a:ext cx="9144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13208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343400"/>
            <a:ext cx="939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81200"/>
            <a:ext cx="12954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267200"/>
            <a:ext cx="74453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2209800"/>
            <a:ext cx="584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00" y="3124200"/>
            <a:ext cx="50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5512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19200"/>
            <a:ext cx="4191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35052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695575" y="2667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819400" y="3124200"/>
            <a:ext cx="5696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dirty="0" smtClean="0"/>
              <a:t>  pp</a:t>
            </a:r>
            <a:endParaRPr lang="de-CH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09600" y="3048000"/>
            <a:ext cx="6365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3200"/>
              <a:t>PP</a:t>
            </a: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95400"/>
            <a:ext cx="4889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4540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5562600" y="28194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3200"/>
              <a:t>P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5562600" y="41910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3200"/>
              <a:t>P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7924800" y="32766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3200"/>
              <a:t>P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6400800" y="32766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3200"/>
              <a:t>P</a:t>
            </a: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8001000" y="4800600"/>
            <a:ext cx="45096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3200" dirty="0" smtClean="0"/>
              <a:t>P </a:t>
            </a:r>
            <a:endParaRPr lang="de-CH" sz="3200" dirty="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6477000" y="48006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3200" dirty="0"/>
              <a:t>P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6477000" y="1828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/>
              <a:t>p</a:t>
            </a: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8121650" y="1828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/>
              <a:t>p</a:t>
            </a: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6629400" y="3352800"/>
            <a:ext cx="3771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dirty="0" smtClean="0"/>
              <a:t> p</a:t>
            </a:r>
            <a:endParaRPr lang="de-CH" dirty="0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8153400" y="3352800"/>
            <a:ext cx="3771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dirty="0" smtClean="0"/>
              <a:t> p</a:t>
            </a:r>
            <a:endParaRPr lang="de-CH" dirty="0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6705600" y="4953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dirty="0"/>
              <a:t>p</a:t>
            </a: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8229600" y="4953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/>
              <a:t>p</a:t>
            </a: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1800225" y="46513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3200" dirty="0" smtClean="0"/>
              <a:t>P</a:t>
            </a:r>
            <a:endParaRPr lang="de-CH" dirty="0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1981200" y="4800600"/>
            <a:ext cx="3771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dirty="0" smtClean="0"/>
              <a:t> p</a:t>
            </a:r>
            <a:endParaRPr lang="de-CH" dirty="0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60325" y="1498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1766888"/>
            <a:ext cx="519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2800" b="1"/>
              <a:t>P:</a:t>
            </a:r>
            <a:endParaRPr lang="de-CH" sz="2800" b="1" baseline="-25000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3733800"/>
            <a:ext cx="603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2800" b="1"/>
              <a:t>F</a:t>
            </a:r>
            <a:r>
              <a:rPr lang="de-CH" sz="2800" b="1" baseline="-25000"/>
              <a:t>1:</a:t>
            </a:r>
          </a:p>
        </p:txBody>
      </p:sp>
      <p:sp>
        <p:nvSpPr>
          <p:cNvPr id="2" name="Rechteck 1"/>
          <p:cNvSpPr/>
          <p:nvPr/>
        </p:nvSpPr>
        <p:spPr>
          <a:xfrm>
            <a:off x="2317750" y="400959"/>
            <a:ext cx="4574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b="1" dirty="0"/>
              <a:t>First Law: </a:t>
            </a:r>
            <a:r>
              <a:rPr lang="en-GB" sz="2800" dirty="0"/>
              <a:t>་</a:t>
            </a:r>
            <a:r>
              <a:rPr lang="en-GB" sz="2800" dirty="0" err="1"/>
              <a:t>ཁྲིམས་ལུགས་དང་པོ</a:t>
            </a:r>
            <a:r>
              <a:rPr lang="en-GB" sz="2800" dirty="0"/>
              <a:t>་༑</a:t>
            </a:r>
            <a:endParaRPr lang="de-DE" sz="2800" dirty="0"/>
          </a:p>
        </p:txBody>
      </p:sp>
      <p:sp>
        <p:nvSpPr>
          <p:cNvPr id="3" name="Textfeld 2"/>
          <p:cNvSpPr txBox="1"/>
          <p:nvPr/>
        </p:nvSpPr>
        <p:spPr>
          <a:xfrm>
            <a:off x="145878" y="5738153"/>
            <a:ext cx="90588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ཀུར་རྟགས་གཉིས་ཀྱི་རྒྱུད་མཐུན་པའི་སྲོག་ཆགས</a:t>
            </a:r>
            <a:r>
              <a:rPr lang="en-GB" dirty="0"/>
              <a:t>་༼</a:t>
            </a:r>
            <a:r>
              <a:rPr lang="en-GB" dirty="0" err="1"/>
              <a:t>དེའི་རང་གཤིས་མཚོན</a:t>
            </a:r>
            <a:r>
              <a:rPr lang="en-GB" dirty="0"/>
              <a:t>་༽་</a:t>
            </a:r>
            <a:r>
              <a:rPr lang="en-GB" dirty="0" err="1"/>
              <a:t>མི་རེ་རེ་གྱི་མིག་གསལ་གི་རང་གཤིས་མི་འབྲེ་བ</a:t>
            </a:r>
            <a:r>
              <a:rPr lang="en-GB" dirty="0" smtClean="0"/>
              <a:t>་</a:t>
            </a:r>
          </a:p>
          <a:p>
            <a:r>
              <a:rPr lang="en-GB" dirty="0" smtClean="0"/>
              <a:t>༼</a:t>
            </a:r>
            <a:r>
              <a:rPr lang="en-GB" dirty="0"/>
              <a:t>་</a:t>
            </a:r>
            <a:r>
              <a:rPr lang="en-GB" dirty="0" err="1"/>
              <a:t>དེའི་མཚོན</a:t>
            </a:r>
            <a:r>
              <a:rPr lang="en-GB" dirty="0"/>
              <a:t>་༽་</a:t>
            </a:r>
            <a:r>
              <a:rPr lang="en-GB" dirty="0" err="1"/>
              <a:t>བུ་རྒྱུད་ཆ་ཚང་ཀྱི་གཤིས་གཟུགས་རྟགས་གཅིག་པ་སྟོན</a:t>
            </a:r>
            <a:r>
              <a:rPr lang="en-GB" dirty="0"/>
              <a:t>༑</a:t>
            </a:r>
            <a:endParaRPr lang="de-DE" dirty="0"/>
          </a:p>
          <a:p>
            <a:r>
              <a:rPr lang="en-GB" dirty="0" err="1"/>
              <a:t>མིང་ནས་སྨྲོས་ན་མོངན་ཤུགས་ཆེ་བའི་གཤིས་གཟུགས་རྟགས་སྟོན</a:t>
            </a:r>
            <a:r>
              <a:rPr lang="en-GB" dirty="0"/>
              <a:t>་༑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8583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320800"/>
            <a:ext cx="464820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4064000"/>
            <a:ext cx="9398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64000"/>
            <a:ext cx="9144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701800"/>
            <a:ext cx="13208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4064000"/>
            <a:ext cx="939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01800"/>
            <a:ext cx="12954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263" y="3987800"/>
            <a:ext cx="744537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1930400"/>
            <a:ext cx="584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2844800"/>
            <a:ext cx="50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2543175" y="77788"/>
            <a:ext cx="5275803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800" b="1" dirty="0"/>
              <a:t>Second Law: </a:t>
            </a:r>
            <a:r>
              <a:rPr lang="en-GB" sz="2800" dirty="0" err="1"/>
              <a:t>ཁྲིམས་ལུགས་གཉིས་པ</a:t>
            </a:r>
            <a:r>
              <a:rPr lang="en-GB" sz="2800" dirty="0"/>
              <a:t>་༑</a:t>
            </a:r>
            <a:endParaRPr lang="de-DE" sz="2800" dirty="0"/>
          </a:p>
          <a:p>
            <a:endParaRPr lang="de-CH" dirty="0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1244600"/>
            <a:ext cx="603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2800" b="1"/>
              <a:t>F</a:t>
            </a:r>
            <a:r>
              <a:rPr lang="de-CH" sz="2800" b="1" baseline="-25000"/>
              <a:t>1:</a:t>
            </a:r>
            <a:endParaRPr lang="de-CH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60325" y="3448050"/>
            <a:ext cx="603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2800" b="1"/>
              <a:t>F</a:t>
            </a:r>
            <a:r>
              <a:rPr lang="de-CH" sz="2800" b="1" baseline="-25000"/>
              <a:t>2: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817563" y="992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16000"/>
            <a:ext cx="4540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581275" y="10302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016000"/>
            <a:ext cx="4889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11489" y="5829910"/>
            <a:ext cx="86228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མེ་ཏོག་དང་པོའི་སྐྱེད་སྦེལ་ཀུར་རྟགསདབུས་སུ་བུ་རྒྱུད་དེ་སྡེད་ཚོན་གཉིས་སུ་ཁ་འགས་པ་ཡིན་༑ </a:t>
            </a:r>
            <a:r>
              <a:rPr lang="en-GB" dirty="0" err="1"/>
              <a:t>ཆ་ཤས་གསུམ་གི་རྒྱ་ཆ</a:t>
            </a:r>
            <a:r>
              <a:rPr lang="en-GB" dirty="0" smtClean="0"/>
              <a:t>་</a:t>
            </a:r>
          </a:p>
          <a:p>
            <a:r>
              <a:rPr lang="en-GB" dirty="0" smtClean="0"/>
              <a:t>༼</a:t>
            </a:r>
            <a:r>
              <a:rPr lang="en-GB" dirty="0"/>
              <a:t>༧༥</a:t>
            </a:r>
            <a:r>
              <a:rPr lang="de-DE" dirty="0"/>
              <a:t>%</a:t>
            </a:r>
            <a:r>
              <a:rPr lang="en-GB" dirty="0"/>
              <a:t>༽་དེ་མོངན་ཤུགས་ཆེ་བའི་གཤིས་གཟུགས་རྟགས་སྟོན་པ་དང་ཆ་ཤས་གཅིག་གི་རྒྱ་ཆ་༼༢༥</a:t>
            </a:r>
            <a:r>
              <a:rPr lang="de-DE" dirty="0"/>
              <a:t>%</a:t>
            </a:r>
            <a:r>
              <a:rPr lang="en-GB" dirty="0" smtClean="0"/>
              <a:t>༽</a:t>
            </a:r>
          </a:p>
          <a:p>
            <a:r>
              <a:rPr lang="en-GB" dirty="0" smtClean="0"/>
              <a:t>་</a:t>
            </a:r>
            <a:r>
              <a:rPr lang="en-GB" dirty="0" err="1"/>
              <a:t>མངོན་པར་མི་གསལ་བ</a:t>
            </a:r>
            <a:r>
              <a:rPr lang="en-GB" dirty="0"/>
              <a:t>་ </a:t>
            </a:r>
            <a:r>
              <a:rPr lang="en-GB" dirty="0" err="1"/>
              <a:t>གཤིས་གཟུགས་རྟགས་སྟོན་གྱི་ཡོད</a:t>
            </a:r>
            <a:r>
              <a:rPr lang="en-GB" dirty="0"/>
              <a:t>་༑</a:t>
            </a:r>
            <a:endParaRPr lang="de-DE" dirty="0"/>
          </a:p>
          <a:p>
            <a:endParaRPr lang="de-DE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92138" y="28448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3200" dirty="0"/>
              <a:t>P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827269" y="3027932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dirty="0"/>
              <a:t>p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2373886" y="2901368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3200" dirty="0"/>
              <a:t>P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609017" y="30845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dirty="0"/>
              <a:t>p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7717189" y="3548234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3200" dirty="0"/>
              <a:t>P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7952320" y="3731366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dirty="0"/>
              <a:t>p</a:t>
            </a: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6048553" y="5233946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3200" dirty="0"/>
              <a:t>P</a:t>
            </a:r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6283684" y="541707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dirty="0"/>
              <a:t>p</a:t>
            </a: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1328236" y="4802702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3200" dirty="0"/>
              <a:t>P</a:t>
            </a:r>
          </a:p>
        </p:txBody>
      </p:sp>
      <p:sp>
        <p:nvSpPr>
          <p:cNvPr id="29" name="Rectangle 22"/>
          <p:cNvSpPr>
            <a:spLocks noChangeArrowheads="1"/>
          </p:cNvSpPr>
          <p:nvPr/>
        </p:nvSpPr>
        <p:spPr bwMode="auto">
          <a:xfrm>
            <a:off x="1563367" y="4985834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dirty="0"/>
              <a:t>p</a:t>
            </a:r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auto">
          <a:xfrm>
            <a:off x="2214793" y="4850618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3200" dirty="0"/>
              <a:t>P</a:t>
            </a: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2449924" y="50337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dirty="0"/>
              <a:t>p</a:t>
            </a:r>
          </a:p>
        </p:txBody>
      </p:sp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6057187" y="3589496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3200" dirty="0"/>
              <a:t>P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6305431" y="357419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3200" dirty="0"/>
              <a:t>P</a:t>
            </a:r>
          </a:p>
        </p:txBody>
      </p:sp>
      <p:sp>
        <p:nvSpPr>
          <p:cNvPr id="34" name="Rectangle 18"/>
          <p:cNvSpPr>
            <a:spLocks noChangeArrowheads="1"/>
          </p:cNvSpPr>
          <p:nvPr/>
        </p:nvSpPr>
        <p:spPr bwMode="auto">
          <a:xfrm>
            <a:off x="448372" y="4838118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3200" dirty="0"/>
              <a:t>P</a:t>
            </a:r>
          </a:p>
        </p:txBody>
      </p:sp>
      <p:sp>
        <p:nvSpPr>
          <p:cNvPr id="35" name="Rectangle 18"/>
          <p:cNvSpPr>
            <a:spLocks noChangeArrowheads="1"/>
          </p:cNvSpPr>
          <p:nvPr/>
        </p:nvSpPr>
        <p:spPr bwMode="auto">
          <a:xfrm>
            <a:off x="714078" y="4839666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3200" dirty="0"/>
              <a:t>P</a:t>
            </a:r>
          </a:p>
        </p:txBody>
      </p:sp>
      <p:sp>
        <p:nvSpPr>
          <p:cNvPr id="36" name="Rectangle 22"/>
          <p:cNvSpPr>
            <a:spLocks noChangeArrowheads="1"/>
          </p:cNvSpPr>
          <p:nvPr/>
        </p:nvSpPr>
        <p:spPr bwMode="auto">
          <a:xfrm>
            <a:off x="3081544" y="5042402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dirty="0"/>
              <a:t>p</a:t>
            </a:r>
          </a:p>
        </p:txBody>
      </p: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3202556" y="50337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dirty="0"/>
              <a:t>p</a:t>
            </a:r>
          </a:p>
        </p:txBody>
      </p:sp>
      <p:sp>
        <p:nvSpPr>
          <p:cNvPr id="38" name="Rectangle 22"/>
          <p:cNvSpPr>
            <a:spLocks noChangeArrowheads="1"/>
          </p:cNvSpPr>
          <p:nvPr/>
        </p:nvSpPr>
        <p:spPr bwMode="auto">
          <a:xfrm>
            <a:off x="7825822" y="5401772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dirty="0"/>
              <a:t>p</a:t>
            </a:r>
          </a:p>
        </p:txBody>
      </p:sp>
      <p:sp>
        <p:nvSpPr>
          <p:cNvPr id="39" name="Rectangle 22"/>
          <p:cNvSpPr>
            <a:spLocks noChangeArrowheads="1"/>
          </p:cNvSpPr>
          <p:nvPr/>
        </p:nvSpPr>
        <p:spPr bwMode="auto">
          <a:xfrm>
            <a:off x="7945627" y="5401772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dirty="0"/>
              <a:t>p</a:t>
            </a:r>
          </a:p>
        </p:txBody>
      </p:sp>
      <p:sp>
        <p:nvSpPr>
          <p:cNvPr id="40" name="Rectangle 22"/>
          <p:cNvSpPr>
            <a:spLocks noChangeArrowheads="1"/>
          </p:cNvSpPr>
          <p:nvPr/>
        </p:nvSpPr>
        <p:spPr bwMode="auto">
          <a:xfrm>
            <a:off x="5190112" y="4754906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dirty="0"/>
              <a:t>p</a:t>
            </a:r>
          </a:p>
        </p:txBody>
      </p:sp>
      <p:sp>
        <p:nvSpPr>
          <p:cNvPr id="41" name="Rectangle 22"/>
          <p:cNvSpPr>
            <a:spLocks noChangeArrowheads="1"/>
          </p:cNvSpPr>
          <p:nvPr/>
        </p:nvSpPr>
        <p:spPr bwMode="auto">
          <a:xfrm>
            <a:off x="7873744" y="209556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dirty="0"/>
              <a:t>p</a:t>
            </a:r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5138035" y="3053768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3200" dirty="0"/>
              <a:t>P</a:t>
            </a:r>
          </a:p>
        </p:txBody>
      </p:sp>
      <p:sp>
        <p:nvSpPr>
          <p:cNvPr id="43" name="Rectangle 18"/>
          <p:cNvSpPr>
            <a:spLocks noChangeArrowheads="1"/>
          </p:cNvSpPr>
          <p:nvPr/>
        </p:nvSpPr>
        <p:spPr bwMode="auto">
          <a:xfrm>
            <a:off x="6168358" y="1999616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sz="3200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315207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584879" y="594122"/>
            <a:ext cx="2185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err="1" smtClean="0"/>
              <a:t>Exercises</a:t>
            </a:r>
            <a:endParaRPr lang="de-DE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391942" y="1897269"/>
            <a:ext cx="858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G</a:t>
            </a:r>
            <a:r>
              <a:rPr lang="en-US" sz="2800" b="1" dirty="0" err="1" smtClean="0"/>
              <a:t>enotype</a:t>
            </a:r>
            <a:r>
              <a:rPr lang="en-US" sz="2800" b="1" dirty="0" smtClean="0"/>
              <a:t>:</a:t>
            </a:r>
            <a:r>
              <a:rPr lang="en-US" sz="2800" dirty="0" smtClean="0"/>
              <a:t> heterozygous </a:t>
            </a:r>
            <a:r>
              <a:rPr lang="en-US" sz="2800" b="1" dirty="0"/>
              <a:t>(He) </a:t>
            </a:r>
            <a:r>
              <a:rPr lang="en-US" sz="2800" dirty="0"/>
              <a:t>or homozygous </a:t>
            </a:r>
            <a:r>
              <a:rPr lang="en-US" sz="2800" b="1" dirty="0"/>
              <a:t>(Ho</a:t>
            </a:r>
            <a:r>
              <a:rPr lang="en-US" sz="2800" b="1" dirty="0" smtClean="0"/>
              <a:t>)</a:t>
            </a:r>
            <a:r>
              <a:rPr lang="en-US" sz="2800" dirty="0"/>
              <a:t>?</a:t>
            </a:r>
            <a:r>
              <a:rPr lang="en-US" sz="2800" b="1" dirty="0" smtClean="0"/>
              <a:t> </a:t>
            </a:r>
            <a:endParaRPr lang="de-DE" sz="2800" dirty="0"/>
          </a:p>
        </p:txBody>
      </p:sp>
      <p:sp>
        <p:nvSpPr>
          <p:cNvPr id="5" name="Rechteck 4"/>
          <p:cNvSpPr/>
          <p:nvPr/>
        </p:nvSpPr>
        <p:spPr>
          <a:xfrm>
            <a:off x="391942" y="3472208"/>
            <a:ext cx="85727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aseline="30000" dirty="0"/>
              <a:t>AA </a:t>
            </a:r>
            <a:r>
              <a:rPr lang="de-DE" sz="3600" baseline="30000" dirty="0" smtClean="0"/>
              <a:t>_____ 		 </a:t>
            </a:r>
            <a:r>
              <a:rPr lang="de-DE" sz="3600" baseline="30000" dirty="0" err="1"/>
              <a:t>Bb</a:t>
            </a:r>
            <a:r>
              <a:rPr lang="de-DE" sz="3600" baseline="30000" dirty="0"/>
              <a:t> _____ </a:t>
            </a:r>
            <a:r>
              <a:rPr lang="de-DE" sz="3600" baseline="30000" dirty="0" smtClean="0"/>
              <a:t>		Cc </a:t>
            </a:r>
            <a:r>
              <a:rPr lang="de-DE" sz="3600" baseline="30000" dirty="0"/>
              <a:t>_____ </a:t>
            </a:r>
            <a:r>
              <a:rPr lang="de-DE" sz="3600" baseline="30000" dirty="0" smtClean="0"/>
              <a:t>		</a:t>
            </a:r>
            <a:r>
              <a:rPr lang="de-DE" sz="3600" baseline="30000" dirty="0" err="1" smtClean="0"/>
              <a:t>dd</a:t>
            </a:r>
            <a:r>
              <a:rPr lang="de-DE" sz="3600" baseline="30000" dirty="0" smtClean="0"/>
              <a:t> </a:t>
            </a:r>
            <a:r>
              <a:rPr lang="de-DE" sz="3600" baseline="30000" dirty="0"/>
              <a:t>_____</a:t>
            </a:r>
            <a:endParaRPr lang="de-DE" sz="3600" dirty="0"/>
          </a:p>
        </p:txBody>
      </p:sp>
      <p:sp>
        <p:nvSpPr>
          <p:cNvPr id="6" name="Rechteck 5"/>
          <p:cNvSpPr/>
          <p:nvPr/>
        </p:nvSpPr>
        <p:spPr>
          <a:xfrm>
            <a:off x="627080" y="4733055"/>
            <a:ext cx="83376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600" baseline="30000" dirty="0" err="1"/>
              <a:t>Ii</a:t>
            </a:r>
            <a:r>
              <a:rPr lang="nb-NO" sz="3600" baseline="30000" dirty="0"/>
              <a:t> _____ </a:t>
            </a:r>
            <a:r>
              <a:rPr lang="nb-NO" sz="3600" baseline="30000" dirty="0" smtClean="0"/>
              <a:t>			</a:t>
            </a:r>
            <a:r>
              <a:rPr lang="nb-NO" sz="3600" baseline="30000" dirty="0" err="1" smtClean="0"/>
              <a:t>Jj</a:t>
            </a:r>
            <a:r>
              <a:rPr lang="nb-NO" sz="3600" baseline="30000" dirty="0" smtClean="0"/>
              <a:t> </a:t>
            </a:r>
            <a:r>
              <a:rPr lang="nb-NO" sz="3600" baseline="30000" dirty="0"/>
              <a:t>_____ </a:t>
            </a:r>
            <a:r>
              <a:rPr lang="nb-NO" sz="3600" baseline="30000" dirty="0" smtClean="0"/>
              <a:t>		   </a:t>
            </a:r>
            <a:r>
              <a:rPr lang="nb-NO" sz="3600" baseline="30000" dirty="0" err="1" smtClean="0"/>
              <a:t>kk</a:t>
            </a:r>
            <a:r>
              <a:rPr lang="nb-NO" sz="3600" baseline="30000" dirty="0" smtClean="0"/>
              <a:t> </a:t>
            </a:r>
            <a:r>
              <a:rPr lang="nb-NO" sz="3600" baseline="30000" dirty="0"/>
              <a:t>_____ </a:t>
            </a:r>
            <a:r>
              <a:rPr lang="nb-NO" sz="3600" baseline="30000" dirty="0" smtClean="0"/>
              <a:t>		</a:t>
            </a:r>
            <a:r>
              <a:rPr lang="nb-NO" sz="3600" dirty="0" smtClean="0"/>
              <a:t>   </a:t>
            </a:r>
            <a:r>
              <a:rPr lang="nb-NO" sz="3600" baseline="30000" dirty="0" smtClean="0"/>
              <a:t>LL </a:t>
            </a:r>
            <a:r>
              <a:rPr lang="nb-NO" sz="3600" baseline="30000" dirty="0"/>
              <a:t>_____</a:t>
            </a:r>
            <a:endParaRPr lang="de-DE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1851547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517794" y="257040"/>
            <a:ext cx="6587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800" b="1" dirty="0" err="1" smtClean="0"/>
              <a:t>Determine</a:t>
            </a:r>
            <a:r>
              <a:rPr lang="de-CH" sz="2800" b="1" dirty="0" smtClean="0"/>
              <a:t> </a:t>
            </a:r>
            <a:r>
              <a:rPr lang="de-CH" sz="2800" b="1" dirty="0" err="1" smtClean="0"/>
              <a:t>the</a:t>
            </a:r>
            <a:r>
              <a:rPr lang="de-CH" sz="2800" b="1" dirty="0" smtClean="0"/>
              <a:t> </a:t>
            </a:r>
            <a:r>
              <a:rPr lang="de-CH" sz="2800" b="1" dirty="0" err="1" smtClean="0"/>
              <a:t>Phenotype</a:t>
            </a:r>
            <a:r>
              <a:rPr lang="de-CH" sz="2800" b="1" dirty="0" smtClean="0"/>
              <a:t>:</a:t>
            </a: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188126" y="1175994"/>
            <a:ext cx="44054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baseline="30000" dirty="0"/>
              <a:t>Purple</a:t>
            </a:r>
            <a:r>
              <a:rPr lang="en-US" sz="2400" i="1" baseline="30000" dirty="0"/>
              <a:t> flowers are </a:t>
            </a:r>
            <a:r>
              <a:rPr lang="en-US" sz="2400" b="1" i="1" baseline="30000" dirty="0"/>
              <a:t>dominant</a:t>
            </a:r>
            <a:r>
              <a:rPr lang="en-US" sz="2400" i="1" baseline="30000" dirty="0"/>
              <a:t> to white </a:t>
            </a:r>
            <a:r>
              <a:rPr lang="en-US" sz="2400" i="1" baseline="30000" dirty="0" smtClean="0"/>
              <a:t>flowers.</a:t>
            </a:r>
          </a:p>
          <a:p>
            <a:endParaRPr lang="en-US" sz="2400" i="1" baseline="30000" dirty="0"/>
          </a:p>
          <a:p>
            <a:r>
              <a:rPr lang="de-DE" sz="2400" baseline="30000" dirty="0"/>
              <a:t>PP ___________________ </a:t>
            </a:r>
            <a:endParaRPr lang="de-DE" sz="2400" baseline="30000" dirty="0" smtClean="0"/>
          </a:p>
          <a:p>
            <a:endParaRPr lang="de-DE" sz="2400" baseline="30000" dirty="0" smtClean="0"/>
          </a:p>
          <a:p>
            <a:r>
              <a:rPr lang="de-DE" sz="2400" baseline="30000" dirty="0" smtClean="0"/>
              <a:t>Pp </a:t>
            </a:r>
            <a:r>
              <a:rPr lang="de-DE" sz="2400" baseline="30000" dirty="0"/>
              <a:t>___________________ </a:t>
            </a:r>
            <a:endParaRPr lang="de-DE" sz="2400" baseline="30000" dirty="0" smtClean="0"/>
          </a:p>
          <a:p>
            <a:endParaRPr lang="de-DE" sz="2400" baseline="30000" dirty="0" smtClean="0"/>
          </a:p>
          <a:p>
            <a:r>
              <a:rPr lang="de-DE" sz="2400" baseline="30000" dirty="0" smtClean="0"/>
              <a:t>pp </a:t>
            </a:r>
            <a:r>
              <a:rPr lang="de-DE" sz="2400" baseline="30000" dirty="0"/>
              <a:t>___________________</a:t>
            </a:r>
            <a:endParaRPr lang="de-DE" sz="2400" dirty="0"/>
          </a:p>
        </p:txBody>
      </p:sp>
      <p:sp>
        <p:nvSpPr>
          <p:cNvPr id="4" name="Rechteck 3"/>
          <p:cNvSpPr/>
          <p:nvPr/>
        </p:nvSpPr>
        <p:spPr>
          <a:xfrm>
            <a:off x="5092302" y="1192886"/>
            <a:ext cx="393803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baseline="30000" dirty="0"/>
              <a:t>Brown</a:t>
            </a:r>
            <a:r>
              <a:rPr lang="en-US" sz="2400" i="1" baseline="30000" dirty="0"/>
              <a:t> eyes are </a:t>
            </a:r>
            <a:r>
              <a:rPr lang="en-US" sz="2400" b="1" i="1" baseline="30000" dirty="0"/>
              <a:t>dominant</a:t>
            </a:r>
            <a:r>
              <a:rPr lang="en-US" sz="2400" i="1" baseline="30000" dirty="0"/>
              <a:t> to blue </a:t>
            </a:r>
            <a:r>
              <a:rPr lang="en-US" sz="2400" i="1" baseline="30000" dirty="0" smtClean="0"/>
              <a:t>eyes.</a:t>
            </a:r>
            <a:endParaRPr lang="en-US" sz="2400" i="1" baseline="30000" dirty="0"/>
          </a:p>
          <a:p>
            <a:endParaRPr lang="hu-HU" sz="2400" baseline="30000" dirty="0" smtClean="0"/>
          </a:p>
          <a:p>
            <a:r>
              <a:rPr lang="hu-HU" sz="2400" baseline="30000" dirty="0" smtClean="0"/>
              <a:t>BB ___________________</a:t>
            </a:r>
          </a:p>
          <a:p>
            <a:endParaRPr lang="hu-HU" sz="2400" baseline="30000" dirty="0" smtClean="0"/>
          </a:p>
          <a:p>
            <a:r>
              <a:rPr lang="hu-HU" sz="2400" baseline="30000" dirty="0" smtClean="0"/>
              <a:t>Bb </a:t>
            </a:r>
            <a:r>
              <a:rPr lang="hu-HU" sz="2400" baseline="30000" dirty="0"/>
              <a:t>___________________ </a:t>
            </a:r>
            <a:endParaRPr lang="hu-HU" sz="2400" baseline="30000" dirty="0" smtClean="0"/>
          </a:p>
          <a:p>
            <a:endParaRPr lang="hu-HU" sz="2400" baseline="30000" dirty="0"/>
          </a:p>
          <a:p>
            <a:r>
              <a:rPr lang="hu-HU" sz="2400" baseline="30000" dirty="0" smtClean="0"/>
              <a:t>bb </a:t>
            </a:r>
            <a:r>
              <a:rPr lang="hu-HU" sz="2400" baseline="30000" dirty="0"/>
              <a:t>___________________</a:t>
            </a:r>
            <a:endParaRPr lang="de-DE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344909" y="3575019"/>
            <a:ext cx="345956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Bobtails</a:t>
            </a:r>
            <a:r>
              <a:rPr lang="en-US" i="1" dirty="0"/>
              <a:t> in cats are </a:t>
            </a:r>
            <a:r>
              <a:rPr lang="en-US" b="1" i="1" dirty="0"/>
              <a:t>recessive</a:t>
            </a:r>
            <a:r>
              <a:rPr lang="en-US" i="1" dirty="0"/>
              <a:t>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TT ___________________</a:t>
            </a:r>
          </a:p>
          <a:p>
            <a:endParaRPr lang="en-US" dirty="0"/>
          </a:p>
          <a:p>
            <a:r>
              <a:rPr lang="en-US" dirty="0" err="1" smtClean="0"/>
              <a:t>Tt</a:t>
            </a:r>
            <a:r>
              <a:rPr lang="en-US" dirty="0" smtClean="0"/>
              <a:t>  ___________________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tt</a:t>
            </a:r>
            <a:r>
              <a:rPr lang="en-US" dirty="0" smtClean="0"/>
              <a:t>  </a:t>
            </a:r>
            <a:r>
              <a:rPr lang="en-US" dirty="0"/>
              <a:t>___________________ </a:t>
            </a:r>
          </a:p>
          <a:p>
            <a:endParaRPr lang="de-DE" dirty="0"/>
          </a:p>
        </p:txBody>
      </p:sp>
      <p:pic>
        <p:nvPicPr>
          <p:cNvPr id="6" name="Bild 5" descr="JapaneseBobtai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475" y="3575019"/>
            <a:ext cx="2810221" cy="210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24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991</Words>
  <Application>Microsoft Macintosh PowerPoint</Application>
  <PresentationFormat>Bildschirmpräsentation (4:3)</PresentationFormat>
  <Paragraphs>190</Paragraphs>
  <Slides>18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Philipp Wüstemann</dc:creator>
  <cp:lastModifiedBy>Philipp Wüstemann</cp:lastModifiedBy>
  <cp:revision>31</cp:revision>
  <dcterms:created xsi:type="dcterms:W3CDTF">2012-04-05T10:10:07Z</dcterms:created>
  <dcterms:modified xsi:type="dcterms:W3CDTF">2012-04-07T05:53:15Z</dcterms:modified>
</cp:coreProperties>
</file>